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5.xml" ContentType="application/vnd.openxmlformats-officedocument.presentationml.notesSlide+xml"/>
  <Override PartName="/ppt/tags/tag23.xml" ContentType="application/vnd.openxmlformats-officedocument.presentationml.tags+xml"/>
  <Override PartName="/ppt/notesSlides/notesSlide16.xml" ContentType="application/vnd.openxmlformats-officedocument.presentationml.notesSlide+xml"/>
  <Override PartName="/ppt/tags/tag24.xml" ContentType="application/vnd.openxmlformats-officedocument.presentationml.tags+xml"/>
  <Override PartName="/ppt/notesSlides/notesSlide17.xml" ContentType="application/vnd.openxmlformats-officedocument.presentationml.notesSlide+xml"/>
  <Override PartName="/ppt/tags/tag25.xml" ContentType="application/vnd.openxmlformats-officedocument.presentationml.tags+xml"/>
  <Override PartName="/ppt/notesSlides/notesSlide18.xml" ContentType="application/vnd.openxmlformats-officedocument.presentationml.notesSlide+xml"/>
  <Override PartName="/ppt/tags/tag26.xml" ContentType="application/vnd.openxmlformats-officedocument.presentationml.tags+xml"/>
  <Override PartName="/ppt/notesSlides/notesSlide19.xml" ContentType="application/vnd.openxmlformats-officedocument.presentationml.notesSlide+xml"/>
  <Override PartName="/ppt/tags/tag27.xml" ContentType="application/vnd.openxmlformats-officedocument.presentationml.tags+xml"/>
  <Override PartName="/ppt/notesSlides/notesSlide20.xml" ContentType="application/vnd.openxmlformats-officedocument.presentationml.notesSlide+xml"/>
  <Override PartName="/ppt/tags/tag28.xml" ContentType="application/vnd.openxmlformats-officedocument.presentationml.tags+xml"/>
  <Override PartName="/ppt/notesSlides/notesSlide21.xml" ContentType="application/vnd.openxmlformats-officedocument.presentationml.notesSlide+xml"/>
  <Override PartName="/ppt/tags/tag29.xml" ContentType="application/vnd.openxmlformats-officedocument.presentationml.tags+xml"/>
  <Override PartName="/ppt/notesSlides/notesSlide22.xml" ContentType="application/vnd.openxmlformats-officedocument.presentationml.notesSlide+xml"/>
  <Override PartName="/ppt/tags/tag30.xml" ContentType="application/vnd.openxmlformats-officedocument.presentationml.tags+xml"/>
  <Override PartName="/ppt/notesSlides/notesSlide23.xml" ContentType="application/vnd.openxmlformats-officedocument.presentationml.notesSlide+xml"/>
  <Override PartName="/ppt/tags/tag31.xml" ContentType="application/vnd.openxmlformats-officedocument.presentationml.tags+xml"/>
  <Override PartName="/ppt/notesSlides/notesSlide24.xml" ContentType="application/vnd.openxmlformats-officedocument.presentationml.notesSlide+xml"/>
  <Override PartName="/ppt/tags/tag32.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33.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34.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35.xml" ContentType="application/vnd.openxmlformats-officedocument.presentationml.tags+xml"/>
  <Override PartName="/ppt/notesSlides/notesSlide31.xml" ContentType="application/vnd.openxmlformats-officedocument.presentationml.notesSlide+xml"/>
  <Override PartName="/ppt/tags/tag36.xml" ContentType="application/vnd.openxmlformats-officedocument.presentationml.tags+xml"/>
  <Override PartName="/ppt/notesSlides/notesSlide32.xml" ContentType="application/vnd.openxmlformats-officedocument.presentationml.notesSlide+xml"/>
  <Override PartName="/ppt/tags/tag37.xml" ContentType="application/vnd.openxmlformats-officedocument.presentationml.tags+xml"/>
  <Override PartName="/ppt/notesSlides/notesSlide33.xml" ContentType="application/vnd.openxmlformats-officedocument.presentationml.notesSlide+xml"/>
  <Override PartName="/ppt/tags/tag38.xml" ContentType="application/vnd.openxmlformats-officedocument.presentationml.tags+xml"/>
  <Override PartName="/ppt/notesSlides/notesSlide34.xml" ContentType="application/vnd.openxmlformats-officedocument.presentationml.notesSlide+xml"/>
  <Override PartName="/ppt/tags/tag39.xml" ContentType="application/vnd.openxmlformats-officedocument.presentationml.tags+xml"/>
  <Override PartName="/ppt/notesSlides/notesSlide35.xml" ContentType="application/vnd.openxmlformats-officedocument.presentationml.notesSlide+xml"/>
  <Override PartName="/ppt/tags/tag40.xml" ContentType="application/vnd.openxmlformats-officedocument.presentationml.tags+xml"/>
  <Override PartName="/ppt/notesSlides/notesSlide36.xml" ContentType="application/vnd.openxmlformats-officedocument.presentationml.notesSlide+xml"/>
  <Override PartName="/ppt/tags/tag41.xml" ContentType="application/vnd.openxmlformats-officedocument.presentationml.tags+xml"/>
  <Override PartName="/ppt/notesSlides/notesSlide37.xml" ContentType="application/vnd.openxmlformats-officedocument.presentationml.notesSlide+xml"/>
  <Override PartName="/ppt/tags/tag42.xml" ContentType="application/vnd.openxmlformats-officedocument.presentationml.tags+xml"/>
  <Override PartName="/ppt/notesSlides/notesSlide38.xml" ContentType="application/vnd.openxmlformats-officedocument.presentationml.notesSlide+xml"/>
  <Override PartName="/ppt/tags/tag43.xml" ContentType="application/vnd.openxmlformats-officedocument.presentationml.tags+xml"/>
  <Override PartName="/ppt/notesSlides/notesSlide39.xml" ContentType="application/vnd.openxmlformats-officedocument.presentationml.notesSlide+xml"/>
  <Override PartName="/ppt/tags/tag44.xml" ContentType="application/vnd.openxmlformats-officedocument.presentationml.tags+xml"/>
  <Override PartName="/ppt/notesSlides/notesSlide40.xml" ContentType="application/vnd.openxmlformats-officedocument.presentationml.notesSlide+xml"/>
  <Override PartName="/ppt/tags/tag45.xml" ContentType="application/vnd.openxmlformats-officedocument.presentationml.tags+xml"/>
  <Override PartName="/ppt/notesSlides/notesSlide41.xml" ContentType="application/vnd.openxmlformats-officedocument.presentationml.notesSlide+xml"/>
  <Override PartName="/ppt/tags/tag46.xml" ContentType="application/vnd.openxmlformats-officedocument.presentationml.tags+xml"/>
  <Override PartName="/ppt/notesSlides/notesSlide42.xml" ContentType="application/vnd.openxmlformats-officedocument.presentationml.notesSlide+xml"/>
  <Override PartName="/ppt/tags/tag47.xml" ContentType="application/vnd.openxmlformats-officedocument.presentationml.tags+xml"/>
  <Override PartName="/ppt/notesSlides/notesSlide43.xml" ContentType="application/vnd.openxmlformats-officedocument.presentationml.notesSlide+xml"/>
  <Override PartName="/ppt/tags/tag48.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49.xml" ContentType="application/vnd.openxmlformats-officedocument.presentationml.tags+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handoutMasterIdLst>
    <p:handoutMasterId r:id="rId49"/>
  </p:handoutMasterIdLst>
  <p:sldIdLst>
    <p:sldId id="289" r:id="rId2"/>
    <p:sldId id="386" r:id="rId3"/>
    <p:sldId id="380" r:id="rId4"/>
    <p:sldId id="339" r:id="rId5"/>
    <p:sldId id="290" r:id="rId6"/>
    <p:sldId id="395" r:id="rId7"/>
    <p:sldId id="291" r:id="rId8"/>
    <p:sldId id="292" r:id="rId9"/>
    <p:sldId id="293" r:id="rId10"/>
    <p:sldId id="349" r:id="rId11"/>
    <p:sldId id="350" r:id="rId12"/>
    <p:sldId id="394" r:id="rId13"/>
    <p:sldId id="392" r:id="rId14"/>
    <p:sldId id="542" r:id="rId15"/>
    <p:sldId id="365" r:id="rId16"/>
    <p:sldId id="537" r:id="rId17"/>
    <p:sldId id="545" r:id="rId18"/>
    <p:sldId id="351" r:id="rId19"/>
    <p:sldId id="357" r:id="rId20"/>
    <p:sldId id="381" r:id="rId21"/>
    <p:sldId id="358" r:id="rId22"/>
    <p:sldId id="338" r:id="rId23"/>
    <p:sldId id="359" r:id="rId24"/>
    <p:sldId id="341" r:id="rId25"/>
    <p:sldId id="360" r:id="rId26"/>
    <p:sldId id="345" r:id="rId27"/>
    <p:sldId id="361" r:id="rId28"/>
    <p:sldId id="342" r:id="rId29"/>
    <p:sldId id="362" r:id="rId30"/>
    <p:sldId id="347" r:id="rId31"/>
    <p:sldId id="389" r:id="rId32"/>
    <p:sldId id="363" r:id="rId33"/>
    <p:sldId id="543" r:id="rId34"/>
    <p:sldId id="388" r:id="rId35"/>
    <p:sldId id="382" r:id="rId36"/>
    <p:sldId id="368" r:id="rId37"/>
    <p:sldId id="369" r:id="rId38"/>
    <p:sldId id="383" r:id="rId39"/>
    <p:sldId id="385" r:id="rId40"/>
    <p:sldId id="364" r:id="rId41"/>
    <p:sldId id="370" r:id="rId42"/>
    <p:sldId id="371" r:id="rId43"/>
    <p:sldId id="372" r:id="rId44"/>
    <p:sldId id="538" r:id="rId45"/>
    <p:sldId id="541" r:id="rId46"/>
    <p:sldId id="315" r:id="rId47"/>
  </p:sldIdLst>
  <p:sldSz cx="12192000" cy="6858000"/>
  <p:notesSz cx="6858000" cy="9144000"/>
  <p:custDataLst>
    <p:tags r:id="rId5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bik, Gabriel" initials="KG" lastIdx="13" clrIdx="0"/>
  <p:cmAuthor id="2" name="Brannon, Brooke" initials="BB" lastIdx="25" clrIdx="1">
    <p:extLst>
      <p:ext uri="{19B8F6BF-5375-455C-9EA6-DF929625EA0E}">
        <p15:presenceInfo xmlns:p15="http://schemas.microsoft.com/office/powerpoint/2012/main" userId="S-1-5-21-1407069837-2091007605-538272213-28211697" providerId="AD"/>
      </p:ext>
    </p:extLst>
  </p:cmAuthor>
  <p:cmAuthor id="3" name="Microsoft Office User" initials="MOU" lastIdx="3" clrIdx="2">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A00"/>
    <a:srgbClr val="A3CDF7"/>
    <a:srgbClr val="A4D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451" autoAdjust="0"/>
    <p:restoredTop sz="57888" autoAdjust="0"/>
  </p:normalViewPr>
  <p:slideViewPr>
    <p:cSldViewPr snapToGrid="0" snapToObjects="1">
      <p:cViewPr varScale="1">
        <p:scale>
          <a:sx n="46" d="100"/>
          <a:sy n="46" d="100"/>
        </p:scale>
        <p:origin x="1661" y="48"/>
      </p:cViewPr>
      <p:guideLst/>
    </p:cSldViewPr>
  </p:slideViewPr>
  <p:notesTextViewPr>
    <p:cViewPr>
      <p:scale>
        <a:sx n="3" d="2"/>
        <a:sy n="3" d="2"/>
      </p:scale>
      <p:origin x="0" y="0"/>
    </p:cViewPr>
  </p:notesTextViewPr>
  <p:notesViewPr>
    <p:cSldViewPr snapToGrid="0" snapToObjects="1">
      <p:cViewPr varScale="1">
        <p:scale>
          <a:sx n="49" d="100"/>
          <a:sy n="49" d="100"/>
        </p:scale>
        <p:origin x="2668"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ags" Target="tags/tag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893DF8-D520-BB40-837C-91CE1787B0EB}" type="datetimeFigureOut">
              <a:rPr lang="en-US" smtClean="0"/>
              <a:t>9/6/2021</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98FB97-EEE8-A641-B9BA-ACE8418557CD}" type="slidenum">
              <a:rPr lang="en-US" smtClean="0"/>
              <a:t>‹N°›</a:t>
            </a:fld>
            <a:endParaRPr lang="en-US" dirty="0"/>
          </a:p>
        </p:txBody>
      </p:sp>
    </p:spTree>
    <p:extLst>
      <p:ext uri="{BB962C8B-B14F-4D97-AF65-F5344CB8AC3E}">
        <p14:creationId xmlns:p14="http://schemas.microsoft.com/office/powerpoint/2010/main" val="148526969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EFA781-CA11-2141-A5F7-C7B0DDD8E00E}" type="datetimeFigureOut">
              <a:rPr lang="en-US" smtClean="0"/>
              <a:t>9/5/2021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092397-0699-5249-96BB-FDA4CA85BF35}" type="slidenum">
              <a:rPr lang="en-US" smtClean="0"/>
              <a:t>‹N°›</a:t>
            </a:fld>
            <a:endParaRPr lang="en-US" dirty="0"/>
          </a:p>
        </p:txBody>
      </p:sp>
    </p:spTree>
    <p:extLst>
      <p:ext uri="{BB962C8B-B14F-4D97-AF65-F5344CB8AC3E}">
        <p14:creationId xmlns:p14="http://schemas.microsoft.com/office/powerpoint/2010/main" val="3569642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ws.amazon.com/enterprise/hybrid/"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1.awsstatic.com/whitepapers/aws-overview.pdf"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investopedia.com/terms/c/capitalexpenditure.asp"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aws.amazon.com/whitepapers/overview-of-amazon-web-services"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1.awsstatic.com/whitepapers/aws-overview.pdf"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1.awsstatic.com/whitepapers/aws-overview.pdf"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1.awsstatic.com/whitepapers/aws-overview.pdf"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youtube.com/watch?v=JIQETrFC_SQ"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aws.amazon.com/about-aws/global-infrastructure/"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1.awsstatic.com/whitepapers/aws-overview.pdf"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aws.amazon.com/console/mobile/" TargetMode="External"/><Relationship Id="rId2" Type="http://schemas.openxmlformats.org/officeDocument/2006/relationships/slide" Target="../slides/slide40.xml"/><Relationship Id="rId1" Type="http://schemas.openxmlformats.org/officeDocument/2006/relationships/notesMaster" Target="../notesMasters/notesMaster1.xml"/><Relationship Id="rId6" Type="http://schemas.openxmlformats.org/officeDocument/2006/relationships/hyperlink" Target="https://docs.aws.amazon.com/apigateway/latest/developerguide/welcome.html" TargetMode="External"/><Relationship Id="rId5" Type="http://schemas.openxmlformats.org/officeDocument/2006/relationships/hyperlink" Target="https://aws.amazon.com/tools/" TargetMode="External"/><Relationship Id="rId4" Type="http://schemas.openxmlformats.org/officeDocument/2006/relationships/hyperlink" Target="https://docs.aws.amazon.com/cli/latest/userguide/cli-chap-welcome.html" TargetMode="Externa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bit.ly/AWSCAF"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dirty="0"/>
              <a:t>Bienvenue dans le module 1, section 1 – Présentation des concepts du cloud.</a:t>
            </a:r>
            <a:endParaRPr lang="en-US" sz="1100" dirty="0"/>
          </a:p>
        </p:txBody>
      </p:sp>
    </p:spTree>
    <p:extLst>
      <p:ext uri="{BB962C8B-B14F-4D97-AF65-F5344CB8AC3E}">
        <p14:creationId xmlns:p14="http://schemas.microsoft.com/office/powerpoint/2010/main" val="33040769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noProof="0" dirty="0"/>
              <a:t>Il existe 03 grands modèles de cloud </a:t>
            </a:r>
            <a:r>
              <a:rPr lang="fr-FR" sz="1100" noProof="0" dirty="0" err="1"/>
              <a:t>Computing</a:t>
            </a:r>
            <a:endParaRPr lang="fr-FR" sz="1100" noProof="0" dirty="0"/>
          </a:p>
          <a:p>
            <a:pPr marL="171450" indent="-171450">
              <a:buFont typeface="Arial" panose="020B0604020202020204" pitchFamily="34" charset="0"/>
              <a:buChar char="•"/>
            </a:pPr>
            <a:r>
              <a:rPr lang="fr-FR" sz="1100" noProof="0" dirty="0" err="1"/>
              <a:t>Iaas</a:t>
            </a:r>
            <a:r>
              <a:rPr lang="fr-FR" sz="1100" noProof="0" dirty="0"/>
              <a:t> : Infrastructure as a service, qui comme son nom l’indique permet de </a:t>
            </a:r>
            <a:r>
              <a:rPr lang="fr-FR" sz="1100" noProof="0" dirty="0" err="1"/>
              <a:t>forunir</a:t>
            </a:r>
            <a:r>
              <a:rPr lang="fr-FR" sz="1100" noProof="0" dirty="0"/>
              <a:t> des infra en tant que service. Ce model contient donc l’ensemble des services de type Infrastructure et à ce moment la le cloud va </a:t>
            </a:r>
            <a:r>
              <a:rPr lang="fr-FR" sz="1100" noProof="0" dirty="0" err="1"/>
              <a:t>gerer</a:t>
            </a:r>
            <a:r>
              <a:rPr lang="fr-FR" sz="1100" noProof="0" dirty="0"/>
              <a:t> toute la partie physique ou infra (les serveurs, le </a:t>
            </a:r>
            <a:r>
              <a:rPr lang="fr-FR" sz="1100" noProof="0" dirty="0" err="1"/>
              <a:t>reseau</a:t>
            </a:r>
            <a:r>
              <a:rPr lang="fr-FR" sz="1100" noProof="0" dirty="0"/>
              <a:t>, le stockage…)</a:t>
            </a:r>
          </a:p>
          <a:p>
            <a:pPr marL="0" indent="0">
              <a:buFont typeface="Arial" panose="020B0604020202020204" pitchFamily="34" charset="0"/>
              <a:buNone/>
            </a:pPr>
            <a:endParaRPr lang="fr-FR" sz="1100" noProof="0" dirty="0"/>
          </a:p>
          <a:p>
            <a:pPr marL="171450" indent="-171450">
              <a:buFont typeface="Arial" panose="020B0604020202020204" pitchFamily="34" charset="0"/>
              <a:buChar char="•"/>
            </a:pPr>
            <a:r>
              <a:rPr lang="fr-FR" sz="1100" noProof="0" dirty="0" err="1"/>
              <a:t>Paas</a:t>
            </a:r>
            <a:r>
              <a:rPr lang="fr-FR" sz="1100" noProof="0" dirty="0"/>
              <a:t> : model adapté pour les développeurs car en plus de fournir et maintenir l’infra, l’opérateur se charge également de créer des machines virtuelles et s’assure de leur interconnexion afin que les développeurs ou utilisateurs finaux y intègrent juste leur code pour le déployer dans le cloud et rendre disponible</a:t>
            </a:r>
          </a:p>
          <a:p>
            <a:pPr marL="0" indent="0">
              <a:buFont typeface="Arial" panose="020B0604020202020204" pitchFamily="34" charset="0"/>
              <a:buNone/>
            </a:pPr>
            <a:endParaRPr lang="fr-FR" sz="1100" noProof="0" dirty="0"/>
          </a:p>
          <a:p>
            <a:pPr marL="171450" indent="-171450">
              <a:buFont typeface="Arial" panose="020B0604020202020204" pitchFamily="34" charset="0"/>
              <a:buChar char="•"/>
            </a:pPr>
            <a:r>
              <a:rPr lang="fr-FR" sz="1100" noProof="0" dirty="0"/>
              <a:t>Saas :  Software as a service, idéal pour le business man startuper qui sait pas développer mais qui veut un logiciel déjà fonctionnel qu’il pourra consommer. L’opérateur cloud </a:t>
            </a:r>
            <a:r>
              <a:rPr lang="fr-FR" sz="1100" noProof="0" dirty="0" err="1"/>
              <a:t>gere</a:t>
            </a:r>
            <a:r>
              <a:rPr lang="fr-FR" sz="1100" noProof="0" dirty="0"/>
              <a:t> tout, l’infra, les </a:t>
            </a:r>
            <a:r>
              <a:rPr lang="fr-FR" sz="1100" noProof="0" dirty="0" err="1"/>
              <a:t>Vm</a:t>
            </a:r>
            <a:r>
              <a:rPr lang="fr-FR" sz="1100" noProof="0" dirty="0"/>
              <a:t> ou l’environnement et le software.</a:t>
            </a:r>
          </a:p>
          <a:p>
            <a:endParaRPr lang="en-US" sz="1100" dirty="0"/>
          </a:p>
          <a:p>
            <a:endParaRPr lang="en-US" sz="1100" dirty="0"/>
          </a:p>
          <a:p>
            <a:r>
              <a:rPr lang="en-US" sz="1100" dirty="0"/>
              <a:t>Cloud services can fall</a:t>
            </a:r>
            <a:r>
              <a:rPr lang="en-US" sz="1100" baseline="0" dirty="0"/>
              <a:t> into one of three primary categories, based mainly around how much control and responsibility you have over how the service is configured.</a:t>
            </a:r>
          </a:p>
          <a:p>
            <a:endParaRPr lang="en-US" sz="1100" baseline="0" dirty="0"/>
          </a:p>
          <a:p>
            <a:r>
              <a:rPr lang="en-US" sz="1200" kern="1200" dirty="0">
                <a:solidFill>
                  <a:schemeClr val="tx1"/>
                </a:solidFill>
                <a:effectLst/>
                <a:latin typeface="+mn-lt"/>
                <a:ea typeface="+mn-ea"/>
                <a:cs typeface="+mn-cs"/>
              </a:rPr>
              <a:t>With IaaS (or Infrastructure as a Service), you manage the server, which can be physical or virtual, as well as the operating system (Windows or Linux). In general, the data center provider has no access to your server.</a:t>
            </a:r>
          </a:p>
          <a:p>
            <a:r>
              <a:rPr lang="en-US" sz="1200" kern="1200" dirty="0">
                <a:solidFill>
                  <a:schemeClr val="tx1"/>
                </a:solidFill>
                <a:effectLst/>
                <a:latin typeface="+mn-lt"/>
                <a:ea typeface="+mn-ea"/>
                <a:cs typeface="+mn-cs"/>
              </a:rPr>
              <a:t>Basic building blocks for cloud IT include: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Networking features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Compute, and</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Data storage space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With </a:t>
            </a:r>
            <a:r>
              <a:rPr lang="en-US" sz="1200" b="1" kern="1200" dirty="0">
                <a:solidFill>
                  <a:schemeClr val="tx1"/>
                </a:solidFill>
                <a:effectLst/>
                <a:latin typeface="+mn-lt"/>
                <a:ea typeface="+mn-ea"/>
                <a:cs typeface="+mn-cs"/>
              </a:rPr>
              <a:t>PaaS (or Platform as a Service), </a:t>
            </a:r>
            <a:r>
              <a:rPr lang="en-US" sz="1200" kern="1200" dirty="0">
                <a:solidFill>
                  <a:schemeClr val="tx1"/>
                </a:solidFill>
                <a:effectLst/>
                <a:latin typeface="+mn-lt"/>
                <a:ea typeface="+mn-ea"/>
                <a:cs typeface="+mn-cs"/>
              </a:rPr>
              <a:t>someone else manages the underlying hardware and operating systems. This enables you to run applications without managing underlying infrastructure (for example -- patching, updates, maintenance, hardware and operating systems). PaaS also provides a framework for developers that they can build upon to create customized applications.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With </a:t>
            </a:r>
            <a:r>
              <a:rPr lang="en-US" sz="1200" b="1" kern="1200" dirty="0">
                <a:solidFill>
                  <a:schemeClr val="tx1"/>
                </a:solidFill>
                <a:effectLst/>
                <a:latin typeface="+mn-lt"/>
                <a:ea typeface="+mn-ea"/>
                <a:cs typeface="+mn-cs"/>
              </a:rPr>
              <a:t>SaaS (or Software as a Service), </a:t>
            </a:r>
            <a:r>
              <a:rPr lang="en-US" sz="1200" kern="1200" dirty="0">
                <a:solidFill>
                  <a:schemeClr val="tx1"/>
                </a:solidFill>
                <a:effectLst/>
                <a:latin typeface="+mn-lt"/>
                <a:ea typeface="+mn-ea"/>
                <a:cs typeface="+mn-cs"/>
              </a:rPr>
              <a:t>you manage your files, while the service provider takes care of all of the data centers, servers, networks, storage, maintenance, patching, etc. All you worry about is the software and how you want to use it. You are provided with a complete product that is run and managed by the service provider. Facebook and Dropbox are examples of SaaS. You manage your Facebook contacts and Dropbox files, and the service providers manage the systems. </a:t>
            </a:r>
          </a:p>
        </p:txBody>
      </p:sp>
    </p:spTree>
    <p:extLst>
      <p:ext uri="{BB962C8B-B14F-4D97-AF65-F5344CB8AC3E}">
        <p14:creationId xmlns:p14="http://schemas.microsoft.com/office/powerpoint/2010/main" val="797942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852199"/>
          </a:xfrm>
        </p:spPr>
        <p:txBody>
          <a:bodyPr/>
          <a:lstStyle/>
          <a:p>
            <a:r>
              <a:rPr lang="en-US" sz="1100" kern="1200" dirty="0">
                <a:solidFill>
                  <a:schemeClr val="tx1"/>
                </a:solidFill>
                <a:effectLst/>
                <a:latin typeface="+mn-lt"/>
                <a:ea typeface="+mn-ea"/>
                <a:cs typeface="+mn-cs"/>
              </a:rPr>
              <a:t>Il </a:t>
            </a:r>
            <a:r>
              <a:rPr lang="en-US" sz="1100" kern="1200" dirty="0" err="1">
                <a:solidFill>
                  <a:schemeClr val="tx1"/>
                </a:solidFill>
                <a:effectLst/>
                <a:latin typeface="+mn-lt"/>
                <a:ea typeface="+mn-ea"/>
                <a:cs typeface="+mn-cs"/>
              </a:rPr>
              <a:t>existe</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plusieurs</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facons</a:t>
            </a:r>
            <a:r>
              <a:rPr lang="en-US" sz="1100" kern="1200" dirty="0">
                <a:solidFill>
                  <a:schemeClr val="tx1"/>
                </a:solidFill>
                <a:effectLst/>
                <a:latin typeface="+mn-lt"/>
                <a:ea typeface="+mn-ea"/>
                <a:cs typeface="+mn-cs"/>
              </a:rPr>
              <a:t> de deployer son infrastructure </a:t>
            </a:r>
            <a:r>
              <a:rPr lang="en-US" sz="1100" kern="1200" dirty="0" err="1">
                <a:solidFill>
                  <a:schemeClr val="tx1"/>
                </a:solidFill>
                <a:effectLst/>
                <a:latin typeface="+mn-lt"/>
                <a:ea typeface="+mn-ea"/>
                <a:cs typeface="+mn-cs"/>
              </a:rPr>
              <a:t>vers</a:t>
            </a:r>
            <a:r>
              <a:rPr lang="en-US" sz="1100" kern="1200" dirty="0">
                <a:solidFill>
                  <a:schemeClr val="tx1"/>
                </a:solidFill>
                <a:effectLst/>
                <a:latin typeface="+mn-lt"/>
                <a:ea typeface="+mn-ea"/>
                <a:cs typeface="+mn-cs"/>
              </a:rPr>
              <a:t> le cloud le cloud,</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All-In Cloud : Tout </a:t>
            </a:r>
            <a:r>
              <a:rPr lang="en-US" sz="1100" kern="1200" dirty="0" err="1">
                <a:solidFill>
                  <a:schemeClr val="tx1"/>
                </a:solidFill>
                <a:effectLst/>
                <a:latin typeface="+mn-lt"/>
                <a:ea typeface="+mn-ea"/>
                <a:cs typeface="+mn-cs"/>
              </a:rPr>
              <a:t>déleguer</a:t>
            </a:r>
            <a:r>
              <a:rPr lang="en-US" sz="1100" kern="1200" dirty="0">
                <a:solidFill>
                  <a:schemeClr val="tx1"/>
                </a:solidFill>
                <a:effectLst/>
                <a:latin typeface="+mn-lt"/>
                <a:ea typeface="+mn-ea"/>
                <a:cs typeface="+mn-cs"/>
              </a:rPr>
              <a:t> au cloud provider</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Hybrid : </a:t>
            </a:r>
            <a:r>
              <a:rPr lang="en-US" sz="1100" kern="1200" dirty="0" err="1">
                <a:solidFill>
                  <a:schemeClr val="tx1"/>
                </a:solidFill>
                <a:effectLst/>
                <a:latin typeface="+mn-lt"/>
                <a:ea typeface="+mn-ea"/>
                <a:cs typeface="+mn-cs"/>
              </a:rPr>
              <a:t>une</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partie</a:t>
            </a:r>
            <a:r>
              <a:rPr lang="en-US" sz="1100" kern="1200" dirty="0">
                <a:solidFill>
                  <a:schemeClr val="tx1"/>
                </a:solidFill>
                <a:effectLst/>
                <a:latin typeface="+mn-lt"/>
                <a:ea typeface="+mn-ea"/>
                <a:cs typeface="+mn-cs"/>
              </a:rPr>
              <a:t> de </a:t>
            </a:r>
            <a:r>
              <a:rPr lang="en-US" sz="1100" kern="1200" dirty="0" err="1">
                <a:solidFill>
                  <a:schemeClr val="tx1"/>
                </a:solidFill>
                <a:effectLst/>
                <a:latin typeface="+mn-lt"/>
                <a:ea typeface="+mn-ea"/>
                <a:cs typeface="+mn-cs"/>
              </a:rPr>
              <a:t>l’infra</a:t>
            </a:r>
            <a:r>
              <a:rPr lang="en-US" sz="1100" kern="1200" dirty="0">
                <a:solidFill>
                  <a:schemeClr val="tx1"/>
                </a:solidFill>
                <a:effectLst/>
                <a:latin typeface="+mn-lt"/>
                <a:ea typeface="+mn-ea"/>
                <a:cs typeface="+mn-cs"/>
              </a:rPr>
              <a:t> chez un cloud provider et </a:t>
            </a:r>
            <a:r>
              <a:rPr lang="en-US" sz="1100" kern="1200" dirty="0" err="1">
                <a:solidFill>
                  <a:schemeClr val="tx1"/>
                </a:solidFill>
                <a:effectLst/>
                <a:latin typeface="+mn-lt"/>
                <a:ea typeface="+mn-ea"/>
                <a:cs typeface="+mn-cs"/>
              </a:rPr>
              <a:t>une</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autre</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en</a:t>
            </a:r>
            <a:r>
              <a:rPr lang="en-US" sz="1100" kern="1200" dirty="0">
                <a:solidFill>
                  <a:schemeClr val="tx1"/>
                </a:solidFill>
                <a:effectLst/>
                <a:latin typeface="+mn-lt"/>
                <a:ea typeface="+mn-ea"/>
                <a:cs typeface="+mn-cs"/>
              </a:rPr>
              <a:t> local. (</a:t>
            </a:r>
            <a:r>
              <a:rPr lang="en-US" sz="1100" kern="1200" dirty="0" err="1">
                <a:solidFill>
                  <a:schemeClr val="tx1"/>
                </a:solidFill>
                <a:effectLst/>
                <a:latin typeface="+mn-lt"/>
                <a:ea typeface="+mn-ea"/>
                <a:cs typeface="+mn-cs"/>
              </a:rPr>
              <a:t>exemple</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délocaliser</a:t>
            </a:r>
            <a:r>
              <a:rPr lang="en-US" sz="1100" kern="1200" dirty="0">
                <a:solidFill>
                  <a:schemeClr val="tx1"/>
                </a:solidFill>
                <a:effectLst/>
                <a:latin typeface="+mn-lt"/>
                <a:ea typeface="+mn-ea"/>
                <a:cs typeface="+mn-cs"/>
              </a:rPr>
              <a:t> la </a:t>
            </a:r>
            <a:r>
              <a:rPr lang="en-US" sz="1100" kern="1200" dirty="0" err="1">
                <a:solidFill>
                  <a:schemeClr val="tx1"/>
                </a:solidFill>
                <a:effectLst/>
                <a:latin typeface="+mn-lt"/>
                <a:ea typeface="+mn-ea"/>
                <a:cs typeface="+mn-cs"/>
              </a:rPr>
              <a:t>partie</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calcul</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vers</a:t>
            </a:r>
            <a:r>
              <a:rPr lang="en-US" sz="1100" kern="1200" dirty="0">
                <a:solidFill>
                  <a:schemeClr val="tx1"/>
                </a:solidFill>
                <a:effectLst/>
                <a:latin typeface="+mn-lt"/>
                <a:ea typeface="+mn-ea"/>
                <a:cs typeface="+mn-cs"/>
              </a:rPr>
              <a:t> un cloud operator et stocker les </a:t>
            </a:r>
            <a:r>
              <a:rPr lang="en-US" sz="1100" kern="1200" dirty="0" err="1">
                <a:solidFill>
                  <a:schemeClr val="tx1"/>
                </a:solidFill>
                <a:effectLst/>
                <a:latin typeface="+mn-lt"/>
                <a:ea typeface="+mn-ea"/>
                <a:cs typeface="+mn-cs"/>
              </a:rPr>
              <a:t>résultats</a:t>
            </a:r>
            <a:r>
              <a:rPr lang="en-US" sz="1100" kern="1200" dirty="0">
                <a:solidFill>
                  <a:schemeClr val="tx1"/>
                </a:solidFill>
                <a:effectLst/>
                <a:latin typeface="+mn-lt"/>
                <a:ea typeface="+mn-ea"/>
                <a:cs typeface="+mn-cs"/>
              </a:rPr>
              <a:t> de </a:t>
            </a:r>
            <a:r>
              <a:rPr lang="en-US" sz="1100" kern="1200" dirty="0" err="1">
                <a:solidFill>
                  <a:schemeClr val="tx1"/>
                </a:solidFill>
                <a:effectLst/>
                <a:latin typeface="+mn-lt"/>
                <a:ea typeface="+mn-ea"/>
                <a:cs typeface="+mn-cs"/>
              </a:rPr>
              <a:t>ces</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calculs</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là</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en</a:t>
            </a:r>
            <a:r>
              <a:rPr lang="en-US" sz="1100" kern="1200" dirty="0">
                <a:solidFill>
                  <a:schemeClr val="tx1"/>
                </a:solidFill>
                <a:effectLst/>
                <a:latin typeface="+mn-lt"/>
                <a:ea typeface="+mn-ea"/>
                <a:cs typeface="+mn-cs"/>
              </a:rPr>
              <a:t> local pour des raison de Sécurité et </a:t>
            </a:r>
            <a:r>
              <a:rPr lang="en-US" sz="1100" kern="1200" dirty="0" err="1">
                <a:solidFill>
                  <a:schemeClr val="tx1"/>
                </a:solidFill>
                <a:effectLst/>
                <a:latin typeface="+mn-lt"/>
                <a:ea typeface="+mn-ea"/>
                <a:cs typeface="+mn-cs"/>
              </a:rPr>
              <a:t>autre</a:t>
            </a:r>
            <a:r>
              <a:rPr lang="en-US" sz="110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Private Cloud (On-premises) : Pour des raisons de </a:t>
            </a:r>
            <a:r>
              <a:rPr lang="en-US" sz="1100" kern="1200" dirty="0" err="1">
                <a:solidFill>
                  <a:schemeClr val="tx1"/>
                </a:solidFill>
                <a:effectLst/>
                <a:latin typeface="+mn-lt"/>
                <a:ea typeface="+mn-ea"/>
                <a:cs typeface="+mn-cs"/>
              </a:rPr>
              <a:t>souverainneté</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une</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netreprise</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peut</a:t>
            </a:r>
            <a:r>
              <a:rPr lang="en-US" sz="1100" kern="1200" dirty="0">
                <a:solidFill>
                  <a:schemeClr val="tx1"/>
                </a:solidFill>
                <a:effectLst/>
                <a:latin typeface="+mn-lt"/>
                <a:ea typeface="+mn-ea"/>
                <a:cs typeface="+mn-cs"/>
              </a:rPr>
              <a:t> decider de financer et de </a:t>
            </a:r>
            <a:r>
              <a:rPr lang="en-US" sz="1100" kern="1200" dirty="0" err="1">
                <a:solidFill>
                  <a:schemeClr val="tx1"/>
                </a:solidFill>
                <a:effectLst/>
                <a:latin typeface="+mn-lt"/>
                <a:ea typeface="+mn-ea"/>
                <a:cs typeface="+mn-cs"/>
              </a:rPr>
              <a:t>créer</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elle</a:t>
            </a:r>
            <a:r>
              <a:rPr lang="en-US" sz="1100" kern="1200" dirty="0">
                <a:solidFill>
                  <a:schemeClr val="tx1"/>
                </a:solidFill>
                <a:effectLst/>
                <a:latin typeface="+mn-lt"/>
                <a:ea typeface="+mn-ea"/>
                <a:cs typeface="+mn-cs"/>
              </a:rPr>
              <a:t> meme son propre cloud </a:t>
            </a:r>
            <a:r>
              <a:rPr lang="en-US" sz="1100" kern="1200" dirty="0" err="1">
                <a:solidFill>
                  <a:schemeClr val="tx1"/>
                </a:solidFill>
                <a:effectLst/>
                <a:latin typeface="+mn-lt"/>
                <a:ea typeface="+mn-ea"/>
                <a:cs typeface="+mn-cs"/>
              </a:rPr>
              <a:t>permettant</a:t>
            </a:r>
            <a:r>
              <a:rPr lang="en-US" sz="1100" kern="1200" dirty="0">
                <a:solidFill>
                  <a:schemeClr val="tx1"/>
                </a:solidFill>
                <a:effectLst/>
                <a:latin typeface="+mn-lt"/>
                <a:ea typeface="+mn-ea"/>
                <a:cs typeface="+mn-cs"/>
              </a:rPr>
              <a:t> de </a:t>
            </a:r>
            <a:r>
              <a:rPr lang="en-US" sz="1100" kern="1200" dirty="0" err="1">
                <a:solidFill>
                  <a:schemeClr val="tx1"/>
                </a:solidFill>
                <a:effectLst/>
                <a:latin typeface="+mn-lt"/>
                <a:ea typeface="+mn-ea"/>
                <a:cs typeface="+mn-cs"/>
              </a:rPr>
              <a:t>consommer</a:t>
            </a:r>
            <a:r>
              <a:rPr lang="en-US" sz="1100" kern="1200" dirty="0">
                <a:solidFill>
                  <a:schemeClr val="tx1"/>
                </a:solidFill>
                <a:effectLst/>
                <a:latin typeface="+mn-lt"/>
                <a:ea typeface="+mn-ea"/>
                <a:cs typeface="+mn-cs"/>
              </a:rPr>
              <a:t> des </a:t>
            </a:r>
            <a:r>
              <a:rPr lang="en-US" sz="1100" kern="1200" dirty="0" err="1">
                <a:solidFill>
                  <a:schemeClr val="tx1"/>
                </a:solidFill>
                <a:effectLst/>
                <a:latin typeface="+mn-lt"/>
                <a:ea typeface="+mn-ea"/>
                <a:cs typeface="+mn-cs"/>
              </a:rPr>
              <a:t>ressources</a:t>
            </a:r>
            <a:r>
              <a:rPr lang="en-US" sz="1100" kern="1200" dirty="0">
                <a:solidFill>
                  <a:schemeClr val="tx1"/>
                </a:solidFill>
                <a:effectLst/>
                <a:latin typeface="+mn-lt"/>
                <a:ea typeface="+mn-ea"/>
                <a:cs typeface="+mn-cs"/>
              </a:rPr>
              <a:t> à la </a:t>
            </a:r>
            <a:r>
              <a:rPr lang="en-US" sz="1100" kern="1200" dirty="0" err="1">
                <a:solidFill>
                  <a:schemeClr val="tx1"/>
                </a:solidFill>
                <a:effectLst/>
                <a:latin typeface="+mn-lt"/>
                <a:ea typeface="+mn-ea"/>
                <a:cs typeface="+mn-cs"/>
              </a:rPr>
              <a:t>demande</a:t>
            </a:r>
            <a:r>
              <a:rPr lang="en-US" sz="1100" kern="1200" dirty="0">
                <a:solidFill>
                  <a:schemeClr val="tx1"/>
                </a:solidFill>
                <a:effectLst/>
                <a:latin typeface="+mn-lt"/>
                <a:ea typeface="+mn-ea"/>
                <a:cs typeface="+mn-cs"/>
              </a:rPr>
              <a:t>.</a:t>
            </a:r>
          </a:p>
          <a:p>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Now, let’s reveal the three cloud deployment models.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"All-In" Cloud is a cloud-based application that is fully deployed in the cloud, and all parts of the application run in the cloud. Applications in the cloud have either been created in the cloud or have been migrated from an existing infrastructure. Cloud-based applications can be built on low-level infrastructure pieces (for example, networking, compute or storage) or can use higher-level services that provide abstraction from the management, architecting, and scaling requirements of core infrastructure.</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 hybrid deployment is a way to connect infrastructure and applications between cloud-based resources and existing resources that are not located in the cloud. The most common method of hybrid deployment is between the cloud and existing on-premises infrastructure (sometimes called on-</a:t>
            </a:r>
            <a:r>
              <a:rPr lang="en-US" sz="1100" kern="1200" dirty="0" err="1">
                <a:solidFill>
                  <a:schemeClr val="tx1"/>
                </a:solidFill>
                <a:effectLst/>
                <a:latin typeface="+mn-lt"/>
                <a:ea typeface="+mn-ea"/>
                <a:cs typeface="+mn-cs"/>
              </a:rPr>
              <a:t>prem</a:t>
            </a:r>
            <a:r>
              <a:rPr lang="en-US" sz="1100" kern="1200" dirty="0">
                <a:solidFill>
                  <a:schemeClr val="tx1"/>
                </a:solidFill>
                <a:effectLst/>
                <a:latin typeface="+mn-lt"/>
                <a:ea typeface="+mn-ea"/>
                <a:cs typeface="+mn-cs"/>
              </a:rPr>
              <a:t>). On-premises infrastructure is located within the physical confines of an enterprise, often in the company's data center. A hybrid deployment model is used to extend an organization's infrastructure into the cloud while connecting cloud resources to an internal system. For more information on how AWS can help you with your hybrid deployment, visit the link </a:t>
            </a:r>
            <a:r>
              <a:rPr lang="en-US" sz="1100" dirty="0">
                <a:hlinkClick r:id="rId3"/>
              </a:rPr>
              <a:t>https://aws.amazon.com/enterprise/hybrid/</a:t>
            </a:r>
            <a:r>
              <a:rPr lang="en-US" sz="1100" dirty="0"/>
              <a:t>.</a:t>
            </a:r>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When you run a cloud infrastructure from your own data center, that’s called on-premises or private cloud. While this kind of deployment lacks many of the benefits of cloud computing, it does provide dedicated resources and is a popular choice for organizations who need to meet certain compliance standards. In most cases, this deployment model is the same as legacy IT infrastructure while using application management and virtualization to increase resource utilization.</a:t>
            </a:r>
          </a:p>
        </p:txBody>
      </p:sp>
    </p:spTree>
    <p:extLst>
      <p:ext uri="{BB962C8B-B14F-4D97-AF65-F5344CB8AC3E}">
        <p14:creationId xmlns:p14="http://schemas.microsoft.com/office/powerpoint/2010/main" val="3439983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fr-FR" sz="1100" baseline="0" noProof="0" dirty="0"/>
              <a:t>La différence entre le modèle All-In Cloud et on-</a:t>
            </a:r>
            <a:r>
              <a:rPr lang="fr-FR" sz="1100" baseline="0" noProof="0" dirty="0" err="1"/>
              <a:t>premises</a:t>
            </a:r>
            <a:r>
              <a:rPr lang="fr-FR" sz="1100" baseline="0" noProof="0" dirty="0"/>
              <a:t>.</a:t>
            </a:r>
          </a:p>
          <a:p>
            <a:pPr>
              <a:defRPr/>
            </a:pPr>
            <a:endParaRPr lang="fr-FR" sz="1100" baseline="0" noProof="0" dirty="0"/>
          </a:p>
          <a:p>
            <a:pPr>
              <a:defRPr/>
            </a:pPr>
            <a:r>
              <a:rPr lang="fr-FR" sz="1100" baseline="0" noProof="0" dirty="0"/>
              <a:t>Dans le modèle </a:t>
            </a:r>
            <a:r>
              <a:rPr lang="fr-FR" sz="1100" baseline="0" noProof="0" dirty="0" err="1"/>
              <a:t>All-in</a:t>
            </a:r>
            <a:r>
              <a:rPr lang="fr-FR" sz="1100" baseline="0" noProof="0" dirty="0"/>
              <a:t> Cloud, la charge ou </a:t>
            </a:r>
            <a:r>
              <a:rPr lang="fr-FR" sz="1100" baseline="0" noProof="0" dirty="0" err="1"/>
              <a:t>resource</a:t>
            </a:r>
            <a:r>
              <a:rPr lang="fr-FR" sz="1100" baseline="0" noProof="0" dirty="0"/>
              <a:t> cloud sont synchrone avec la demande ,,,</a:t>
            </a:r>
          </a:p>
          <a:p>
            <a:pPr>
              <a:defRPr/>
            </a:pPr>
            <a:endParaRPr lang="fr-FR" sz="1100" baseline="0" noProof="0" dirty="0"/>
          </a:p>
          <a:p>
            <a:pPr>
              <a:defRPr/>
            </a:pPr>
            <a:r>
              <a:rPr lang="fr-FR" sz="1100" baseline="0" noProof="0" dirty="0"/>
              <a:t>NB: l’On-</a:t>
            </a:r>
            <a:r>
              <a:rPr lang="fr-FR" sz="1100" baseline="0" noProof="0" dirty="0" err="1"/>
              <a:t>premises</a:t>
            </a:r>
            <a:r>
              <a:rPr lang="fr-FR" sz="1100" baseline="0" noProof="0" dirty="0"/>
              <a:t> aura toujours l’avantage de tout garder chez soit mais aura comme gros </a:t>
            </a:r>
            <a:r>
              <a:rPr lang="fr-FR" sz="1100" baseline="0" noProof="0" dirty="0" err="1"/>
              <a:t>inconvenient</a:t>
            </a:r>
            <a:r>
              <a:rPr lang="fr-FR" sz="1100" baseline="0" noProof="0" dirty="0"/>
              <a:t> l’incapacité d’adapter ses ressources </a:t>
            </a:r>
            <a:r>
              <a:rPr lang="fr-FR" sz="1100" baseline="0" noProof="0" dirty="0" err="1"/>
              <a:t>function</a:t>
            </a:r>
            <a:r>
              <a:rPr lang="fr-FR" sz="1100" baseline="0" noProof="0" dirty="0"/>
              <a:t> de la demande d’ou on observera parfois des périodes de </a:t>
            </a:r>
            <a:r>
              <a:rPr lang="fr-FR" sz="1100" baseline="0" noProof="0" dirty="0" err="1"/>
              <a:t>sous-provisonnement</a:t>
            </a:r>
            <a:r>
              <a:rPr lang="fr-FR" sz="1100" baseline="0" noProof="0" dirty="0"/>
              <a:t> et d’autres de sur-</a:t>
            </a:r>
            <a:r>
              <a:rPr lang="fr-FR" sz="1100" baseline="0" noProof="0" dirty="0" err="1"/>
              <a:t>provisonnement</a:t>
            </a:r>
            <a:r>
              <a:rPr lang="fr-FR" sz="1100" baseline="0" noProof="0" dirty="0"/>
              <a:t>.</a:t>
            </a:r>
          </a:p>
          <a:p>
            <a:pPr>
              <a:defRPr/>
            </a:pPr>
            <a:endParaRPr lang="en-US" sz="1100" baseline="0" dirty="0"/>
          </a:p>
          <a:p>
            <a:pPr>
              <a:defRPr/>
            </a:pPr>
            <a:endParaRPr lang="en-US" sz="1100" baseline="0" dirty="0"/>
          </a:p>
          <a:p>
            <a:pPr>
              <a:defRPr/>
            </a:pPr>
            <a:endParaRPr lang="en-US" sz="1100" baseline="0" dirty="0"/>
          </a:p>
          <a:p>
            <a:pPr>
              <a:defRPr/>
            </a:pPr>
            <a:r>
              <a:rPr lang="en-US" sz="1100" baseline="0" dirty="0"/>
              <a:t>Let’s take a closer look at </a:t>
            </a:r>
            <a:r>
              <a:rPr lang="en-US" sz="1100" b="1" i="0" baseline="0" dirty="0"/>
              <a:t>capacity</a:t>
            </a:r>
            <a:r>
              <a:rPr lang="en-US" sz="1100" baseline="0" dirty="0"/>
              <a:t> in the All-In Cloud and On-Premises solutions.</a:t>
            </a:r>
          </a:p>
          <a:p>
            <a:pPr>
              <a:defRPr/>
            </a:pPr>
            <a:endParaRPr lang="en-US" sz="1100" baseline="0" dirty="0"/>
          </a:p>
          <a:p>
            <a:pPr>
              <a:defRPr/>
            </a:pPr>
            <a:r>
              <a:rPr lang="en-US" sz="1100" baseline="0" dirty="0"/>
              <a:t>In the “All In” solution, capacity is in sync with demand. Resources are provisioned and decommissioned in response to demand with only a couple clicks.</a:t>
            </a:r>
          </a:p>
          <a:p>
            <a:pPr>
              <a:defRPr/>
            </a:pPr>
            <a:endParaRPr lang="en-US" sz="1100" dirty="0"/>
          </a:p>
          <a:p>
            <a:pPr marL="0" marR="0" lvl="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sz="1100" dirty="0"/>
              <a:t>In contrast, in “On-Premises” deployments,</a:t>
            </a:r>
            <a:r>
              <a:rPr lang="en-US" sz="1100" baseline="0" dirty="0"/>
              <a:t> because you rely on physical hardware, you have to forecast your capacity needs well in advance of the actual demand. </a:t>
            </a:r>
            <a:r>
              <a:rPr lang="en-US" sz="1100" dirty="0"/>
              <a:t>Instead of resources that expand and contract with demand, the on-premises solution </a:t>
            </a:r>
            <a:r>
              <a:rPr lang="en-US" sz="1100" baseline="0" dirty="0"/>
              <a:t>results in idle, wasted resources waiting for demand to catch up. If demand suddenly outpaces capacity, the shortfall may result in unhappy customers. Your ability to respond quickly to this situation can be limited by long procurement cycles or by constraints on where you house your IT resources. Furthermore, b</a:t>
            </a:r>
            <a:r>
              <a:rPr lang="en-US" sz="1100" dirty="0"/>
              <a:t>uilding an on-premises infrastructure can be slow and expensive. </a:t>
            </a:r>
          </a:p>
          <a:p>
            <a:pPr marL="0" marR="0" lvl="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endParaRPr lang="en-US" sz="1100" baseline="0" dirty="0"/>
          </a:p>
        </p:txBody>
      </p:sp>
    </p:spTree>
    <p:extLst>
      <p:ext uri="{BB962C8B-B14F-4D97-AF65-F5344CB8AC3E}">
        <p14:creationId xmlns:p14="http://schemas.microsoft.com/office/powerpoint/2010/main" val="5596478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45167" y="4272214"/>
            <a:ext cx="6035843" cy="3600450"/>
          </a:xfrm>
        </p:spPr>
        <p:txBody>
          <a:bodyPr/>
          <a:lstStyle/>
          <a:p>
            <a:r>
              <a:rPr lang="en-US" sz="1100" kern="1200" dirty="0">
                <a:solidFill>
                  <a:schemeClr val="tx1"/>
                </a:solidFill>
                <a:effectLst/>
                <a:latin typeface="+mn-lt"/>
                <a:ea typeface="+mn-ea"/>
                <a:cs typeface="+mn-cs"/>
              </a:rPr>
              <a:t>Dans le cloud: pas de </a:t>
            </a:r>
            <a:r>
              <a:rPr lang="en-US" sz="1100" kern="1200" dirty="0" err="1">
                <a:solidFill>
                  <a:schemeClr val="tx1"/>
                </a:solidFill>
                <a:effectLst/>
                <a:latin typeface="+mn-lt"/>
                <a:ea typeface="+mn-ea"/>
                <a:cs typeface="+mn-cs"/>
              </a:rPr>
              <a:t>gros</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investissement</a:t>
            </a:r>
            <a:r>
              <a:rPr lang="en-US" sz="1100" kern="1200" dirty="0">
                <a:solidFill>
                  <a:schemeClr val="tx1"/>
                </a:solidFill>
                <a:effectLst/>
                <a:latin typeface="+mn-lt"/>
                <a:ea typeface="+mn-ea"/>
                <a:cs typeface="+mn-cs"/>
              </a:rPr>
              <a:t> initial, plus de </a:t>
            </a:r>
            <a:r>
              <a:rPr lang="en-US" sz="1100" kern="1200" dirty="0" err="1">
                <a:solidFill>
                  <a:schemeClr val="tx1"/>
                </a:solidFill>
                <a:effectLst/>
                <a:latin typeface="+mn-lt"/>
                <a:ea typeface="+mn-ea"/>
                <a:cs typeface="+mn-cs"/>
              </a:rPr>
              <a:t>flexibilité</a:t>
            </a:r>
            <a:r>
              <a:rPr lang="en-US" sz="1100" kern="1200" dirty="0">
                <a:solidFill>
                  <a:schemeClr val="tx1"/>
                </a:solidFill>
                <a:effectLst/>
                <a:latin typeface="+mn-lt"/>
                <a:ea typeface="+mn-ea"/>
                <a:cs typeface="+mn-cs"/>
              </a:rPr>
              <a:t>, plus </a:t>
            </a:r>
            <a:r>
              <a:rPr lang="en-US" sz="1100" kern="1200" dirty="0" err="1">
                <a:solidFill>
                  <a:schemeClr val="tx1"/>
                </a:solidFill>
                <a:effectLst/>
                <a:latin typeface="+mn-lt"/>
                <a:ea typeface="+mn-ea"/>
                <a:cs typeface="+mn-cs"/>
              </a:rPr>
              <a:t>d’agilité</a:t>
            </a:r>
            <a:r>
              <a:rPr lang="en-US" sz="1100" kern="1200" dirty="0">
                <a:solidFill>
                  <a:schemeClr val="tx1"/>
                </a:solidFill>
                <a:effectLst/>
                <a:latin typeface="+mn-lt"/>
                <a:ea typeface="+mn-ea"/>
                <a:cs typeface="+mn-cs"/>
              </a:rPr>
              <a:t>, par </a:t>
            </a:r>
            <a:r>
              <a:rPr lang="en-US" sz="1100" kern="1200" dirty="0" err="1">
                <a:solidFill>
                  <a:schemeClr val="tx1"/>
                </a:solidFill>
                <a:effectLst/>
                <a:latin typeface="+mn-lt"/>
                <a:ea typeface="+mn-ea"/>
                <a:cs typeface="+mn-cs"/>
              </a:rPr>
              <a:t>contre</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en</a:t>
            </a: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On-premises : a </a:t>
            </a:r>
            <a:r>
              <a:rPr lang="en-US" sz="1100" kern="1200" dirty="0" err="1">
                <a:solidFill>
                  <a:schemeClr val="tx1"/>
                </a:solidFill>
                <a:effectLst/>
                <a:latin typeface="+mn-lt"/>
                <a:ea typeface="+mn-ea"/>
                <a:cs typeface="+mn-cs"/>
              </a:rPr>
              <a:t>vous</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d’embaucher</a:t>
            </a:r>
            <a:r>
              <a:rPr lang="en-US" sz="1100" kern="1200" dirty="0">
                <a:solidFill>
                  <a:schemeClr val="tx1"/>
                </a:solidFill>
                <a:effectLst/>
                <a:latin typeface="+mn-lt"/>
                <a:ea typeface="+mn-ea"/>
                <a:cs typeface="+mn-cs"/>
              </a:rPr>
              <a:t>, de former de </a:t>
            </a:r>
            <a:r>
              <a:rPr lang="en-US" sz="1100" kern="1200" dirty="0" err="1">
                <a:solidFill>
                  <a:schemeClr val="tx1"/>
                </a:solidFill>
                <a:effectLst/>
                <a:latin typeface="+mn-lt"/>
                <a:ea typeface="+mn-ea"/>
                <a:cs typeface="+mn-cs"/>
              </a:rPr>
              <a:t>mettre</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en</a:t>
            </a:r>
            <a:r>
              <a:rPr lang="en-US" sz="1100" kern="1200" dirty="0">
                <a:solidFill>
                  <a:schemeClr val="tx1"/>
                </a:solidFill>
                <a:effectLst/>
                <a:latin typeface="+mn-lt"/>
                <a:ea typeface="+mn-ea"/>
                <a:cs typeface="+mn-cs"/>
              </a:rPr>
              <a:t> place les </a:t>
            </a:r>
            <a:r>
              <a:rPr lang="en-US" sz="1100" kern="1200" dirty="0" err="1">
                <a:solidFill>
                  <a:schemeClr val="tx1"/>
                </a:solidFill>
                <a:effectLst/>
                <a:latin typeface="+mn-lt"/>
                <a:ea typeface="+mn-ea"/>
                <a:cs typeface="+mn-cs"/>
              </a:rPr>
              <a:t>serveurs</a:t>
            </a:r>
            <a:r>
              <a:rPr lang="en-US" sz="1100" kern="1200" dirty="0">
                <a:solidFill>
                  <a:schemeClr val="tx1"/>
                </a:solidFill>
                <a:effectLst/>
                <a:latin typeface="+mn-lt"/>
                <a:ea typeface="+mn-ea"/>
                <a:cs typeface="+mn-cs"/>
              </a:rPr>
              <a:t> et </a:t>
            </a:r>
            <a:r>
              <a:rPr lang="en-US" sz="1100" kern="1200" dirty="0" err="1">
                <a:solidFill>
                  <a:schemeClr val="tx1"/>
                </a:solidFill>
                <a:effectLst/>
                <a:latin typeface="+mn-lt"/>
                <a:ea typeface="+mn-ea"/>
                <a:cs typeface="+mn-cs"/>
              </a:rPr>
              <a:t>vous</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etes</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limités</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en</a:t>
            </a:r>
            <a:r>
              <a:rPr lang="en-US" sz="1100" kern="1200" dirty="0">
                <a:solidFill>
                  <a:schemeClr val="tx1"/>
                </a:solidFill>
                <a:effectLst/>
                <a:latin typeface="+mn-lt"/>
                <a:ea typeface="+mn-ea"/>
                <a:cs typeface="+mn-cs"/>
              </a:rPr>
              <a:t> local …</a:t>
            </a:r>
          </a:p>
          <a:p>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042061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Le cloud permet de </a:t>
            </a:r>
          </a:p>
          <a:p>
            <a:pPr marL="171450" indent="-171450">
              <a:buFontTx/>
              <a:buChar char="-"/>
            </a:pPr>
            <a:r>
              <a:rPr lang="en-US" sz="1100" kern="1200" dirty="0" err="1">
                <a:solidFill>
                  <a:schemeClr val="tx1"/>
                </a:solidFill>
                <a:effectLst/>
                <a:latin typeface="+mn-lt"/>
                <a:ea typeface="+mn-ea"/>
                <a:cs typeface="+mn-cs"/>
              </a:rPr>
              <a:t>Heberger</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nos</a:t>
            </a:r>
            <a:r>
              <a:rPr lang="en-US" sz="1100" kern="1200" dirty="0">
                <a:solidFill>
                  <a:schemeClr val="tx1"/>
                </a:solidFill>
                <a:effectLst/>
                <a:latin typeface="+mn-lt"/>
                <a:ea typeface="+mn-ea"/>
                <a:cs typeface="+mn-cs"/>
              </a:rPr>
              <a:t> applications, </a:t>
            </a:r>
            <a:r>
              <a:rPr lang="en-US" sz="1100" kern="1200" dirty="0" err="1">
                <a:solidFill>
                  <a:schemeClr val="tx1"/>
                </a:solidFill>
                <a:effectLst/>
                <a:latin typeface="+mn-lt"/>
                <a:ea typeface="+mn-ea"/>
                <a:cs typeface="+mn-cs"/>
              </a:rPr>
              <a:t>mettre</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en</a:t>
            </a:r>
            <a:r>
              <a:rPr lang="en-US" sz="1100" kern="1200" dirty="0">
                <a:solidFill>
                  <a:schemeClr val="tx1"/>
                </a:solidFill>
                <a:effectLst/>
                <a:latin typeface="+mn-lt"/>
                <a:ea typeface="+mn-ea"/>
                <a:cs typeface="+mn-cs"/>
              </a:rPr>
              <a:t> place </a:t>
            </a:r>
            <a:r>
              <a:rPr lang="en-US" sz="1100" kern="1200" dirty="0" err="1">
                <a:solidFill>
                  <a:schemeClr val="tx1"/>
                </a:solidFill>
                <a:effectLst/>
                <a:latin typeface="+mn-lt"/>
                <a:ea typeface="+mn-ea"/>
                <a:cs typeface="+mn-cs"/>
              </a:rPr>
              <a:t>nos</a:t>
            </a:r>
            <a:r>
              <a:rPr lang="en-US" sz="1100" kern="1200" dirty="0">
                <a:solidFill>
                  <a:schemeClr val="tx1"/>
                </a:solidFill>
                <a:effectLst/>
                <a:latin typeface="+mn-lt"/>
                <a:ea typeface="+mn-ea"/>
                <a:cs typeface="+mn-cs"/>
              </a:rPr>
              <a:t> sites web</a:t>
            </a:r>
          </a:p>
          <a:p>
            <a:pPr marL="171450" indent="-171450">
              <a:buFontTx/>
              <a:buChar char="-"/>
            </a:pPr>
            <a:r>
              <a:rPr lang="en-US" sz="1100" kern="1200" dirty="0">
                <a:solidFill>
                  <a:schemeClr val="tx1"/>
                </a:solidFill>
                <a:effectLst/>
                <a:latin typeface="+mn-lt"/>
                <a:ea typeface="+mn-ea"/>
                <a:cs typeface="+mn-cs"/>
              </a:rPr>
              <a:t>De faire </a:t>
            </a:r>
            <a:r>
              <a:rPr lang="en-US" sz="1100" kern="1200" dirty="0" err="1">
                <a:solidFill>
                  <a:schemeClr val="tx1"/>
                </a:solidFill>
                <a:effectLst/>
                <a:latin typeface="+mn-lt"/>
                <a:ea typeface="+mn-ea"/>
                <a:cs typeface="+mn-cs"/>
              </a:rPr>
              <a:t>nos</a:t>
            </a:r>
            <a:r>
              <a:rPr lang="en-US" sz="1100" kern="1200" dirty="0">
                <a:solidFill>
                  <a:schemeClr val="tx1"/>
                </a:solidFill>
                <a:effectLst/>
                <a:latin typeface="+mn-lt"/>
                <a:ea typeface="+mn-ea"/>
                <a:cs typeface="+mn-cs"/>
              </a:rPr>
              <a:t> backup</a:t>
            </a:r>
          </a:p>
          <a:p>
            <a:pPr marL="171450" indent="-171450">
              <a:buFontTx/>
              <a:buChar char="-"/>
            </a:pPr>
            <a:r>
              <a:rPr lang="en-US" sz="1100" kern="1200" dirty="0">
                <a:solidFill>
                  <a:schemeClr val="tx1"/>
                </a:solidFill>
                <a:effectLst/>
                <a:latin typeface="+mn-lt"/>
                <a:ea typeface="+mn-ea"/>
                <a:cs typeface="+mn-cs"/>
              </a:rPr>
              <a:t>De </a:t>
            </a:r>
            <a:r>
              <a:rPr lang="en-US" sz="1100" kern="1200" dirty="0" err="1">
                <a:solidFill>
                  <a:schemeClr val="tx1"/>
                </a:solidFill>
                <a:effectLst/>
                <a:latin typeface="+mn-lt"/>
                <a:ea typeface="+mn-ea"/>
                <a:cs typeface="+mn-cs"/>
              </a:rPr>
              <a:t>gerer</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notre</a:t>
            </a:r>
            <a:r>
              <a:rPr lang="en-US" sz="1100" kern="1200" dirty="0">
                <a:solidFill>
                  <a:schemeClr val="tx1"/>
                </a:solidFill>
                <a:effectLst/>
                <a:latin typeface="+mn-lt"/>
                <a:ea typeface="+mn-ea"/>
                <a:cs typeface="+mn-cs"/>
              </a:rPr>
              <a:t> stockage </a:t>
            </a:r>
            <a:r>
              <a:rPr lang="en-US" sz="1100" kern="1200" dirty="0" err="1">
                <a:solidFill>
                  <a:schemeClr val="tx1"/>
                </a:solidFill>
                <a:effectLst/>
                <a:latin typeface="+mn-lt"/>
                <a:ea typeface="+mn-ea"/>
                <a:cs typeface="+mn-cs"/>
              </a:rPr>
              <a:t>ou</a:t>
            </a:r>
            <a:r>
              <a:rPr lang="en-US" sz="1100" kern="1200" dirty="0">
                <a:solidFill>
                  <a:schemeClr val="tx1"/>
                </a:solidFill>
                <a:effectLst/>
                <a:latin typeface="+mn-lt"/>
                <a:ea typeface="+mn-ea"/>
                <a:cs typeface="+mn-cs"/>
              </a:rPr>
              <a:t> BDD</a:t>
            </a:r>
          </a:p>
          <a:p>
            <a:pPr marL="171450" indent="-171450">
              <a:buFontTx/>
              <a:buChar char="-"/>
            </a:pPr>
            <a:r>
              <a:rPr lang="en-US" sz="1100" kern="1200" dirty="0">
                <a:solidFill>
                  <a:schemeClr val="tx1"/>
                </a:solidFill>
                <a:effectLst/>
                <a:latin typeface="+mn-lt"/>
                <a:ea typeface="+mn-ea"/>
                <a:cs typeface="+mn-cs"/>
              </a:rPr>
              <a:t>De faire tout </a:t>
            </a:r>
            <a:r>
              <a:rPr lang="en-US" sz="1100" kern="1200" dirty="0" err="1">
                <a:solidFill>
                  <a:schemeClr val="tx1"/>
                </a:solidFill>
                <a:effectLst/>
                <a:latin typeface="+mn-lt"/>
                <a:ea typeface="+mn-ea"/>
                <a:cs typeface="+mn-cs"/>
              </a:rPr>
              <a:t>notre</a:t>
            </a:r>
            <a:r>
              <a:rPr lang="en-US" sz="1100" kern="1200" dirty="0">
                <a:solidFill>
                  <a:schemeClr val="tx1"/>
                </a:solidFill>
                <a:effectLst/>
                <a:latin typeface="+mn-lt"/>
                <a:ea typeface="+mn-ea"/>
                <a:cs typeface="+mn-cs"/>
              </a:rPr>
              <a:t> IT </a:t>
            </a:r>
            <a:r>
              <a:rPr lang="en-US" sz="1100" kern="1200" dirty="0" err="1">
                <a:solidFill>
                  <a:schemeClr val="tx1"/>
                </a:solidFill>
                <a:effectLst/>
                <a:latin typeface="+mn-lt"/>
                <a:ea typeface="+mn-ea"/>
                <a:cs typeface="+mn-cs"/>
              </a:rPr>
              <a:t>d’entreprise</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serveur</a:t>
            </a:r>
            <a:r>
              <a:rPr lang="en-US" sz="1100" kern="1200" dirty="0">
                <a:solidFill>
                  <a:schemeClr val="tx1"/>
                </a:solidFill>
                <a:effectLst/>
                <a:latin typeface="+mn-lt"/>
                <a:ea typeface="+mn-ea"/>
                <a:cs typeface="+mn-cs"/>
              </a:rPr>
              <a:t> de </a:t>
            </a:r>
            <a:r>
              <a:rPr lang="en-US" sz="1100" kern="1200" dirty="0" err="1">
                <a:solidFill>
                  <a:schemeClr val="tx1"/>
                </a:solidFill>
                <a:effectLst/>
                <a:latin typeface="+mn-lt"/>
                <a:ea typeface="+mn-ea"/>
                <a:cs typeface="+mn-cs"/>
              </a:rPr>
              <a:t>fichiers</a:t>
            </a:r>
            <a:r>
              <a:rPr lang="en-US" sz="1100" kern="1200" dirty="0">
                <a:solidFill>
                  <a:schemeClr val="tx1"/>
                </a:solidFill>
                <a:effectLst/>
                <a:latin typeface="+mn-lt"/>
                <a:ea typeface="+mn-ea"/>
                <a:cs typeface="+mn-cs"/>
              </a:rPr>
              <a:t>, DNS et </a:t>
            </a:r>
            <a:r>
              <a:rPr lang="en-US" sz="1100" kern="1200" dirty="0" err="1">
                <a:solidFill>
                  <a:schemeClr val="tx1"/>
                </a:solidFill>
                <a:effectLst/>
                <a:latin typeface="+mn-lt"/>
                <a:ea typeface="+mn-ea"/>
                <a:cs typeface="+mn-cs"/>
              </a:rPr>
              <a:t>autres</a:t>
            </a:r>
            <a:r>
              <a:rPr lang="en-US" sz="1100" kern="1200" dirty="0">
                <a:solidFill>
                  <a:schemeClr val="tx1"/>
                </a:solidFill>
                <a:effectLst/>
                <a:latin typeface="+mn-lt"/>
                <a:ea typeface="+mn-ea"/>
                <a:cs typeface="+mn-cs"/>
              </a:rPr>
              <a:t>…)</a:t>
            </a:r>
          </a:p>
          <a:p>
            <a:pPr marL="0" indent="0">
              <a:buFontTx/>
              <a:buNone/>
            </a:pPr>
            <a:endParaRPr lang="en-US" sz="1100" kern="1200" dirty="0">
              <a:solidFill>
                <a:schemeClr val="tx1"/>
              </a:solidFill>
              <a:effectLst/>
              <a:latin typeface="+mn-lt"/>
              <a:ea typeface="+mn-ea"/>
              <a:cs typeface="+mn-cs"/>
            </a:endParaRPr>
          </a:p>
          <a:p>
            <a:pPr marL="0" indent="0">
              <a:buFontTx/>
              <a:buNone/>
            </a:pPr>
            <a:r>
              <a:rPr lang="en-US" sz="1100" kern="1200" dirty="0">
                <a:solidFill>
                  <a:schemeClr val="tx1"/>
                </a:solidFill>
                <a:effectLst/>
                <a:latin typeface="+mn-lt"/>
                <a:ea typeface="+mn-ea"/>
                <a:cs typeface="+mn-cs"/>
              </a:rPr>
              <a:t>Tout </a:t>
            </a:r>
            <a:r>
              <a:rPr lang="en-US" sz="1100" kern="1200" dirty="0" err="1">
                <a:solidFill>
                  <a:schemeClr val="tx1"/>
                </a:solidFill>
                <a:effectLst/>
                <a:latin typeface="+mn-lt"/>
                <a:ea typeface="+mn-ea"/>
                <a:cs typeface="+mn-cs"/>
              </a:rPr>
              <a:t>ce</a:t>
            </a:r>
            <a:r>
              <a:rPr lang="en-US" sz="1100" kern="1200" dirty="0">
                <a:solidFill>
                  <a:schemeClr val="tx1"/>
                </a:solidFill>
                <a:effectLst/>
                <a:latin typeface="+mn-lt"/>
                <a:ea typeface="+mn-ea"/>
                <a:cs typeface="+mn-cs"/>
              </a:rPr>
              <a:t> que </a:t>
            </a:r>
            <a:r>
              <a:rPr lang="en-US" sz="1100" kern="1200" dirty="0" err="1">
                <a:solidFill>
                  <a:schemeClr val="tx1"/>
                </a:solidFill>
                <a:effectLst/>
                <a:latin typeface="+mn-lt"/>
                <a:ea typeface="+mn-ea"/>
                <a:cs typeface="+mn-cs"/>
              </a:rPr>
              <a:t>vous</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faisiez</a:t>
            </a:r>
            <a:r>
              <a:rPr lang="en-US" sz="1100" kern="1200" dirty="0">
                <a:solidFill>
                  <a:schemeClr val="tx1"/>
                </a:solidFill>
                <a:effectLst/>
                <a:latin typeface="+mn-lt"/>
                <a:ea typeface="+mn-ea"/>
                <a:cs typeface="+mn-cs"/>
              </a:rPr>
              <a:t> dans </a:t>
            </a:r>
            <a:r>
              <a:rPr lang="en-US" sz="1100" kern="1200" dirty="0" err="1">
                <a:solidFill>
                  <a:schemeClr val="tx1"/>
                </a:solidFill>
                <a:effectLst/>
                <a:latin typeface="+mn-lt"/>
                <a:ea typeface="+mn-ea"/>
                <a:cs typeface="+mn-cs"/>
              </a:rPr>
              <a:t>votre</a:t>
            </a:r>
            <a:r>
              <a:rPr lang="en-US" sz="1100" kern="1200" dirty="0">
                <a:solidFill>
                  <a:schemeClr val="tx1"/>
                </a:solidFill>
                <a:effectLst/>
                <a:latin typeface="+mn-lt"/>
                <a:ea typeface="+mn-ea"/>
                <a:cs typeface="+mn-cs"/>
              </a:rPr>
              <a:t> SI </a:t>
            </a:r>
            <a:r>
              <a:rPr lang="en-US" sz="1100" kern="1200" dirty="0" err="1">
                <a:solidFill>
                  <a:schemeClr val="tx1"/>
                </a:solidFill>
                <a:effectLst/>
                <a:latin typeface="+mn-lt"/>
                <a:ea typeface="+mn-ea"/>
                <a:cs typeface="+mn-cs"/>
              </a:rPr>
              <a:t>peut</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également</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etre</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réalisé</a:t>
            </a:r>
            <a:r>
              <a:rPr lang="en-US" sz="1100" kern="1200" dirty="0">
                <a:solidFill>
                  <a:schemeClr val="tx1"/>
                </a:solidFill>
                <a:effectLst/>
                <a:latin typeface="+mn-lt"/>
                <a:ea typeface="+mn-ea"/>
                <a:cs typeface="+mn-cs"/>
              </a:rPr>
              <a:t> dans le cloud.</a:t>
            </a:r>
          </a:p>
          <a:p>
            <a:pPr marL="0" indent="0">
              <a:buFontTx/>
              <a:buNone/>
            </a:pPr>
            <a:endParaRPr lang="en-US" sz="1100" kern="1200" dirty="0">
              <a:solidFill>
                <a:schemeClr val="tx1"/>
              </a:solidFill>
              <a:effectLst/>
              <a:latin typeface="+mn-lt"/>
              <a:ea typeface="+mn-ea"/>
              <a:cs typeface="+mn-cs"/>
            </a:endParaRPr>
          </a:p>
          <a:p>
            <a:pPr marL="0" indent="0">
              <a:buFontTx/>
              <a:buNone/>
            </a:pPr>
            <a:endParaRPr lang="en-US" sz="1100" kern="1200" dirty="0">
              <a:solidFill>
                <a:schemeClr val="tx1"/>
              </a:solidFill>
              <a:effectLst/>
              <a:latin typeface="+mn-lt"/>
              <a:ea typeface="+mn-ea"/>
              <a:cs typeface="+mn-cs"/>
            </a:endParaRPr>
          </a:p>
          <a:p>
            <a:pPr marL="0" indent="0">
              <a:buFontTx/>
              <a:buNone/>
            </a:pP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You can use a cloud computing platform for the following: </a:t>
            </a:r>
          </a:p>
          <a:p>
            <a:r>
              <a:rPr lang="en-US" sz="1100" kern="1200" dirty="0">
                <a:solidFill>
                  <a:schemeClr val="tx1"/>
                </a:solidFill>
                <a:effectLst/>
                <a:latin typeface="+mn-lt"/>
                <a:ea typeface="+mn-ea"/>
                <a:cs typeface="+mn-cs"/>
              </a:rPr>
              <a:t>• </a:t>
            </a:r>
            <a:r>
              <a:rPr lang="en-US" sz="1100" b="1" kern="1200" dirty="0">
                <a:solidFill>
                  <a:schemeClr val="tx1"/>
                </a:solidFill>
                <a:effectLst/>
                <a:latin typeface="+mn-lt"/>
                <a:ea typeface="+mn-ea"/>
                <a:cs typeface="+mn-cs"/>
              </a:rPr>
              <a:t>Application Hosting </a:t>
            </a:r>
            <a:r>
              <a:rPr lang="en-US" sz="1100" kern="1200" dirty="0">
                <a:solidFill>
                  <a:schemeClr val="tx1"/>
                </a:solidFill>
                <a:effectLst/>
                <a:latin typeface="+mn-lt"/>
                <a:ea typeface="+mn-ea"/>
                <a:cs typeface="+mn-cs"/>
              </a:rPr>
              <a:t>for an on-demand infrastructure to host internal or SaaS applications.</a:t>
            </a:r>
          </a:p>
          <a:p>
            <a:r>
              <a:rPr lang="en-US" sz="1100" kern="1200" dirty="0">
                <a:solidFill>
                  <a:schemeClr val="tx1"/>
                </a:solidFill>
                <a:effectLst/>
                <a:latin typeface="+mn-lt"/>
                <a:ea typeface="+mn-ea"/>
                <a:cs typeface="+mn-cs"/>
              </a:rPr>
              <a:t>• </a:t>
            </a:r>
            <a:r>
              <a:rPr lang="en-US" sz="1100" b="1" kern="1200" dirty="0">
                <a:solidFill>
                  <a:schemeClr val="tx1"/>
                </a:solidFill>
                <a:effectLst/>
                <a:latin typeface="+mn-lt"/>
                <a:ea typeface="+mn-ea"/>
                <a:cs typeface="+mn-cs"/>
              </a:rPr>
              <a:t>Backup and Storage </a:t>
            </a:r>
            <a:r>
              <a:rPr lang="en-US" sz="1100" kern="1200" dirty="0">
                <a:solidFill>
                  <a:schemeClr val="tx1"/>
                </a:solidFill>
                <a:effectLst/>
                <a:latin typeface="+mn-lt"/>
                <a:ea typeface="+mn-ea"/>
                <a:cs typeface="+mn-cs"/>
              </a:rPr>
              <a:t>to store data and build dependable backup solutions.</a:t>
            </a:r>
          </a:p>
          <a:p>
            <a:r>
              <a:rPr lang="en-US" sz="1100" kern="1200" dirty="0">
                <a:solidFill>
                  <a:schemeClr val="tx1"/>
                </a:solidFill>
                <a:effectLst/>
                <a:latin typeface="+mn-lt"/>
                <a:ea typeface="+mn-ea"/>
                <a:cs typeface="+mn-cs"/>
              </a:rPr>
              <a:t>• </a:t>
            </a:r>
            <a:r>
              <a:rPr lang="en-US" sz="1100" b="1" kern="1200" dirty="0">
                <a:solidFill>
                  <a:schemeClr val="tx1"/>
                </a:solidFill>
                <a:effectLst/>
                <a:latin typeface="+mn-lt"/>
                <a:ea typeface="+mn-ea"/>
                <a:cs typeface="+mn-cs"/>
              </a:rPr>
              <a:t>Content Delivery </a:t>
            </a:r>
            <a:r>
              <a:rPr lang="en-US" sz="1100" kern="1200" dirty="0">
                <a:solidFill>
                  <a:schemeClr val="tx1"/>
                </a:solidFill>
                <a:effectLst/>
                <a:latin typeface="+mn-lt"/>
                <a:ea typeface="+mn-ea"/>
                <a:cs typeface="+mn-cs"/>
              </a:rPr>
              <a:t>to distribute content worldwide, with high data transfer speeds.</a:t>
            </a:r>
          </a:p>
          <a:p>
            <a:r>
              <a:rPr lang="en-US" sz="1100" kern="1200" dirty="0">
                <a:solidFill>
                  <a:schemeClr val="tx1"/>
                </a:solidFill>
                <a:effectLst/>
                <a:latin typeface="+mn-lt"/>
                <a:ea typeface="+mn-ea"/>
                <a:cs typeface="+mn-cs"/>
              </a:rPr>
              <a:t>• Host static and dynamic </a:t>
            </a:r>
            <a:r>
              <a:rPr lang="en-US" sz="1100" b="1" kern="1200" dirty="0">
                <a:solidFill>
                  <a:schemeClr val="tx1"/>
                </a:solidFill>
                <a:effectLst/>
                <a:latin typeface="+mn-lt"/>
                <a:ea typeface="+mn-ea"/>
                <a:cs typeface="+mn-cs"/>
              </a:rPr>
              <a:t>websites</a:t>
            </a:r>
            <a:r>
              <a:rPr lang="en-US" sz="1100" kern="1200" dirty="0">
                <a:solidFill>
                  <a:schemeClr val="tx1"/>
                </a:solidFill>
                <a:effectLst/>
                <a:latin typeface="+mn-lt"/>
                <a:ea typeface="+mn-ea"/>
                <a:cs typeface="+mn-cs"/>
              </a:rPr>
              <a:t>.</a:t>
            </a:r>
          </a:p>
          <a:p>
            <a:r>
              <a:rPr lang="en-US" sz="1100" kern="1200" dirty="0">
                <a:solidFill>
                  <a:schemeClr val="tx1"/>
                </a:solidFill>
                <a:effectLst/>
                <a:latin typeface="+mn-lt"/>
                <a:ea typeface="+mn-ea"/>
                <a:cs typeface="+mn-cs"/>
              </a:rPr>
              <a:t>• </a:t>
            </a:r>
            <a:r>
              <a:rPr lang="en-US" sz="1100" b="1" kern="1200" dirty="0">
                <a:solidFill>
                  <a:schemeClr val="tx1"/>
                </a:solidFill>
                <a:effectLst/>
                <a:latin typeface="+mn-lt"/>
                <a:ea typeface="+mn-ea"/>
                <a:cs typeface="+mn-cs"/>
              </a:rPr>
              <a:t>Enterprise IT </a:t>
            </a:r>
            <a:r>
              <a:rPr lang="en-US" sz="1100" kern="1200" dirty="0">
                <a:solidFill>
                  <a:schemeClr val="tx1"/>
                </a:solidFill>
                <a:effectLst/>
                <a:latin typeface="+mn-lt"/>
                <a:ea typeface="+mn-ea"/>
                <a:cs typeface="+mn-cs"/>
              </a:rPr>
              <a:t>to host internal- or external-facing IT applications in AWS's secure environment.</a:t>
            </a:r>
          </a:p>
          <a:p>
            <a:r>
              <a:rPr lang="en-US" sz="1100" kern="1200" dirty="0">
                <a:solidFill>
                  <a:schemeClr val="tx1"/>
                </a:solidFill>
                <a:effectLst/>
                <a:latin typeface="+mn-lt"/>
                <a:ea typeface="+mn-ea"/>
                <a:cs typeface="+mn-cs"/>
              </a:rPr>
              <a:t>• Use a variety of scalable </a:t>
            </a:r>
            <a:r>
              <a:rPr lang="en-US" sz="1100" b="1" kern="1200" dirty="0">
                <a:solidFill>
                  <a:schemeClr val="tx1"/>
                </a:solidFill>
                <a:effectLst/>
                <a:latin typeface="+mn-lt"/>
                <a:ea typeface="+mn-ea"/>
                <a:cs typeface="+mn-cs"/>
              </a:rPr>
              <a:t>database</a:t>
            </a:r>
            <a:r>
              <a:rPr lang="en-US" sz="1100" kern="1200" dirty="0">
                <a:solidFill>
                  <a:schemeClr val="tx1"/>
                </a:solidFill>
                <a:effectLst/>
                <a:latin typeface="+mn-lt"/>
                <a:ea typeface="+mn-ea"/>
                <a:cs typeface="+mn-cs"/>
              </a:rPr>
              <a:t> solutions, from hosted enterprise database software to non-relational database solutions.</a:t>
            </a:r>
          </a:p>
        </p:txBody>
      </p:sp>
    </p:spTree>
    <p:extLst>
      <p:ext uri="{BB962C8B-B14F-4D97-AF65-F5344CB8AC3E}">
        <p14:creationId xmlns:p14="http://schemas.microsoft.com/office/powerpoint/2010/main" val="6263695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133" rtl="0" eaLnBrk="1" fontAlgn="auto" latinLnBrk="0" hangingPunct="1">
              <a:lnSpc>
                <a:spcPct val="100000"/>
              </a:lnSpc>
              <a:spcBef>
                <a:spcPts val="0"/>
              </a:spcBef>
              <a:spcAft>
                <a:spcPts val="600"/>
              </a:spcAft>
              <a:buClrTx/>
              <a:buSzTx/>
              <a:buFontTx/>
              <a:buNone/>
              <a:tabLst/>
              <a:defRPr/>
            </a:pPr>
            <a:r>
              <a:rPr lang="en-US" sz="1100" dirty="0" err="1"/>
              <a:t>Tous</a:t>
            </a:r>
            <a:r>
              <a:rPr lang="en-US" sz="1100" dirty="0"/>
              <a:t> les services </a:t>
            </a:r>
            <a:r>
              <a:rPr lang="en-US" sz="1100" dirty="0" err="1"/>
              <a:t>existants</a:t>
            </a:r>
            <a:r>
              <a:rPr lang="en-US" sz="1100" dirty="0"/>
              <a:t> dans </a:t>
            </a:r>
            <a:r>
              <a:rPr lang="en-US" sz="1100" dirty="0" err="1"/>
              <a:t>l’onpremises</a:t>
            </a:r>
            <a:r>
              <a:rPr lang="en-US" sz="1100" dirty="0"/>
              <a:t> </a:t>
            </a:r>
            <a:r>
              <a:rPr lang="en-US" sz="1100" dirty="0" err="1"/>
              <a:t>ont</a:t>
            </a:r>
            <a:r>
              <a:rPr lang="en-US" sz="1100" dirty="0"/>
              <a:t> </a:t>
            </a:r>
            <a:r>
              <a:rPr lang="en-US" sz="1100" dirty="0" err="1"/>
              <a:t>leur</a:t>
            </a:r>
            <a:r>
              <a:rPr lang="en-US" sz="1100" dirty="0"/>
              <a:t> </a:t>
            </a:r>
            <a:r>
              <a:rPr lang="en-US" sz="1100" dirty="0" err="1"/>
              <a:t>semblables</a:t>
            </a:r>
            <a:r>
              <a:rPr lang="en-US" sz="1100" dirty="0"/>
              <a:t> dans le cloud, </a:t>
            </a:r>
            <a:r>
              <a:rPr lang="en-US" sz="1100" dirty="0" err="1"/>
              <a:t>c’est</a:t>
            </a:r>
            <a:r>
              <a:rPr lang="en-US" sz="1100" dirty="0"/>
              <a:t> </a:t>
            </a:r>
            <a:r>
              <a:rPr lang="en-US" sz="1100" dirty="0" err="1"/>
              <a:t>ce</a:t>
            </a:r>
            <a:r>
              <a:rPr lang="en-US" sz="1100" dirty="0"/>
              <a:t> </a:t>
            </a:r>
            <a:r>
              <a:rPr lang="en-US" sz="1100" dirty="0" err="1"/>
              <a:t>quon</a:t>
            </a:r>
            <a:r>
              <a:rPr lang="en-US" sz="1100" dirty="0"/>
              <a:t> remarque à travers </a:t>
            </a:r>
            <a:r>
              <a:rPr lang="en-US" sz="1100" dirty="0" err="1"/>
              <a:t>cette</a:t>
            </a:r>
            <a:r>
              <a:rPr lang="en-US" sz="1100" dirty="0"/>
              <a:t> </a:t>
            </a:r>
            <a:r>
              <a:rPr lang="en-US" sz="1100" dirty="0" err="1"/>
              <a:t>diapo</a:t>
            </a:r>
            <a:r>
              <a:rPr lang="en-US" sz="1100" dirty="0"/>
              <a:t>; nous </a:t>
            </a:r>
            <a:r>
              <a:rPr lang="en-US" sz="1100" dirty="0" err="1"/>
              <a:t>allons</a:t>
            </a:r>
            <a:r>
              <a:rPr lang="en-US" sz="1100" dirty="0"/>
              <a:t> y </a:t>
            </a:r>
            <a:r>
              <a:rPr lang="en-US" sz="1100" dirty="0" err="1"/>
              <a:t>revenir</a:t>
            </a:r>
            <a:r>
              <a:rPr lang="en-US" sz="1100" dirty="0"/>
              <a:t> plus </a:t>
            </a:r>
            <a:r>
              <a:rPr lang="en-US" sz="1100" dirty="0" err="1"/>
              <a:t>en</a:t>
            </a:r>
            <a:r>
              <a:rPr lang="en-US" sz="1100" dirty="0"/>
              <a:t> detail sur </a:t>
            </a:r>
            <a:r>
              <a:rPr lang="en-US" sz="1100" dirty="0" err="1"/>
              <a:t>chacun</a:t>
            </a:r>
            <a:r>
              <a:rPr lang="en-US" sz="1100" dirty="0"/>
              <a:t> de </a:t>
            </a:r>
            <a:r>
              <a:rPr lang="en-US" sz="1100" dirty="0" err="1"/>
              <a:t>ces</a:t>
            </a:r>
            <a:r>
              <a:rPr lang="en-US" sz="1100" dirty="0"/>
              <a:t> services par la suite.</a:t>
            </a:r>
          </a:p>
          <a:p>
            <a:pPr marL="0" marR="0" lvl="0" indent="0" algn="l" defTabSz="457133" rtl="0" eaLnBrk="1" fontAlgn="auto" latinLnBrk="0" hangingPunct="1">
              <a:lnSpc>
                <a:spcPct val="100000"/>
              </a:lnSpc>
              <a:spcBef>
                <a:spcPts val="0"/>
              </a:spcBef>
              <a:spcAft>
                <a:spcPts val="600"/>
              </a:spcAft>
              <a:buClrTx/>
              <a:buSzTx/>
              <a:buFontTx/>
              <a:buNone/>
              <a:tabLst/>
              <a:defRPr/>
            </a:pPr>
            <a:endParaRPr lang="en-US" sz="1100" dirty="0"/>
          </a:p>
          <a:p>
            <a:pPr marL="0" marR="0" lvl="0" indent="0" algn="l" defTabSz="457133" rtl="0" eaLnBrk="1" fontAlgn="auto" latinLnBrk="0" hangingPunct="1">
              <a:lnSpc>
                <a:spcPct val="100000"/>
              </a:lnSpc>
              <a:spcBef>
                <a:spcPts val="0"/>
              </a:spcBef>
              <a:spcAft>
                <a:spcPts val="600"/>
              </a:spcAft>
              <a:buClrTx/>
              <a:buSzTx/>
              <a:buFontTx/>
              <a:buNone/>
              <a:tabLst/>
              <a:defRPr/>
            </a:pPr>
            <a:r>
              <a:rPr lang="en-US" sz="1100" dirty="0"/>
              <a:t>Many AWS services have analogs in the traditional IT space and terminology. This side-by-side comparison shows how Amazon Web Services (AWS) products and services relate to a traditional infrastructure. </a:t>
            </a:r>
            <a:r>
              <a:rPr lang="en-US" sz="1100" dirty="0">
                <a:solidFill>
                  <a:schemeClr val="bg1"/>
                </a:solidFill>
                <a:cs typeface="Arial" panose="020B0604020202020204" pitchFamily="34" charset="0"/>
              </a:rPr>
              <a:t>Pretty much everything you would want to do with a traditional data center is available with AWS.</a:t>
            </a:r>
            <a:endParaRPr lang="en-US" sz="1100" dirty="0"/>
          </a:p>
        </p:txBody>
      </p:sp>
    </p:spTree>
    <p:extLst>
      <p:ext uri="{BB962C8B-B14F-4D97-AF65-F5344CB8AC3E}">
        <p14:creationId xmlns:p14="http://schemas.microsoft.com/office/powerpoint/2010/main" val="1079445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100" kern="1200" dirty="0">
                <a:solidFill>
                  <a:schemeClr val="tx1"/>
                </a:solidFill>
                <a:effectLst/>
                <a:latin typeface="+mn-lt"/>
                <a:ea typeface="+mn-ea"/>
                <a:cs typeface="+mn-cs"/>
              </a:rPr>
              <a:t>Haute </a:t>
            </a:r>
            <a:r>
              <a:rPr lang="en-US" sz="1100" kern="1200" dirty="0" err="1">
                <a:solidFill>
                  <a:schemeClr val="tx1"/>
                </a:solidFill>
                <a:effectLst/>
                <a:latin typeface="+mn-lt"/>
                <a:ea typeface="+mn-ea"/>
                <a:cs typeface="+mn-cs"/>
              </a:rPr>
              <a:t>disponibilité</a:t>
            </a:r>
            <a:r>
              <a:rPr lang="en-US" sz="1100" kern="1200" dirty="0">
                <a:solidFill>
                  <a:schemeClr val="tx1"/>
                </a:solidFill>
                <a:effectLst/>
                <a:latin typeface="+mn-lt"/>
                <a:ea typeface="+mn-ea"/>
                <a:cs typeface="+mn-cs"/>
              </a:rPr>
              <a:t> : </a:t>
            </a:r>
            <a:r>
              <a:rPr lang="en-US" sz="1100" kern="1200" dirty="0" err="1">
                <a:solidFill>
                  <a:schemeClr val="tx1"/>
                </a:solidFill>
                <a:effectLst/>
                <a:latin typeface="+mn-lt"/>
                <a:ea typeface="+mn-ea"/>
                <a:cs typeface="+mn-cs"/>
              </a:rPr>
              <a:t>Ressource</a:t>
            </a:r>
            <a:r>
              <a:rPr lang="en-US" sz="1100" kern="1200" dirty="0">
                <a:solidFill>
                  <a:schemeClr val="tx1"/>
                </a:solidFill>
                <a:effectLst/>
                <a:latin typeface="+mn-lt"/>
                <a:ea typeface="+mn-ea"/>
                <a:cs typeface="+mn-cs"/>
              </a:rPr>
              <a:t> accessible </a:t>
            </a:r>
            <a:r>
              <a:rPr lang="en-US" sz="1100" kern="1200" dirty="0" err="1">
                <a:solidFill>
                  <a:schemeClr val="tx1"/>
                </a:solidFill>
                <a:effectLst/>
                <a:latin typeface="+mn-lt"/>
                <a:ea typeface="+mn-ea"/>
                <a:cs typeface="+mn-cs"/>
              </a:rPr>
              <a:t>quand</a:t>
            </a:r>
            <a:r>
              <a:rPr lang="en-US" sz="1100" kern="1200" dirty="0">
                <a:solidFill>
                  <a:schemeClr val="tx1"/>
                </a:solidFill>
                <a:effectLst/>
                <a:latin typeface="+mn-lt"/>
                <a:ea typeface="+mn-ea"/>
                <a:cs typeface="+mn-cs"/>
              </a:rPr>
              <a:t> on le </a:t>
            </a:r>
            <a:r>
              <a:rPr lang="en-US" sz="1100" kern="1200" dirty="0" err="1">
                <a:solidFill>
                  <a:schemeClr val="tx1"/>
                </a:solidFill>
                <a:effectLst/>
                <a:latin typeface="+mn-lt"/>
                <a:ea typeface="+mn-ea"/>
                <a:cs typeface="+mn-cs"/>
              </a:rPr>
              <a:t>souhaite</a:t>
            </a:r>
            <a:endParaRPr lang="en-US" sz="1100" kern="1200" dirty="0">
              <a:solidFill>
                <a:schemeClr val="tx1"/>
              </a:solidFill>
              <a:effectLst/>
              <a:latin typeface="+mn-lt"/>
              <a:ea typeface="+mn-ea"/>
              <a:cs typeface="+mn-cs"/>
            </a:endParaRPr>
          </a:p>
          <a:p>
            <a:pPr marL="171450" indent="-171450">
              <a:buFontTx/>
              <a:buChar char="-"/>
            </a:pPr>
            <a:r>
              <a:rPr lang="en-US" sz="1100" kern="1200" dirty="0">
                <a:solidFill>
                  <a:schemeClr val="tx1"/>
                </a:solidFill>
                <a:effectLst/>
                <a:latin typeface="+mn-lt"/>
                <a:ea typeface="+mn-ea"/>
                <a:cs typeface="+mn-cs"/>
              </a:rPr>
              <a:t>Fault Tolerance : </a:t>
            </a:r>
            <a:r>
              <a:rPr lang="en-US" sz="1100" kern="1200" dirty="0" err="1">
                <a:solidFill>
                  <a:schemeClr val="tx1"/>
                </a:solidFill>
                <a:effectLst/>
                <a:latin typeface="+mn-lt"/>
                <a:ea typeface="+mn-ea"/>
                <a:cs typeface="+mn-cs"/>
              </a:rPr>
              <a:t>Capacité</a:t>
            </a:r>
            <a:r>
              <a:rPr lang="en-US" sz="1100" kern="1200" dirty="0">
                <a:solidFill>
                  <a:schemeClr val="tx1"/>
                </a:solidFill>
                <a:effectLst/>
                <a:latin typeface="+mn-lt"/>
                <a:ea typeface="+mn-ea"/>
                <a:cs typeface="+mn-cs"/>
              </a:rPr>
              <a:t> d’un </a:t>
            </a:r>
            <a:r>
              <a:rPr lang="en-US" sz="1100" kern="1200" dirty="0" err="1">
                <a:solidFill>
                  <a:schemeClr val="tx1"/>
                </a:solidFill>
                <a:effectLst/>
                <a:latin typeface="+mn-lt"/>
                <a:ea typeface="+mn-ea"/>
                <a:cs typeface="+mn-cs"/>
              </a:rPr>
              <a:t>système</a:t>
            </a:r>
            <a:r>
              <a:rPr lang="en-US" sz="1100" kern="1200" dirty="0">
                <a:solidFill>
                  <a:schemeClr val="tx1"/>
                </a:solidFill>
                <a:effectLst/>
                <a:latin typeface="+mn-lt"/>
                <a:ea typeface="+mn-ea"/>
                <a:cs typeface="+mn-cs"/>
              </a:rPr>
              <a:t> à resister aux </a:t>
            </a:r>
            <a:r>
              <a:rPr lang="en-US" sz="1100" kern="1200" dirty="0" err="1">
                <a:solidFill>
                  <a:schemeClr val="tx1"/>
                </a:solidFill>
                <a:effectLst/>
                <a:latin typeface="+mn-lt"/>
                <a:ea typeface="+mn-ea"/>
                <a:cs typeface="+mn-cs"/>
              </a:rPr>
              <a:t>pannes</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mineures</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donc</a:t>
            </a:r>
            <a:r>
              <a:rPr lang="en-US" sz="1100" kern="1200" dirty="0">
                <a:solidFill>
                  <a:schemeClr val="tx1"/>
                </a:solidFill>
                <a:effectLst/>
                <a:latin typeface="+mn-lt"/>
                <a:ea typeface="+mn-ea"/>
                <a:cs typeface="+mn-cs"/>
              </a:rPr>
              <a:t> à </a:t>
            </a:r>
            <a:r>
              <a:rPr lang="en-US" sz="1100" kern="1200" dirty="0" err="1">
                <a:solidFill>
                  <a:schemeClr val="tx1"/>
                </a:solidFill>
                <a:effectLst/>
                <a:latin typeface="+mn-lt"/>
                <a:ea typeface="+mn-ea"/>
                <a:cs typeface="+mn-cs"/>
              </a:rPr>
              <a:t>toujours</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fonctionner</a:t>
            </a:r>
            <a:r>
              <a:rPr lang="en-US" sz="1100" kern="1200" dirty="0">
                <a:solidFill>
                  <a:schemeClr val="tx1"/>
                </a:solidFill>
                <a:effectLst/>
                <a:latin typeface="+mn-lt"/>
                <a:ea typeface="+mn-ea"/>
                <a:cs typeface="+mn-cs"/>
              </a:rPr>
              <a:t> meme </a:t>
            </a:r>
            <a:r>
              <a:rPr lang="en-US" sz="1100" kern="1200" dirty="0" err="1">
                <a:solidFill>
                  <a:schemeClr val="tx1"/>
                </a:solidFill>
                <a:effectLst/>
                <a:latin typeface="+mn-lt"/>
                <a:ea typeface="+mn-ea"/>
                <a:cs typeface="+mn-cs"/>
              </a:rPr>
              <a:t>quand</a:t>
            </a:r>
            <a:r>
              <a:rPr lang="en-US" sz="1100" kern="1200" dirty="0">
                <a:solidFill>
                  <a:schemeClr val="tx1"/>
                </a:solidFill>
                <a:effectLst/>
                <a:latin typeface="+mn-lt"/>
                <a:ea typeface="+mn-ea"/>
                <a:cs typeface="+mn-cs"/>
              </a:rPr>
              <a:t> il </a:t>
            </a:r>
            <a:r>
              <a:rPr lang="en-US" sz="1100" kern="1200" dirty="0" err="1">
                <a:solidFill>
                  <a:schemeClr val="tx1"/>
                </a:solidFill>
                <a:effectLst/>
                <a:latin typeface="+mn-lt"/>
                <a:ea typeface="+mn-ea"/>
                <a:cs typeface="+mn-cs"/>
              </a:rPr>
              <a:t>y’a</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eu</a:t>
            </a:r>
            <a:r>
              <a:rPr lang="en-US" sz="1100" kern="1200" dirty="0">
                <a:solidFill>
                  <a:schemeClr val="tx1"/>
                </a:solidFill>
                <a:effectLst/>
                <a:latin typeface="+mn-lt"/>
                <a:ea typeface="+mn-ea"/>
                <a:cs typeface="+mn-cs"/>
              </a:rPr>
              <a:t> un </a:t>
            </a:r>
            <a:r>
              <a:rPr lang="en-US" sz="1100" kern="1200" dirty="0" err="1">
                <a:solidFill>
                  <a:schemeClr val="tx1"/>
                </a:solidFill>
                <a:effectLst/>
                <a:latin typeface="+mn-lt"/>
                <a:ea typeface="+mn-ea"/>
                <a:cs typeface="+mn-cs"/>
              </a:rPr>
              <a:t>certains</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nombre</a:t>
            </a:r>
            <a:r>
              <a:rPr lang="en-US" sz="1100" kern="1200" dirty="0">
                <a:solidFill>
                  <a:schemeClr val="tx1"/>
                </a:solidFill>
                <a:effectLst/>
                <a:latin typeface="+mn-lt"/>
                <a:ea typeface="+mn-ea"/>
                <a:cs typeface="+mn-cs"/>
              </a:rPr>
              <a:t> de </a:t>
            </a:r>
            <a:r>
              <a:rPr lang="en-US" sz="1100" kern="1200" dirty="0" err="1">
                <a:solidFill>
                  <a:schemeClr val="tx1"/>
                </a:solidFill>
                <a:effectLst/>
                <a:latin typeface="+mn-lt"/>
                <a:ea typeface="+mn-ea"/>
                <a:cs typeface="+mn-cs"/>
              </a:rPr>
              <a:t>pannes</a:t>
            </a:r>
            <a:endParaRPr lang="en-US" sz="1100" kern="1200" dirty="0">
              <a:solidFill>
                <a:schemeClr val="tx1"/>
              </a:solidFill>
              <a:effectLst/>
              <a:latin typeface="+mn-lt"/>
              <a:ea typeface="+mn-ea"/>
              <a:cs typeface="+mn-cs"/>
            </a:endParaRPr>
          </a:p>
          <a:p>
            <a:pPr marL="171450" indent="-171450">
              <a:buFontTx/>
              <a:buChar char="-"/>
            </a:pPr>
            <a:r>
              <a:rPr lang="en-US" sz="1100" kern="1200" dirty="0" err="1">
                <a:solidFill>
                  <a:schemeClr val="tx1"/>
                </a:solidFill>
                <a:effectLst/>
                <a:latin typeface="+mn-lt"/>
                <a:ea typeface="+mn-ea"/>
                <a:cs typeface="+mn-cs"/>
              </a:rPr>
              <a:t>Scalabilité</a:t>
            </a:r>
            <a:r>
              <a:rPr lang="en-US" sz="1100" kern="1200" dirty="0">
                <a:solidFill>
                  <a:schemeClr val="tx1"/>
                </a:solidFill>
                <a:effectLst/>
                <a:latin typeface="+mn-lt"/>
                <a:ea typeface="+mn-ea"/>
                <a:cs typeface="+mn-cs"/>
              </a:rPr>
              <a:t> : aptitude d’un </a:t>
            </a:r>
            <a:r>
              <a:rPr lang="en-US" sz="1100" kern="1200" dirty="0" err="1">
                <a:solidFill>
                  <a:schemeClr val="tx1"/>
                </a:solidFill>
                <a:effectLst/>
                <a:latin typeface="+mn-lt"/>
                <a:ea typeface="+mn-ea"/>
                <a:cs typeface="+mn-cs"/>
              </a:rPr>
              <a:t>système</a:t>
            </a:r>
            <a:r>
              <a:rPr lang="en-US" sz="1100" kern="1200" dirty="0">
                <a:solidFill>
                  <a:schemeClr val="tx1"/>
                </a:solidFill>
                <a:effectLst/>
                <a:latin typeface="+mn-lt"/>
                <a:ea typeface="+mn-ea"/>
                <a:cs typeface="+mn-cs"/>
              </a:rPr>
              <a:t> à </a:t>
            </a:r>
            <a:r>
              <a:rPr lang="en-US" sz="1100" kern="1200" dirty="0" err="1">
                <a:solidFill>
                  <a:schemeClr val="tx1"/>
                </a:solidFill>
                <a:effectLst/>
                <a:latin typeface="+mn-lt"/>
                <a:ea typeface="+mn-ea"/>
                <a:cs typeface="+mn-cs"/>
              </a:rPr>
              <a:t>s’adapter</a:t>
            </a:r>
            <a:r>
              <a:rPr lang="en-US" sz="1100" kern="1200" dirty="0">
                <a:solidFill>
                  <a:schemeClr val="tx1"/>
                </a:solidFill>
                <a:effectLst/>
                <a:latin typeface="+mn-lt"/>
                <a:ea typeface="+mn-ea"/>
                <a:cs typeface="+mn-cs"/>
              </a:rPr>
              <a:t> à un surplus de </a:t>
            </a:r>
            <a:r>
              <a:rPr lang="en-US" sz="1100" kern="1200" dirty="0" err="1">
                <a:solidFill>
                  <a:schemeClr val="tx1"/>
                </a:solidFill>
                <a:effectLst/>
                <a:latin typeface="+mn-lt"/>
                <a:ea typeface="+mn-ea"/>
                <a:cs typeface="+mn-cs"/>
              </a:rPr>
              <a:t>demande</a:t>
            </a:r>
            <a:r>
              <a:rPr lang="en-US" sz="1100" kern="1200" dirty="0">
                <a:solidFill>
                  <a:schemeClr val="tx1"/>
                </a:solidFill>
                <a:effectLst/>
                <a:latin typeface="+mn-lt"/>
                <a:ea typeface="+mn-ea"/>
                <a:cs typeface="+mn-cs"/>
              </a:rPr>
              <a:t>.</a:t>
            </a:r>
          </a:p>
          <a:p>
            <a:pPr marL="171450" indent="-171450">
              <a:buFontTx/>
              <a:buChar char="-"/>
            </a:pPr>
            <a:r>
              <a:rPr lang="en-US" sz="1100" kern="1200" dirty="0" err="1">
                <a:solidFill>
                  <a:schemeClr val="tx1"/>
                </a:solidFill>
                <a:effectLst/>
                <a:latin typeface="+mn-lt"/>
                <a:ea typeface="+mn-ea"/>
                <a:cs typeface="+mn-cs"/>
              </a:rPr>
              <a:t>L’elasticité</a:t>
            </a:r>
            <a:r>
              <a:rPr lang="en-US" sz="1100" kern="1200" dirty="0">
                <a:solidFill>
                  <a:schemeClr val="tx1"/>
                </a:solidFill>
                <a:effectLst/>
                <a:latin typeface="+mn-lt"/>
                <a:ea typeface="+mn-ea"/>
                <a:cs typeface="+mn-cs"/>
              </a:rPr>
              <a:t> : </a:t>
            </a:r>
            <a:r>
              <a:rPr lang="en-US" sz="1100" kern="1200" dirty="0" err="1">
                <a:solidFill>
                  <a:schemeClr val="tx1"/>
                </a:solidFill>
                <a:effectLst/>
                <a:latin typeface="+mn-lt"/>
                <a:ea typeface="+mn-ea"/>
                <a:cs typeface="+mn-cs"/>
              </a:rPr>
              <a:t>capacité</a:t>
            </a:r>
            <a:r>
              <a:rPr lang="en-US" sz="1100" kern="1200" dirty="0">
                <a:solidFill>
                  <a:schemeClr val="tx1"/>
                </a:solidFill>
                <a:effectLst/>
                <a:latin typeface="+mn-lt"/>
                <a:ea typeface="+mn-ea"/>
                <a:cs typeface="+mn-cs"/>
              </a:rPr>
              <a:t> d’un </a:t>
            </a:r>
            <a:r>
              <a:rPr lang="en-US" sz="1100" kern="1200" dirty="0" err="1">
                <a:solidFill>
                  <a:schemeClr val="tx1"/>
                </a:solidFill>
                <a:effectLst/>
                <a:latin typeface="+mn-lt"/>
                <a:ea typeface="+mn-ea"/>
                <a:cs typeface="+mn-cs"/>
              </a:rPr>
              <a:t>système</a:t>
            </a:r>
            <a:r>
              <a:rPr lang="en-US" sz="1100" kern="1200" dirty="0">
                <a:solidFill>
                  <a:schemeClr val="tx1"/>
                </a:solidFill>
                <a:effectLst/>
                <a:latin typeface="+mn-lt"/>
                <a:ea typeface="+mn-ea"/>
                <a:cs typeface="+mn-cs"/>
              </a:rPr>
              <a:t> à augmenter </a:t>
            </a:r>
            <a:r>
              <a:rPr lang="en-US" sz="1100" kern="1200" dirty="0" err="1">
                <a:solidFill>
                  <a:schemeClr val="tx1"/>
                </a:solidFill>
                <a:effectLst/>
                <a:latin typeface="+mn-lt"/>
                <a:ea typeface="+mn-ea"/>
                <a:cs typeface="+mn-cs"/>
              </a:rPr>
              <a:t>sa</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capacité</a:t>
            </a:r>
            <a:r>
              <a:rPr lang="en-US" sz="1100" kern="1200" dirty="0">
                <a:solidFill>
                  <a:schemeClr val="tx1"/>
                </a:solidFill>
                <a:effectLst/>
                <a:latin typeface="+mn-lt"/>
                <a:ea typeface="+mn-ea"/>
                <a:cs typeface="+mn-cs"/>
              </a:rPr>
              <a:t> de reception et </a:t>
            </a:r>
            <a:r>
              <a:rPr lang="en-US" sz="1100" kern="1200" dirty="0" err="1">
                <a:solidFill>
                  <a:schemeClr val="tx1"/>
                </a:solidFill>
                <a:effectLst/>
                <a:latin typeface="+mn-lt"/>
                <a:ea typeface="+mn-ea"/>
                <a:cs typeface="+mn-cs"/>
              </a:rPr>
              <a:t>aussi</a:t>
            </a:r>
            <a:r>
              <a:rPr lang="en-US" sz="1100" kern="1200" dirty="0">
                <a:solidFill>
                  <a:schemeClr val="tx1"/>
                </a:solidFill>
                <a:effectLst/>
                <a:latin typeface="+mn-lt"/>
                <a:ea typeface="+mn-ea"/>
                <a:cs typeface="+mn-cs"/>
              </a:rPr>
              <a:t> à la </a:t>
            </a:r>
            <a:r>
              <a:rPr lang="en-US" sz="1100" kern="1200" dirty="0" err="1">
                <a:solidFill>
                  <a:schemeClr val="tx1"/>
                </a:solidFill>
                <a:effectLst/>
                <a:latin typeface="+mn-lt"/>
                <a:ea typeface="+mn-ea"/>
                <a:cs typeface="+mn-cs"/>
              </a:rPr>
              <a:t>réduire</a:t>
            </a:r>
            <a:r>
              <a:rPr lang="en-US" sz="1100" kern="1200" dirty="0">
                <a:solidFill>
                  <a:schemeClr val="tx1"/>
                </a:solidFill>
                <a:effectLst/>
                <a:latin typeface="+mn-lt"/>
                <a:ea typeface="+mn-ea"/>
                <a:cs typeface="+mn-cs"/>
              </a:rPr>
              <a:t> (come </a:t>
            </a:r>
            <a:r>
              <a:rPr lang="en-US" sz="1100" kern="1200" dirty="0" err="1">
                <a:solidFill>
                  <a:schemeClr val="tx1"/>
                </a:solidFill>
                <a:effectLst/>
                <a:latin typeface="+mn-lt"/>
                <a:ea typeface="+mn-ea"/>
                <a:cs typeface="+mn-cs"/>
              </a:rPr>
              <a:t>une</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fronde</a:t>
            </a:r>
            <a:r>
              <a:rPr lang="en-US" sz="1100" kern="1200" dirty="0">
                <a:solidFill>
                  <a:schemeClr val="tx1"/>
                </a:solidFill>
                <a:effectLst/>
                <a:latin typeface="+mn-lt"/>
                <a:ea typeface="+mn-ea"/>
                <a:cs typeface="+mn-cs"/>
              </a:rPr>
              <a:t>, il doit </a:t>
            </a:r>
            <a:r>
              <a:rPr lang="en-US" sz="1100" kern="1200" dirty="0" err="1">
                <a:solidFill>
                  <a:schemeClr val="tx1"/>
                </a:solidFill>
                <a:effectLst/>
                <a:latin typeface="+mn-lt"/>
                <a:ea typeface="+mn-ea"/>
                <a:cs typeface="+mn-cs"/>
              </a:rPr>
              <a:t>etre</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élastique</a:t>
            </a:r>
            <a:r>
              <a:rPr lang="en-US" sz="1100" kern="1200" dirty="0">
                <a:solidFill>
                  <a:schemeClr val="tx1"/>
                </a:solidFill>
                <a:effectLst/>
                <a:latin typeface="+mn-lt"/>
                <a:ea typeface="+mn-ea"/>
                <a:cs typeface="+mn-cs"/>
              </a:rPr>
              <a:t> au </a:t>
            </a:r>
            <a:r>
              <a:rPr lang="en-US" sz="1100" kern="1200" dirty="0" err="1">
                <a:solidFill>
                  <a:schemeClr val="tx1"/>
                </a:solidFill>
                <a:effectLst/>
                <a:latin typeface="+mn-lt"/>
                <a:ea typeface="+mn-ea"/>
                <a:cs typeface="+mn-cs"/>
              </a:rPr>
              <a:t>besoin</a:t>
            </a:r>
            <a:r>
              <a:rPr lang="en-US" sz="1100" kern="1200" dirty="0">
                <a:solidFill>
                  <a:schemeClr val="tx1"/>
                </a:solidFill>
                <a:effectLst/>
                <a:latin typeface="+mn-lt"/>
                <a:ea typeface="+mn-ea"/>
                <a:cs typeface="+mn-cs"/>
              </a:rPr>
              <a:t>).</a:t>
            </a:r>
          </a:p>
          <a:p>
            <a:pPr marL="171450" indent="-171450">
              <a:buFontTx/>
              <a:buChar char="-"/>
            </a:pPr>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Now let’s review some important cloud terminology. High availability, fault tolerance, scalability, and elasticity are four terms often used when discussing the cloud. These concepts are the fundamental building blocks of AWS and will be referred to throughout the course. </a:t>
            </a:r>
          </a:p>
          <a:p>
            <a:r>
              <a:rPr lang="en-US" sz="1100" kern="1200" dirty="0">
                <a:solidFill>
                  <a:schemeClr val="tx1"/>
                </a:solidFill>
                <a:effectLst/>
                <a:latin typeface="+mn-lt"/>
                <a:ea typeface="+mn-ea"/>
                <a:cs typeface="+mn-cs"/>
              </a:rPr>
              <a:t> </a:t>
            </a:r>
          </a:p>
          <a:p>
            <a:r>
              <a:rPr lang="en-US" sz="1100" b="1" kern="1200" dirty="0">
                <a:solidFill>
                  <a:schemeClr val="tx1"/>
                </a:solidFill>
                <a:effectLst/>
                <a:latin typeface="+mn-lt"/>
                <a:ea typeface="+mn-ea"/>
                <a:cs typeface="+mn-cs"/>
              </a:rPr>
              <a:t>High availability </a:t>
            </a:r>
            <a:r>
              <a:rPr lang="en-US" sz="1100" kern="1200" dirty="0">
                <a:solidFill>
                  <a:schemeClr val="tx1"/>
                </a:solidFill>
                <a:effectLst/>
                <a:latin typeface="+mn-lt"/>
                <a:ea typeface="+mn-ea"/>
                <a:cs typeface="+mn-cs"/>
              </a:rPr>
              <a:t>refers to a resource that is accessible when you attempt to access it. For example, if every time you go to the ATM to make a withdrawal it works as expected the ATM is highly available; however, if you go to use it and there is a sign on the front that says “Out of Order”, it is not highly available. </a:t>
            </a:r>
          </a:p>
          <a:p>
            <a:r>
              <a:rPr lang="en-US" sz="1100" kern="1200" dirty="0">
                <a:solidFill>
                  <a:schemeClr val="tx1"/>
                </a:solidFill>
                <a:effectLst/>
                <a:latin typeface="+mn-lt"/>
                <a:ea typeface="+mn-ea"/>
                <a:cs typeface="+mn-cs"/>
              </a:rPr>
              <a:t> </a:t>
            </a:r>
          </a:p>
          <a:p>
            <a:r>
              <a:rPr lang="en-US" sz="1100" b="1" kern="1200" dirty="0">
                <a:solidFill>
                  <a:schemeClr val="tx1"/>
                </a:solidFill>
                <a:effectLst/>
                <a:latin typeface="+mn-lt"/>
                <a:ea typeface="+mn-ea"/>
                <a:cs typeface="+mn-cs"/>
              </a:rPr>
              <a:t>Fault tolerance </a:t>
            </a:r>
            <a:r>
              <a:rPr lang="en-US" sz="1100" kern="1200" dirty="0">
                <a:solidFill>
                  <a:schemeClr val="tx1"/>
                </a:solidFill>
                <a:effectLst/>
                <a:latin typeface="+mn-lt"/>
                <a:ea typeface="+mn-ea"/>
                <a:cs typeface="+mn-cs"/>
              </a:rPr>
              <a:t>is the ability to withstand a certain amount of failure and still remain functional. It also refers to the ability of a system to be self-healing and return to full capacity despite a failure. It is the ability of a system to fail in some way but still remain functional. </a:t>
            </a:r>
          </a:p>
          <a:p>
            <a:r>
              <a:rPr lang="en-US" sz="1100" kern="1200" dirty="0">
                <a:solidFill>
                  <a:schemeClr val="tx1"/>
                </a:solidFill>
                <a:effectLst/>
                <a:latin typeface="+mn-lt"/>
                <a:ea typeface="+mn-ea"/>
                <a:cs typeface="+mn-cs"/>
              </a:rPr>
              <a:t> </a:t>
            </a:r>
          </a:p>
          <a:p>
            <a:r>
              <a:rPr lang="en-US" sz="1100" b="1" kern="1200" dirty="0">
                <a:solidFill>
                  <a:schemeClr val="tx1"/>
                </a:solidFill>
                <a:effectLst/>
                <a:latin typeface="+mn-lt"/>
                <a:ea typeface="+mn-ea"/>
                <a:cs typeface="+mn-cs"/>
              </a:rPr>
              <a:t>Scalability</a:t>
            </a:r>
            <a:r>
              <a:rPr lang="en-US" sz="1100" kern="1200" dirty="0">
                <a:solidFill>
                  <a:schemeClr val="tx1"/>
                </a:solidFill>
                <a:effectLst/>
                <a:latin typeface="+mn-lt"/>
                <a:ea typeface="+mn-ea"/>
                <a:cs typeface="+mn-cs"/>
              </a:rPr>
              <a:t> is the ability to easily grow in size, capacity, and/or scope when required particularly in response to demand. If something cannot quickly grow in an easy manner it is not scalable.</a:t>
            </a:r>
          </a:p>
          <a:p>
            <a:r>
              <a:rPr lang="en-US" sz="1100" kern="1200" dirty="0">
                <a:solidFill>
                  <a:schemeClr val="tx1"/>
                </a:solidFill>
                <a:effectLst/>
                <a:latin typeface="+mn-lt"/>
                <a:ea typeface="+mn-ea"/>
                <a:cs typeface="+mn-cs"/>
              </a:rPr>
              <a:t> </a:t>
            </a:r>
          </a:p>
          <a:p>
            <a:r>
              <a:rPr lang="en-US" sz="1100" b="1" kern="1200" dirty="0">
                <a:solidFill>
                  <a:schemeClr val="tx1"/>
                </a:solidFill>
                <a:effectLst/>
                <a:latin typeface="+mn-lt"/>
                <a:ea typeface="+mn-ea"/>
                <a:cs typeface="+mn-cs"/>
              </a:rPr>
              <a:t>Elasticity</a:t>
            </a:r>
            <a:r>
              <a:rPr lang="en-US" sz="1100" kern="1200" dirty="0">
                <a:solidFill>
                  <a:schemeClr val="tx1"/>
                </a:solidFill>
                <a:effectLst/>
                <a:latin typeface="+mn-lt"/>
                <a:ea typeface="+mn-ea"/>
                <a:cs typeface="+mn-cs"/>
              </a:rPr>
              <a:t> is the ability to not only grow (or scale) when required, but also to reduce or contract in size as needed. A system that is elastic can scale to grow as needed usually based on demand and contract as demand decreases.</a:t>
            </a:r>
          </a:p>
          <a:p>
            <a:endParaRPr lang="en-US" sz="1100" kern="1200" dirty="0">
              <a:effectLst/>
              <a:ea typeface="+mn-ea"/>
              <a:cs typeface="+mn-cs"/>
            </a:endParaRPr>
          </a:p>
        </p:txBody>
      </p:sp>
    </p:spTree>
    <p:extLst>
      <p:ext uri="{BB962C8B-B14F-4D97-AF65-F5344CB8AC3E}">
        <p14:creationId xmlns:p14="http://schemas.microsoft.com/office/powerpoint/2010/main" val="38258712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Le cloud </a:t>
            </a:r>
            <a:r>
              <a:rPr lang="en-US" sz="1100" kern="1200" dirty="0" err="1">
                <a:solidFill>
                  <a:schemeClr val="tx1"/>
                </a:solidFill>
                <a:effectLst/>
                <a:latin typeface="+mn-lt"/>
                <a:ea typeface="+mn-ea"/>
                <a:cs typeface="+mn-cs"/>
              </a:rPr>
              <a:t>c’est</a:t>
            </a:r>
            <a:r>
              <a:rPr lang="en-US" sz="1100" kern="1200" dirty="0">
                <a:solidFill>
                  <a:schemeClr val="tx1"/>
                </a:solidFill>
                <a:effectLst/>
                <a:latin typeface="+mn-lt"/>
                <a:ea typeface="+mn-ea"/>
                <a:cs typeface="+mn-cs"/>
              </a:rPr>
              <a:t> le fait de </a:t>
            </a:r>
            <a:r>
              <a:rPr lang="en-US" sz="1100" kern="1200" dirty="0" err="1">
                <a:solidFill>
                  <a:schemeClr val="tx1"/>
                </a:solidFill>
                <a:effectLst/>
                <a:latin typeface="+mn-lt"/>
                <a:ea typeface="+mn-ea"/>
                <a:cs typeface="+mn-cs"/>
              </a:rPr>
              <a:t>consommer</a:t>
            </a:r>
            <a:r>
              <a:rPr lang="en-US" sz="1100" kern="1200" dirty="0">
                <a:solidFill>
                  <a:schemeClr val="tx1"/>
                </a:solidFill>
                <a:effectLst/>
                <a:latin typeface="+mn-lt"/>
                <a:ea typeface="+mn-ea"/>
                <a:cs typeface="+mn-cs"/>
              </a:rPr>
              <a:t> des </a:t>
            </a:r>
            <a:r>
              <a:rPr lang="en-US" sz="1100" kern="1200" dirty="0" err="1">
                <a:solidFill>
                  <a:schemeClr val="tx1"/>
                </a:solidFill>
                <a:effectLst/>
                <a:latin typeface="+mn-lt"/>
                <a:ea typeface="+mn-ea"/>
                <a:cs typeface="+mn-cs"/>
              </a:rPr>
              <a:t>ressources</a:t>
            </a:r>
            <a:r>
              <a:rPr lang="en-US" sz="1100" kern="1200" dirty="0">
                <a:solidFill>
                  <a:schemeClr val="tx1"/>
                </a:solidFill>
                <a:effectLst/>
                <a:latin typeface="+mn-lt"/>
                <a:ea typeface="+mn-ea"/>
                <a:cs typeface="+mn-cs"/>
              </a:rPr>
              <a:t> à la </a:t>
            </a:r>
            <a:r>
              <a:rPr lang="en-US" sz="1100" kern="1200" dirty="0" err="1">
                <a:solidFill>
                  <a:schemeClr val="tx1"/>
                </a:solidFill>
                <a:effectLst/>
                <a:latin typeface="+mn-lt"/>
                <a:ea typeface="+mn-ea"/>
                <a:cs typeface="+mn-cs"/>
              </a:rPr>
              <a:t>demande</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en</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suivant</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l’un</a:t>
            </a:r>
            <a:r>
              <a:rPr lang="en-US" sz="1100" kern="1200" dirty="0">
                <a:solidFill>
                  <a:schemeClr val="tx1"/>
                </a:solidFill>
                <a:effectLst/>
                <a:latin typeface="+mn-lt"/>
                <a:ea typeface="+mn-ea"/>
                <a:cs typeface="+mn-cs"/>
              </a:rPr>
              <a:t> des 3 </a:t>
            </a:r>
            <a:r>
              <a:rPr lang="en-US" sz="1100" kern="1200" dirty="0" err="1">
                <a:solidFill>
                  <a:schemeClr val="tx1"/>
                </a:solidFill>
                <a:effectLst/>
                <a:latin typeface="+mn-lt"/>
                <a:ea typeface="+mn-ea"/>
                <a:cs typeface="+mn-cs"/>
              </a:rPr>
              <a:t>modèles</a:t>
            </a:r>
            <a:r>
              <a:rPr lang="en-US" sz="1100" kern="1200" dirty="0">
                <a:solidFill>
                  <a:schemeClr val="tx1"/>
                </a:solidFill>
                <a:effectLst/>
                <a:latin typeface="+mn-lt"/>
                <a:ea typeface="+mn-ea"/>
                <a:cs typeface="+mn-cs"/>
              </a:rPr>
              <a:t> …</a:t>
            </a:r>
          </a:p>
          <a:p>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In summary, cloud computing is the on-demand delivery of IT resources online with pay-as-you-go pricing. </a:t>
            </a:r>
          </a:p>
          <a:p>
            <a:r>
              <a:rPr lang="en-US" sz="1100" kern="1200" dirty="0">
                <a:solidFill>
                  <a:schemeClr val="tx1"/>
                </a:solidFill>
                <a:effectLst/>
                <a:latin typeface="+mn-lt"/>
                <a:ea typeface="+mn-ea"/>
                <a:cs typeface="+mn-cs"/>
              </a:rPr>
              <a:t>The three models of cloud computing are:</a:t>
            </a:r>
          </a:p>
          <a:p>
            <a:r>
              <a:rPr lang="en-US" sz="1100" kern="1200" dirty="0">
                <a:solidFill>
                  <a:schemeClr val="tx1"/>
                </a:solidFill>
                <a:effectLst/>
                <a:latin typeface="+mn-lt"/>
                <a:ea typeface="+mn-ea"/>
                <a:cs typeface="+mn-cs"/>
              </a:rPr>
              <a:t>Infrastructure as a Service (IaaS)</a:t>
            </a:r>
          </a:p>
          <a:p>
            <a:r>
              <a:rPr lang="en-US" sz="1100" kern="1200" dirty="0">
                <a:solidFill>
                  <a:schemeClr val="tx1"/>
                </a:solidFill>
                <a:effectLst/>
                <a:latin typeface="+mn-lt"/>
                <a:ea typeface="+mn-ea"/>
                <a:cs typeface="+mn-cs"/>
              </a:rPr>
              <a:t>Platform as a Service (PaaS), and </a:t>
            </a:r>
          </a:p>
          <a:p>
            <a:r>
              <a:rPr lang="en-US" sz="1100" kern="1200" dirty="0">
                <a:solidFill>
                  <a:schemeClr val="tx1"/>
                </a:solidFill>
                <a:effectLst/>
                <a:latin typeface="+mn-lt"/>
                <a:ea typeface="+mn-ea"/>
                <a:cs typeface="+mn-cs"/>
              </a:rPr>
              <a:t>Software as a Service (SaaS)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All-in cloud, hybrid, and private cloud, are three cloud deployment models.</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Cloud services are available to replace traditional on-premises computing activities.</a:t>
            </a:r>
          </a:p>
        </p:txBody>
      </p:sp>
    </p:spTree>
    <p:extLst>
      <p:ext uri="{BB962C8B-B14F-4D97-AF65-F5344CB8AC3E}">
        <p14:creationId xmlns:p14="http://schemas.microsoft.com/office/powerpoint/2010/main" val="11428102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Why are so many companies interested in moving to the cloud? Let’s take a look at the six benefits companies can realize by moving to the cloud.</a:t>
            </a:r>
          </a:p>
        </p:txBody>
      </p:sp>
    </p:spTree>
    <p:extLst>
      <p:ext uri="{BB962C8B-B14F-4D97-AF65-F5344CB8AC3E}">
        <p14:creationId xmlns:p14="http://schemas.microsoft.com/office/powerpoint/2010/main" val="38010303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noProof="0" dirty="0"/>
              <a:t>Avec le cloud, on a plus de dépenses d’investissement, on consomme directement le service et on paye fonction de la conso, le capital d’investissement initial disparait et devient les charges variables d’exploitation (paye juste ce qu’on consommé et on arrête d’investir dans de très grosses infra)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endParaRPr>
          </a:p>
          <a:p>
            <a:r>
              <a:rPr lang="en-US" sz="1200" kern="1200" dirty="0">
                <a:solidFill>
                  <a:schemeClr val="tx1"/>
                </a:solidFill>
                <a:effectLst/>
                <a:latin typeface="+mn-lt"/>
                <a:ea typeface="+mn-ea"/>
                <a:cs typeface="+mn-cs"/>
              </a:rPr>
              <a:t>Select the link </a:t>
            </a:r>
            <a:r>
              <a:rPr lang="en-US" sz="1100" kern="1200" dirty="0">
                <a:solidFill>
                  <a:schemeClr val="tx1"/>
                </a:solidFill>
                <a:effectLst/>
                <a:latin typeface="+mn-lt"/>
                <a:ea typeface="+mn-ea"/>
                <a:cs typeface="+mn-cs"/>
              </a:rPr>
              <a:t>to</a:t>
            </a:r>
            <a:r>
              <a:rPr lang="en-US" sz="1200" kern="1200" dirty="0">
                <a:solidFill>
                  <a:schemeClr val="tx1"/>
                </a:solidFill>
                <a:effectLst/>
                <a:latin typeface="+mn-lt"/>
                <a:ea typeface="+mn-ea"/>
                <a:cs typeface="+mn-cs"/>
              </a:rPr>
              <a:t> learn more </a:t>
            </a:r>
            <a:r>
              <a:rPr lang="en-US" sz="1100" dirty="0">
                <a:hlinkClick r:id="rId3"/>
              </a:rPr>
              <a:t>https://d1.awsstatic.com/whitepapers/aws-overview.pdf</a:t>
            </a:r>
            <a:r>
              <a:rPr lang="en-US" sz="1100" dirty="0"/>
              <a:t>.</a:t>
            </a:r>
          </a:p>
        </p:txBody>
      </p:sp>
    </p:spTree>
    <p:extLst>
      <p:ext uri="{BB962C8B-B14F-4D97-AF65-F5344CB8AC3E}">
        <p14:creationId xmlns:p14="http://schemas.microsoft.com/office/powerpoint/2010/main" val="4030765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600" dirty="0"/>
              <a:t>Dans ce module, nous allons aborder les bases du cloud </a:t>
            </a:r>
            <a:r>
              <a:rPr lang="fr-FR" sz="1600" dirty="0" err="1"/>
              <a:t>computing</a:t>
            </a:r>
            <a:r>
              <a:rPr lang="fr-FR" sz="1600" dirty="0"/>
              <a:t>. </a:t>
            </a:r>
          </a:p>
          <a:p>
            <a:endParaRPr lang="fr-FR" sz="1600" dirty="0"/>
          </a:p>
          <a:p>
            <a:r>
              <a:rPr lang="fr-FR" sz="1600" b="1" dirty="0"/>
              <a:t>Dans la première partie </a:t>
            </a:r>
            <a:r>
              <a:rPr lang="fr-FR" sz="1600" dirty="0"/>
              <a:t>: On commencera par définir ce qu'est le cloud </a:t>
            </a:r>
            <a:r>
              <a:rPr lang="fr-FR" sz="1600" dirty="0" err="1"/>
              <a:t>computing</a:t>
            </a:r>
            <a:r>
              <a:rPr lang="fr-FR" sz="1600" dirty="0"/>
              <a:t>. </a:t>
            </a:r>
          </a:p>
          <a:p>
            <a:r>
              <a:rPr lang="fr-FR" sz="1600" b="1" dirty="0"/>
              <a:t>Dans la deuxième partie </a:t>
            </a:r>
            <a:r>
              <a:rPr lang="fr-FR" sz="1600" dirty="0"/>
              <a:t>: On parlera également des six avantages du cloud </a:t>
            </a:r>
            <a:r>
              <a:rPr lang="fr-FR" sz="1600" dirty="0" err="1"/>
              <a:t>computing</a:t>
            </a:r>
            <a:r>
              <a:rPr lang="fr-FR" sz="1600" dirty="0"/>
              <a:t>. </a:t>
            </a:r>
          </a:p>
          <a:p>
            <a:r>
              <a:rPr lang="fr-FR" sz="1600" b="1" dirty="0"/>
              <a:t>Dans la troisième partie </a:t>
            </a:r>
            <a:r>
              <a:rPr lang="fr-FR" sz="1600" dirty="0"/>
              <a:t>: On parlera de Amazon Web Services et </a:t>
            </a:r>
          </a:p>
          <a:p>
            <a:r>
              <a:rPr lang="fr-FR" sz="1600" b="1" dirty="0"/>
              <a:t>Dans la quatrième partie </a:t>
            </a:r>
            <a:r>
              <a:rPr lang="fr-FR" sz="1600" dirty="0"/>
              <a:t>: On parlera de l'AWS Cloud Adoption Framework (CAF), qui est en fait un ensemble de bonnes pratiques que AWS recommande d’appliquer pour aborder la notion de cloud </a:t>
            </a:r>
            <a:r>
              <a:rPr lang="fr-FR" sz="1600" dirty="0" err="1"/>
              <a:t>computing</a:t>
            </a:r>
            <a:endParaRPr lang="fr-FR" sz="1600" dirty="0"/>
          </a:p>
        </p:txBody>
      </p:sp>
    </p:spTree>
    <p:extLst>
      <p:ext uri="{BB962C8B-B14F-4D97-AF65-F5344CB8AC3E}">
        <p14:creationId xmlns:p14="http://schemas.microsoft.com/office/powerpoint/2010/main" val="39732982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vert="horz" lIns="91440" tIns="45720" rIns="91440" bIns="45720" rtlCol="0"/>
          <a:lstStyle/>
          <a:p>
            <a:r>
              <a:rPr lang="fr-FR" sz="1600" dirty="0"/>
              <a:t>Les dépenses en capital, ou dépenses d'investissement, sont des fonds utilisés par une entreprise pour acquérir, moderniser et entretenir des actifs physiques tels que des biens immobiliers, des bâtiments industriels ou des équipements. </a:t>
            </a:r>
          </a:p>
          <a:p>
            <a:r>
              <a:rPr lang="fr-FR" sz="1600" dirty="0"/>
              <a:t>Vous vous souvenez de l'exemple du centre de données où nous avons mis en rack et empilé le matériel et avons ensuite dû tout gérer ? Vous devez payer pour tout dans le centre de données, que vous l'utilisiez ou non. De plus, lorsque vous achetez une solution matérielle, vous ne pouvez pas profiter des mêmes économies d'échelle massives qu'Amazon. </a:t>
            </a:r>
          </a:p>
          <a:p>
            <a:endParaRPr lang="fr-FR" sz="1600" dirty="0"/>
          </a:p>
          <a:p>
            <a:r>
              <a:rPr lang="fr-FR" sz="1600" dirty="0"/>
              <a:t>Une dépense variable est une dépense qui est facilement modifiée ou évitée par la personne qui en supporte le coût. En utilisant le cloud, les entreprises n'auront pas à investir de l'argent dans des centres de données et des serveurs, et ne pourront payer que ce qu'elles utilisent selon un mode de paiement à l'utilisation. Cela permet aux entreprises d'économiser de l'argent sur la technologie et de s'adapter à de nouvelles applications avec autant d'espace que nécessaire en quelques minutes, plutôt qu'en semaines ou en jours. La maintenance est réduite afin que l'entreprise puisse passer plus de temps à se concentrer sur les objectifs fondamentaux de l'entreprise. Voir les liens pour en savoir plus.</a:t>
            </a:r>
            <a:endParaRPr lang="en-US" sz="1100" kern="1200" dirty="0">
              <a:solidFill>
                <a:schemeClr val="tx1"/>
              </a:solidFill>
              <a:effectLst/>
              <a:latin typeface="+mn-lt"/>
              <a:ea typeface="+mn-ea"/>
              <a:cs typeface="+mn-cs"/>
            </a:endParaRPr>
          </a:p>
          <a:p>
            <a:pPr fontAlgn="base"/>
            <a:r>
              <a:rPr lang="en-US" sz="1100" kern="1200" dirty="0">
                <a:solidFill>
                  <a:schemeClr val="tx1"/>
                </a:solidFill>
                <a:effectLst/>
                <a:latin typeface="+mn-lt"/>
                <a:ea typeface="+mn-ea"/>
                <a:cs typeface="+mn-cs"/>
              </a:rPr>
              <a:t>Source:</a:t>
            </a:r>
          </a:p>
          <a:p>
            <a:pPr fontAlgn="base"/>
            <a:r>
              <a:rPr lang="en-US" sz="1100" dirty="0">
                <a:hlinkClick r:id="rId3"/>
              </a:rPr>
              <a:t>https://www.investopedia.com/terms/c/capitalexpenditure.asp</a:t>
            </a:r>
            <a:r>
              <a:rPr lang="en-US" sz="1100" dirty="0"/>
              <a:t> </a:t>
            </a:r>
          </a:p>
          <a:p>
            <a:pPr fontAlgn="base"/>
            <a:r>
              <a:rPr lang="en-US" sz="1100" dirty="0"/>
              <a:t>Overview of Amazon Web Services: </a:t>
            </a:r>
            <a:r>
              <a:rPr lang="en-US" sz="1100" dirty="0">
                <a:hlinkClick r:id="rId4"/>
              </a:rPr>
              <a:t>https://aws.amazon.com/whitepapers/overview-of-amazon-web-services</a:t>
            </a:r>
            <a:r>
              <a:rPr lang="en-US" sz="1100" dirty="0"/>
              <a:t>. </a:t>
            </a:r>
          </a:p>
        </p:txBody>
      </p:sp>
    </p:spTree>
    <p:extLst>
      <p:ext uri="{BB962C8B-B14F-4D97-AF65-F5344CB8AC3E}">
        <p14:creationId xmlns:p14="http://schemas.microsoft.com/office/powerpoint/2010/main" val="26912298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Sur AWS, on a un certain </a:t>
            </a:r>
            <a:r>
              <a:rPr lang="en-US" sz="1100" dirty="0" err="1"/>
              <a:t>nombre</a:t>
            </a:r>
            <a:r>
              <a:rPr lang="en-US" sz="1100" dirty="0"/>
              <a:t> </a:t>
            </a:r>
            <a:r>
              <a:rPr lang="en-US" sz="1100" dirty="0" err="1"/>
              <a:t>d’entreprise</a:t>
            </a:r>
            <a:r>
              <a:rPr lang="en-US" sz="1100" dirty="0"/>
              <a:t> dessus, </a:t>
            </a:r>
            <a:r>
              <a:rPr lang="en-US" sz="1100" dirty="0" err="1"/>
              <a:t>ce</a:t>
            </a:r>
            <a:r>
              <a:rPr lang="en-US" sz="1100" dirty="0"/>
              <a:t> qui permet à AWS de </a:t>
            </a:r>
            <a:r>
              <a:rPr lang="en-US" sz="1100" dirty="0" err="1"/>
              <a:t>rentabiliser</a:t>
            </a:r>
            <a:r>
              <a:rPr lang="en-US" sz="1100" dirty="0"/>
              <a:t> grace à </a:t>
            </a:r>
            <a:r>
              <a:rPr lang="en-US" sz="1100" dirty="0" err="1"/>
              <a:t>l’économie</a:t>
            </a:r>
            <a:r>
              <a:rPr lang="en-US" sz="1100" dirty="0"/>
              <a:t> </a:t>
            </a:r>
            <a:r>
              <a:rPr lang="en-US" sz="1100" dirty="0" err="1"/>
              <a:t>d’echelle</a:t>
            </a:r>
            <a:r>
              <a:rPr lang="en-US" sz="1100" dirty="0"/>
              <a:t> </a:t>
            </a:r>
            <a:r>
              <a:rPr lang="en-US" sz="1100" dirty="0" err="1"/>
              <a:t>ce</a:t>
            </a:r>
            <a:r>
              <a:rPr lang="en-US" sz="1100" dirty="0"/>
              <a:t> qui permet de </a:t>
            </a:r>
            <a:r>
              <a:rPr lang="en-US" sz="1100" dirty="0" err="1"/>
              <a:t>réduire</a:t>
            </a:r>
            <a:r>
              <a:rPr lang="en-US" sz="1100" dirty="0"/>
              <a:t> les </a:t>
            </a:r>
            <a:r>
              <a:rPr lang="en-US" sz="1100" dirty="0" err="1"/>
              <a:t>couts</a:t>
            </a:r>
            <a:r>
              <a:rPr lang="en-US" sz="1100" dirty="0"/>
              <a:t> et de </a:t>
            </a:r>
            <a:r>
              <a:rPr lang="en-US" sz="1100" dirty="0" err="1"/>
              <a:t>repartir</a:t>
            </a:r>
            <a:r>
              <a:rPr lang="en-US" sz="1100" dirty="0"/>
              <a:t> la charge financière </a:t>
            </a:r>
            <a:r>
              <a:rPr lang="en-US" sz="1100" dirty="0" err="1"/>
              <a:t>liée</a:t>
            </a:r>
            <a:r>
              <a:rPr lang="en-US" sz="1100" dirty="0"/>
              <a:t> à </a:t>
            </a:r>
            <a:r>
              <a:rPr lang="en-US" sz="1100" dirty="0" err="1"/>
              <a:t>l’entretien</a:t>
            </a:r>
            <a:r>
              <a:rPr lang="en-US" sz="1100" dirty="0"/>
              <a:t> de </a:t>
            </a:r>
            <a:r>
              <a:rPr lang="en-US" sz="1100" dirty="0" err="1"/>
              <a:t>ses</a:t>
            </a:r>
            <a:r>
              <a:rPr lang="en-US" sz="1100" dirty="0"/>
              <a:t> datacenters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dirty="0">
              <a:solidFill>
                <a:srgbClr val="0070C0"/>
              </a:solidFill>
              <a:latin typeface="+mn-lt"/>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dirty="0">
              <a:solidFill>
                <a:srgbClr val="0070C0"/>
              </a:solidFill>
              <a:latin typeface="+mn-lt"/>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rgbClr val="0070C0"/>
                </a:solidFill>
                <a:latin typeface="+mn-lt"/>
                <a:ea typeface="Amazon Ember" panose="020B0603020204020204" pitchFamily="34" charset="0"/>
                <a:cs typeface="Amazon Ember" panose="020B0603020204020204" pitchFamily="34" charset="0"/>
              </a:rPr>
              <a:t>Advantage 2: </a:t>
            </a:r>
            <a:r>
              <a:rPr lang="en-US" sz="1100" b="1" dirty="0">
                <a:latin typeface="+mn-lt"/>
              </a:rPr>
              <a:t>Benefit from massive economies of scale.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dirty="0">
              <a:latin typeface="+mn-lt"/>
            </a:endParaRPr>
          </a:p>
          <a:p>
            <a:r>
              <a:rPr lang="en-US" sz="1200" kern="1200" dirty="0">
                <a:solidFill>
                  <a:schemeClr val="tx1"/>
                </a:solidFill>
                <a:effectLst/>
                <a:latin typeface="+mn-lt"/>
                <a:ea typeface="+mn-ea"/>
                <a:cs typeface="+mn-cs"/>
              </a:rPr>
              <a:t>Advantage number two is that you can benefit from massive economies of scale.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By using cloud computing, you can achieve a lower variable cost than you can get on your own.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Select the link to learn more</a:t>
            </a:r>
            <a:endParaRPr lang="en-US" sz="11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hlinkClick r:id="rId3"/>
              </a:rPr>
              <a:t>https://d1.awsstatic.com/whitepapers/aws-overview.pdf</a:t>
            </a:r>
            <a:r>
              <a:rPr lang="en-US" sz="1100" dirty="0">
                <a:latin typeface="+mn-lt"/>
              </a:rPr>
              <a:t>.</a:t>
            </a:r>
          </a:p>
        </p:txBody>
      </p:sp>
    </p:spTree>
    <p:extLst>
      <p:ext uri="{BB962C8B-B14F-4D97-AF65-F5344CB8AC3E}">
        <p14:creationId xmlns:p14="http://schemas.microsoft.com/office/powerpoint/2010/main" val="17789848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vert="horz" lIns="91440" tIns="45720" rIns="91440" bIns="45720" rtlCol="0"/>
          <a:lstStyle/>
          <a:p>
            <a:r>
              <a:rPr lang="en-US" sz="1200" kern="1200" dirty="0">
                <a:solidFill>
                  <a:schemeClr val="tx1"/>
                </a:solidFill>
                <a:effectLst/>
                <a:latin typeface="+mn-lt"/>
                <a:ea typeface="+mn-ea"/>
                <a:cs typeface="+mn-cs"/>
              </a:rPr>
              <a:t>Data centers require hardware solutions, which are physical, and require space, staff, and physical security. Significant cost and time is associated with the procurement of these resources. Additionally, purchasing power is limited to the size of their individual purchases.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contrast, with usage from hundreds of thousands of customers are aggregated in the cloud, providers such as Amazon Web Services can achieve higher economies of scale, which translates into lower pay as-you-go prices.</a:t>
            </a:r>
          </a:p>
          <a:p>
            <a:pPr fontAlgn="base"/>
            <a:endParaRPr lang="en-US" sz="1100" kern="1200" dirty="0">
              <a:solidFill>
                <a:schemeClr val="tx1"/>
              </a:solidFill>
              <a:effectLst/>
              <a:latin typeface="+mn-lt"/>
              <a:ea typeface="+mn-ea"/>
              <a:cs typeface="+mn-cs"/>
            </a:endParaRPr>
          </a:p>
          <a:p>
            <a:pPr fontAlgn="base"/>
            <a:r>
              <a:rPr lang="en-US" sz="1100" kern="1200" dirty="0">
                <a:solidFill>
                  <a:schemeClr val="tx1"/>
                </a:solidFill>
                <a:effectLst/>
                <a:latin typeface="+mn-lt"/>
                <a:ea typeface="+mn-ea"/>
                <a:cs typeface="+mn-cs"/>
              </a:rPr>
              <a:t>Sources:</a:t>
            </a:r>
            <a:endParaRPr lang="en-US" sz="1100" b="0" i="0" kern="1200" dirty="0">
              <a:solidFill>
                <a:schemeClr val="tx1"/>
              </a:solidFill>
              <a:effectLst/>
              <a:latin typeface="+mn-lt"/>
              <a:ea typeface="+mn-ea"/>
              <a:cs typeface="+mn-cs"/>
            </a:endParaRPr>
          </a:p>
          <a:p>
            <a:pPr fontAlgn="base"/>
            <a:r>
              <a:rPr lang="en-US" sz="1100" b="0" i="0" kern="1200" dirty="0">
                <a:solidFill>
                  <a:schemeClr val="tx1"/>
                </a:solidFill>
                <a:effectLst/>
                <a:latin typeface="+mn-lt"/>
                <a:ea typeface="+mn-ea"/>
                <a:cs typeface="+mn-cs"/>
              </a:rPr>
              <a:t>AWS | What Is Cloud Computing - Benefits of the Cloud. Amazon Web Services, Inc.N.p., n.d.Web. 31 Aug. 2014.</a:t>
            </a:r>
          </a:p>
          <a:p>
            <a:pPr fontAlgn="base"/>
            <a:endParaRPr lang="en-US" sz="1100" b="0" i="0" kern="1200" dirty="0">
              <a:solidFill>
                <a:schemeClr val="tx1"/>
              </a:solidFill>
              <a:effectLst/>
              <a:latin typeface="+mn-lt"/>
              <a:ea typeface="+mn-ea"/>
              <a:cs typeface="+mn-cs"/>
            </a:endParaRPr>
          </a:p>
          <a:p>
            <a:pPr fontAlgn="base"/>
            <a:endParaRPr lang="en-US" sz="11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endParaRPr lang="en-US" sz="1100" dirty="0"/>
          </a:p>
        </p:txBody>
      </p:sp>
    </p:spTree>
    <p:extLst>
      <p:ext uri="{BB962C8B-B14F-4D97-AF65-F5344CB8AC3E}">
        <p14:creationId xmlns:p14="http://schemas.microsoft.com/office/powerpoint/2010/main" val="7182600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rgbClr val="0070C0"/>
                </a:solidFill>
                <a:latin typeface="+mn-lt"/>
                <a:ea typeface="Amazon Ember" panose="020B0603020204020204" pitchFamily="34" charset="0"/>
                <a:cs typeface="Amazon Ember" panose="020B0603020204020204" pitchFamily="34" charset="0"/>
              </a:rPr>
              <a:t>Advantage 3: </a:t>
            </a:r>
            <a:r>
              <a:rPr lang="en-US" sz="1100" b="1" dirty="0">
                <a:latin typeface="+mn-lt"/>
              </a:rPr>
              <a:t>Stop guessing about capacity.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dirty="0">
              <a:latin typeface="+mn-lt"/>
            </a:endParaRPr>
          </a:p>
          <a:p>
            <a:r>
              <a:rPr lang="fr-FR" dirty="0"/>
              <a:t>L'avantage numéro trois est d'éviter de deviner les besoins en capacité de votre infrastructure.</a:t>
            </a:r>
          </a:p>
          <a:p>
            <a:endParaRPr lang="fr-FR"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Source:</a:t>
            </a:r>
            <a:endParaRPr lang="en-US" sz="11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hlinkClick r:id="rId3"/>
              </a:rPr>
              <a:t>https://d1.awsstatic.com/whitepapers/aws-overview.pdf</a:t>
            </a:r>
            <a:r>
              <a:rPr lang="en-US" sz="1100" dirty="0">
                <a:latin typeface="+mn-lt"/>
              </a:rPr>
              <a:t> </a:t>
            </a:r>
          </a:p>
          <a:p>
            <a:endParaRPr lang="en-US" sz="1100" dirty="0">
              <a:latin typeface="+mn-lt"/>
            </a:endParaRPr>
          </a:p>
        </p:txBody>
      </p:sp>
    </p:spTree>
    <p:extLst>
      <p:ext uri="{BB962C8B-B14F-4D97-AF65-F5344CB8AC3E}">
        <p14:creationId xmlns:p14="http://schemas.microsoft.com/office/powerpoint/2010/main" val="20915236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 cloud permet </a:t>
            </a:r>
            <a:r>
              <a:rPr lang="en-US" sz="1200" dirty="0" err="1"/>
              <a:t>d’éliminer</a:t>
            </a:r>
            <a:r>
              <a:rPr lang="en-US" sz="1200" dirty="0"/>
              <a:t> les </a:t>
            </a:r>
            <a:r>
              <a:rPr lang="en-US" sz="1200" dirty="0" err="1"/>
              <a:t>reflexion</a:t>
            </a:r>
            <a:r>
              <a:rPr lang="en-US" sz="1200" dirty="0"/>
              <a:t> sur les charges </a:t>
            </a:r>
            <a:r>
              <a:rPr lang="en-US" sz="1200" dirty="0" err="1"/>
              <a:t>requises</a:t>
            </a:r>
            <a:r>
              <a:rPr lang="en-US" sz="1200" dirty="0"/>
              <a:t>, </a:t>
            </a:r>
            <a:r>
              <a:rPr lang="en-US" sz="1200" dirty="0" err="1"/>
              <a:t>afin</a:t>
            </a:r>
            <a:r>
              <a:rPr lang="en-US" sz="1200" dirty="0"/>
              <a:t> de </a:t>
            </a:r>
            <a:r>
              <a:rPr lang="en-US" sz="1200" dirty="0" err="1"/>
              <a:t>palier</a:t>
            </a:r>
            <a:r>
              <a:rPr lang="en-US" sz="1200" dirty="0"/>
              <a:t> à </a:t>
            </a:r>
            <a:r>
              <a:rPr lang="en-US" sz="1200" dirty="0" err="1"/>
              <a:t>déventuels</a:t>
            </a:r>
            <a:r>
              <a:rPr lang="en-US" sz="1200" dirty="0"/>
              <a:t> peak de charge, avec le cloud, </a:t>
            </a:r>
            <a:r>
              <a:rPr lang="en-US" sz="1200" dirty="0" err="1"/>
              <a:t>en</a:t>
            </a:r>
            <a:r>
              <a:rPr lang="en-US" sz="1200" dirty="0"/>
              <a:t> </a:t>
            </a:r>
            <a:r>
              <a:rPr lang="en-US" sz="1200" dirty="0" err="1"/>
              <a:t>cas</a:t>
            </a:r>
            <a:r>
              <a:rPr lang="en-US" sz="1200" dirty="0"/>
              <a:t> de pic, </a:t>
            </a:r>
            <a:r>
              <a:rPr lang="en-US" sz="1200" dirty="0" err="1"/>
              <a:t>vous</a:t>
            </a:r>
            <a:r>
              <a:rPr lang="en-US" sz="1200" dirty="0"/>
              <a:t> ne </a:t>
            </a:r>
            <a:r>
              <a:rPr lang="en-US" sz="1200" dirty="0" err="1"/>
              <a:t>payez</a:t>
            </a:r>
            <a:r>
              <a:rPr lang="en-US" sz="1200" dirty="0"/>
              <a:t> que pour les </a:t>
            </a:r>
            <a:r>
              <a:rPr lang="en-US" sz="1200" dirty="0" err="1"/>
              <a:t>ressources</a:t>
            </a:r>
            <a:r>
              <a:rPr lang="en-US" sz="1200" dirty="0"/>
              <a:t> qui </a:t>
            </a:r>
            <a:r>
              <a:rPr lang="en-US" sz="1200" dirty="0" err="1"/>
              <a:t>s’ajouteront</a:t>
            </a:r>
            <a:r>
              <a:rPr lang="en-US" sz="1200" dirty="0"/>
              <a:t> </a:t>
            </a:r>
            <a:r>
              <a:rPr lang="en-US" sz="1200" dirty="0" err="1"/>
              <a:t>afin</a:t>
            </a:r>
            <a:r>
              <a:rPr lang="en-US" sz="1200" dirty="0"/>
              <a:t> de </a:t>
            </a:r>
            <a:r>
              <a:rPr lang="en-US" sz="1200" dirty="0" err="1"/>
              <a:t>palier</a:t>
            </a:r>
            <a:r>
              <a:rPr lang="en-US" sz="1200" dirty="0"/>
              <a:t> à </a:t>
            </a:r>
            <a:r>
              <a:rPr lang="en-US" sz="1200" dirty="0" err="1"/>
              <a:t>ce</a:t>
            </a:r>
            <a:r>
              <a:rPr lang="en-US" sz="1200" dirty="0"/>
              <a:t> </a:t>
            </a:r>
            <a:r>
              <a:rPr lang="en-US" sz="1200" dirty="0" err="1"/>
              <a:t>pik</a:t>
            </a:r>
            <a:r>
              <a:rPr lang="en-US" sz="1200" dirty="0"/>
              <a:t> et </a:t>
            </a:r>
            <a:r>
              <a:rPr lang="en-US" sz="1200" dirty="0" err="1"/>
              <a:t>là</a:t>
            </a:r>
            <a:r>
              <a:rPr lang="en-US" sz="1200" dirty="0"/>
              <a:t> </a:t>
            </a:r>
            <a:r>
              <a:rPr lang="en-US" sz="1200" dirty="0" err="1"/>
              <a:t>aussi</a:t>
            </a:r>
            <a:r>
              <a:rPr lang="en-US" sz="1200" dirty="0"/>
              <a:t> ca permet de </a:t>
            </a:r>
            <a:r>
              <a:rPr lang="en-US" sz="1200" dirty="0" err="1"/>
              <a:t>génerer</a:t>
            </a:r>
            <a:r>
              <a:rPr lang="en-US" sz="1200" dirty="0"/>
              <a:t> des </a:t>
            </a:r>
            <a:r>
              <a:rPr lang="en-US" sz="1200" dirty="0" err="1"/>
              <a:t>bénéfices</a:t>
            </a:r>
            <a:r>
              <a:rPr lang="en-US" sz="1200" dirty="0"/>
              <a:t>,</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Before cloud computing, we had to guess about how much resources would be required to accommodate maximum usage peaks. That method also assumed that you could accurately predict the usage peaks, if there’s enough resource capacity and if the amount of storage is sufficient. When you guess, it is very likely that you will probably either buy too much or too little. If you buy too much, you’ve wasted money. If you buy too little, you will have downtime.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With cloud computing, these problems go away. You can access as much or as little as you need, and scale up and down, scale in and out as required with only a few minutes notice.</a:t>
            </a:r>
            <a:endParaRPr lang="en-US" dirty="0"/>
          </a:p>
        </p:txBody>
      </p:sp>
    </p:spTree>
    <p:extLst>
      <p:ext uri="{BB962C8B-B14F-4D97-AF65-F5344CB8AC3E}">
        <p14:creationId xmlns:p14="http://schemas.microsoft.com/office/powerpoint/2010/main" val="19762624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noProof="0" dirty="0"/>
              <a:t>Augmenter la rapidité et l’agilité (un clic pour </a:t>
            </a:r>
            <a:r>
              <a:rPr lang="fr-FR" sz="1200" noProof="0" dirty="0" err="1"/>
              <a:t>creer</a:t>
            </a:r>
            <a:r>
              <a:rPr lang="fr-FR" sz="1200" noProof="0" dirty="0"/>
              <a:t> des ressources et pour en supprimer) et qui dit process rapide et amélioré dit productivité et gains d’argent.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Advantage 4: </a:t>
            </a:r>
            <a:r>
              <a:rPr lang="en-US" sz="1200" b="1" dirty="0">
                <a:latin typeface="Amazon Ember" panose="020B0603020204020204" pitchFamily="34" charset="0"/>
                <a:ea typeface="Amazon Ember" panose="020B0603020204020204" pitchFamily="34" charset="0"/>
                <a:cs typeface="Amazon Ember" panose="020B0603020204020204" pitchFamily="34" charset="0"/>
              </a:rPr>
              <a:t>Increase speed and agility.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kern="1200" dirty="0">
              <a:solidFill>
                <a:schemeClr val="tx1"/>
              </a:solidFill>
              <a:effectLst/>
            </a:endParaRPr>
          </a:p>
          <a:p>
            <a:r>
              <a:rPr lang="en-US" sz="1200" kern="1200" dirty="0">
                <a:solidFill>
                  <a:schemeClr val="tx1"/>
                </a:solidFill>
                <a:effectLst/>
                <a:latin typeface="+mn-lt"/>
                <a:ea typeface="+mn-ea"/>
                <a:cs typeface="+mn-cs"/>
              </a:rPr>
              <a:t>Advantage four is increased speed and agility.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a cloud computing environment, new IT resources are only a click away, which means you reduce the time it takes to make those resources available to your developers from weeks to just minutes. This results in a dramatic increase in agility for the organization, since the cost and time it takes to experiment and develop is significantly lower.</a:t>
            </a:r>
          </a:p>
          <a:p>
            <a:endParaRPr lang="en-US" b="0" i="0" kern="12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Source:</a:t>
            </a:r>
            <a:endParaRPr lang="en-US" b="0" i="0" kern="12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https://d1.awsstatic.com/whitepapers/aws-overview.pdf</a:t>
            </a:r>
            <a:r>
              <a:rPr lang="en-US" dirty="0"/>
              <a:t> </a:t>
            </a:r>
          </a:p>
        </p:txBody>
      </p:sp>
    </p:spTree>
    <p:extLst>
      <p:ext uri="{BB962C8B-B14F-4D97-AF65-F5344CB8AC3E}">
        <p14:creationId xmlns:p14="http://schemas.microsoft.com/office/powerpoint/2010/main" val="329510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Les services cloud offrent une portée mondiale instantanée et une disponibilité rapide de nouvelles ressources qui vous permettent de modifier ou de faire évoluer rapidement votre technologie en quelques minutes, et non en quelques semaines. </a:t>
            </a:r>
          </a:p>
          <a:p>
            <a:endParaRPr lang="fr-FR" dirty="0"/>
          </a:p>
          <a:p>
            <a:r>
              <a:rPr lang="fr-FR" dirty="0"/>
              <a:t>L'agilité organisationnelle est un différenciateur essentiel dans l'environnement commercial en évolution rapide d'aujourd'hui. Pour que les organisations réussissent dans un monde en constante évolution, elles doivent améliorer leur capacité à changer et à s'adapter. </a:t>
            </a:r>
          </a:p>
          <a:p>
            <a:endParaRPr lang="fr-FR" dirty="0"/>
          </a:p>
          <a:p>
            <a:r>
              <a:rPr lang="fr-FR" dirty="0"/>
              <a:t>Vous pouvez expérimenter en toute sécurité de nouvelles idées et encourager l'innovation à un coût très faible et tirer parti de fonctionnalités préfabriquées sans nécessiter d'expertise interne, telle que l'entreposage de données et l'analyse. </a:t>
            </a:r>
          </a:p>
          <a:p>
            <a:endParaRPr lang="fr-FR" dirty="0"/>
          </a:p>
          <a:p>
            <a:r>
              <a:rPr lang="fr-FR" dirty="0"/>
              <a:t>Vous pouvez même trouver du succès avec des idées qui n'étaient tout simplement pas réalisables dans le passé en raison de contraintes matérielles ou budgétaires. </a:t>
            </a:r>
          </a:p>
          <a:p>
            <a:r>
              <a:rPr lang="fr-FR" dirty="0"/>
              <a:t>Vous êtes en mesure d'explorer de nouvelles avenues commerciales avec un minimum de risques et de dépenses, et vous pouvez effectuer des tests avec différentes configurations.</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5188228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noProof="0" dirty="0"/>
              <a:t>Le temps perdu pour la partie IT sera plus réorienté sur l’aspect stratégie, on va se concentrer sur les services à fournir aux clients plutôt que sur des problèmes d’infra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mn-lt"/>
            </a:endParaRPr>
          </a:p>
          <a:p>
            <a:r>
              <a:rPr lang="fr-FR" sz="1200" kern="1200" dirty="0">
                <a:solidFill>
                  <a:schemeClr val="tx1"/>
                </a:solidFill>
                <a:effectLst/>
                <a:latin typeface="+mn-lt"/>
                <a:ea typeface="+mn-ea"/>
                <a:cs typeface="+mn-cs"/>
              </a:rPr>
              <a:t>Le cinquième avantage est d'arrêter de dépenser de l'argent pour gérer et entretenir les centres de données.</a:t>
            </a: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Concentrez-vous sur les projets qui différencient votre entreprise, pas sur l'infrastructure. Le cloud </a:t>
            </a:r>
            <a:r>
              <a:rPr lang="fr-FR" sz="1200" kern="1200" dirty="0" err="1">
                <a:solidFill>
                  <a:schemeClr val="tx1"/>
                </a:solidFill>
                <a:effectLst/>
                <a:latin typeface="+mn-lt"/>
                <a:ea typeface="+mn-ea"/>
                <a:cs typeface="+mn-cs"/>
              </a:rPr>
              <a:t>computing</a:t>
            </a:r>
            <a:r>
              <a:rPr lang="fr-FR" sz="1200" kern="1200" dirty="0">
                <a:solidFill>
                  <a:schemeClr val="tx1"/>
                </a:solidFill>
                <a:effectLst/>
                <a:latin typeface="+mn-lt"/>
                <a:ea typeface="+mn-ea"/>
                <a:cs typeface="+mn-cs"/>
              </a:rPr>
              <a:t> vous permet de vous concentrer sur vos propres clients, plutôt que sur les lourdes tâches liées au rack, à l'empilage et à l'alimentation des serveurs.</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1169272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 cloud </a:t>
            </a:r>
            <a:r>
              <a:rPr lang="fr-FR" dirty="0" err="1"/>
              <a:t>computing</a:t>
            </a:r>
            <a:r>
              <a:rPr lang="fr-FR" dirty="0"/>
              <a:t> vous permet de vous concentrer sur vos clients et votre cœur de métier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ce dans quoi vous excellez - plutôt que sur la gestion de l'infrastructure. Laissez quelqu'un d'autre gérer cela pour vous.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Concentrez-vous sur les projets qui différencient l'entreprise, pas sur l'infrastructure.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Déléguez le </a:t>
            </a:r>
            <a:r>
              <a:rPr lang="fr-FR" dirty="0" err="1"/>
              <a:t>rackage</a:t>
            </a:r>
            <a:r>
              <a:rPr lang="fr-FR" dirty="0"/>
              <a:t>, l'empilage et la mise sous tension des serveurs au fournisseur de cloud !</a:t>
            </a:r>
            <a:endParaRPr lang="en-US" sz="1100" dirty="0"/>
          </a:p>
        </p:txBody>
      </p:sp>
    </p:spTree>
    <p:extLst>
      <p:ext uri="{BB962C8B-B14F-4D97-AF65-F5344CB8AC3E}">
        <p14:creationId xmlns:p14="http://schemas.microsoft.com/office/powerpoint/2010/main" val="42437945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Le fait de </a:t>
            </a:r>
            <a:r>
              <a:rPr lang="en-US" sz="1100" dirty="0" err="1"/>
              <a:t>pouvoir</a:t>
            </a:r>
            <a:r>
              <a:rPr lang="en-US" sz="1100" dirty="0"/>
              <a:t> deployer </a:t>
            </a:r>
            <a:r>
              <a:rPr lang="en-US" sz="1100" dirty="0" err="1"/>
              <a:t>directement</a:t>
            </a:r>
            <a:r>
              <a:rPr lang="en-US" sz="1100" dirty="0"/>
              <a:t> dans le monde  entire </a:t>
            </a:r>
            <a:r>
              <a:rPr lang="en-US" sz="1100" dirty="0" err="1"/>
              <a:t>en</a:t>
            </a:r>
            <a:r>
              <a:rPr lang="en-US" sz="1100" dirty="0"/>
              <a:t> </a:t>
            </a:r>
            <a:r>
              <a:rPr lang="en-US" sz="1100" dirty="0" err="1"/>
              <a:t>quelques</a:t>
            </a:r>
            <a:r>
              <a:rPr lang="en-US" sz="1100" dirty="0"/>
              <a:t> minutes, </a:t>
            </a:r>
            <a:r>
              <a:rPr lang="en-US" sz="1100" dirty="0" err="1"/>
              <a:t>en</a:t>
            </a:r>
            <a:r>
              <a:rPr lang="en-US" sz="1100" dirty="0"/>
              <a:t> </a:t>
            </a:r>
            <a:r>
              <a:rPr lang="en-US" sz="1100" dirty="0" err="1"/>
              <a:t>effet</a:t>
            </a:r>
            <a:r>
              <a:rPr lang="en-US" sz="1100" dirty="0"/>
              <a:t> amazon a un certain </a:t>
            </a:r>
            <a:r>
              <a:rPr lang="en-US" sz="1100" dirty="0" err="1"/>
              <a:t>nombres</a:t>
            </a:r>
            <a:r>
              <a:rPr lang="en-US" sz="1100" dirty="0"/>
              <a:t> de datacenters dans le monde et permet à </a:t>
            </a:r>
            <a:r>
              <a:rPr lang="en-US" sz="1100" dirty="0" err="1"/>
              <a:t>ses</a:t>
            </a:r>
            <a:r>
              <a:rPr lang="en-US" sz="1100" dirty="0"/>
              <a:t> </a:t>
            </a:r>
            <a:r>
              <a:rPr lang="en-US" sz="1100" dirty="0" err="1"/>
              <a:t>utilisateurs</a:t>
            </a:r>
            <a:r>
              <a:rPr lang="en-US" sz="1100" dirty="0"/>
              <a:t> de </a:t>
            </a:r>
            <a:r>
              <a:rPr lang="en-US" sz="1100" dirty="0" err="1"/>
              <a:t>facilment</a:t>
            </a:r>
            <a:r>
              <a:rPr lang="en-US" sz="1100" dirty="0"/>
              <a:t> render les applications </a:t>
            </a:r>
            <a:r>
              <a:rPr lang="en-US" sz="1100" dirty="0" err="1"/>
              <a:t>disponibles</a:t>
            </a:r>
            <a:r>
              <a:rPr lang="en-US" sz="1100" dirty="0"/>
              <a:t> dans </a:t>
            </a:r>
            <a:r>
              <a:rPr lang="en-US" sz="1100" dirty="0" err="1"/>
              <a:t>ces</a:t>
            </a:r>
            <a:r>
              <a:rPr lang="en-US" sz="1100" dirty="0"/>
              <a:t> divers pays </a:t>
            </a:r>
            <a:r>
              <a:rPr lang="en-US" sz="1100" dirty="0" err="1"/>
              <a:t>là</a:t>
            </a:r>
            <a:r>
              <a:rPr lang="en-US" sz="11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dirty="0">
              <a:solidFill>
                <a:srgbClr val="0070C0"/>
              </a:solidFill>
              <a:latin typeface="+mn-lt"/>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dirty="0">
              <a:solidFill>
                <a:srgbClr val="0070C0"/>
              </a:solidFill>
              <a:latin typeface="+mn-lt"/>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rgbClr val="0070C0"/>
                </a:solidFill>
                <a:latin typeface="+mn-lt"/>
                <a:ea typeface="Amazon Ember" panose="020B0603020204020204" pitchFamily="34" charset="0"/>
                <a:cs typeface="Amazon Ember" panose="020B0603020204020204" pitchFamily="34" charset="0"/>
              </a:rPr>
              <a:t>Advantage 6: </a:t>
            </a:r>
            <a:r>
              <a:rPr lang="en-US" sz="1100" b="1" dirty="0">
                <a:latin typeface="+mn-lt"/>
                <a:ea typeface="Amazon Ember" panose="020B0603020204020204" pitchFamily="34" charset="0"/>
                <a:cs typeface="Amazon Ember" panose="020B0603020204020204" pitchFamily="34" charset="0"/>
              </a:rPr>
              <a:t>Go global in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mn-lt"/>
            </a:endParaRPr>
          </a:p>
          <a:p>
            <a:r>
              <a:rPr lang="en-US" sz="1200" kern="1200" dirty="0">
                <a:solidFill>
                  <a:schemeClr val="tx1"/>
                </a:solidFill>
                <a:effectLst/>
                <a:latin typeface="+mn-lt"/>
                <a:ea typeface="+mn-ea"/>
                <a:cs typeface="+mn-cs"/>
              </a:rPr>
              <a:t>Advantage six is the ability to go global in minutes.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Easily deploy your application in multiple regions around the world with just a few clicks. This means you can provide a lower latency and better experience for your customers simply, and at minimal cost.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Select the link to learn more. </a:t>
            </a:r>
          </a:p>
          <a:p>
            <a:pPr marL="0" marR="0" indent="0" algn="l" defTabSz="457200" rtl="0" eaLnBrk="1" fontAlgn="auto" latinLnBrk="0" hangingPunct="1">
              <a:lnSpc>
                <a:spcPct val="100000"/>
              </a:lnSpc>
              <a:spcBef>
                <a:spcPts val="0"/>
              </a:spcBef>
              <a:spcAft>
                <a:spcPts val="600"/>
              </a:spcAft>
              <a:buClrTx/>
              <a:buSzTx/>
              <a:buFontTx/>
              <a:buNone/>
              <a:tabLst/>
              <a:defRPr/>
            </a:pPr>
            <a:r>
              <a:rPr lang="en-US" sz="1100" baseline="0" dirty="0">
                <a:latin typeface="+mn-lt"/>
                <a:hlinkClick r:id="rId3"/>
              </a:rPr>
              <a:t>https://www.youtube.com/watch?v=JIQETrFC_SQ</a:t>
            </a:r>
            <a:r>
              <a:rPr lang="en-US" sz="1100" baseline="0" dirty="0">
                <a:latin typeface="+mn-lt"/>
              </a:rPr>
              <a:t>.</a:t>
            </a:r>
          </a:p>
          <a:p>
            <a:pPr marL="0" marR="0" indent="0" algn="l" defTabSz="457200" rtl="0" eaLnBrk="1" fontAlgn="auto" latinLnBrk="0" hangingPunct="1">
              <a:lnSpc>
                <a:spcPct val="100000"/>
              </a:lnSpc>
              <a:spcBef>
                <a:spcPts val="0"/>
              </a:spcBef>
              <a:spcAft>
                <a:spcPts val="600"/>
              </a:spcAft>
              <a:buClrTx/>
              <a:buSzTx/>
              <a:buFontTx/>
              <a:buNone/>
              <a:tabLst/>
              <a:defRPr/>
            </a:pPr>
            <a:endParaRPr lang="en-US" sz="1100" baseline="0" dirty="0">
              <a:latin typeface="+mn-lt"/>
            </a:endParaRPr>
          </a:p>
          <a:p>
            <a:pPr marL="0" marR="0" indent="0" algn="l" defTabSz="457200" rtl="0" eaLnBrk="1" fontAlgn="auto" latinLnBrk="0" hangingPunct="1">
              <a:lnSpc>
                <a:spcPct val="100000"/>
              </a:lnSpc>
              <a:spcBef>
                <a:spcPts val="0"/>
              </a:spcBef>
              <a:spcAft>
                <a:spcPts val="600"/>
              </a:spcAft>
              <a:buClrTx/>
              <a:buSzTx/>
              <a:buFontTx/>
              <a:buNone/>
              <a:tabLst/>
              <a:defRPr/>
            </a:pPr>
            <a:endParaRPr lang="en-US" sz="1100" baseline="0" dirty="0">
              <a:latin typeface="+mn-lt"/>
            </a:endParaRPr>
          </a:p>
        </p:txBody>
      </p:sp>
    </p:spTree>
    <p:extLst>
      <p:ext uri="{BB962C8B-B14F-4D97-AF65-F5344CB8AC3E}">
        <p14:creationId xmlns:p14="http://schemas.microsoft.com/office/powerpoint/2010/main" val="3046858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kern="1200" noProof="0" dirty="0">
                <a:solidFill>
                  <a:schemeClr val="tx1"/>
                </a:solidFill>
                <a:effectLst/>
                <a:latin typeface="+mn-lt"/>
                <a:ea typeface="+mn-ea"/>
                <a:cs typeface="+mn-cs"/>
              </a:rPr>
              <a:t>Les objectifs de ce modules sont de :</a:t>
            </a:r>
          </a:p>
          <a:p>
            <a:r>
              <a:rPr lang="fr-FR" sz="1100" kern="1200" noProof="0" dirty="0">
                <a:solidFill>
                  <a:schemeClr val="tx1"/>
                </a:solidFill>
                <a:effectLst/>
                <a:latin typeface="+mn-lt"/>
                <a:ea typeface="+mn-ea"/>
                <a:cs typeface="+mn-cs"/>
              </a:rPr>
              <a:t> </a:t>
            </a:r>
          </a:p>
          <a:p>
            <a:pPr marL="171450" indent="-171450">
              <a:buFont typeface="Arial" panose="020B0604020202020204" pitchFamily="34" charset="0"/>
              <a:buChar char="•"/>
            </a:pPr>
            <a:r>
              <a:rPr lang="fr-FR" sz="1100" kern="1200" noProof="0" dirty="0">
                <a:solidFill>
                  <a:schemeClr val="tx1"/>
                </a:solidFill>
                <a:effectLst/>
                <a:latin typeface="+mn-lt"/>
                <a:ea typeface="+mn-ea"/>
                <a:cs typeface="+mn-cs"/>
              </a:rPr>
              <a:t>Différencier les différents types de cloud </a:t>
            </a:r>
            <a:r>
              <a:rPr lang="fr-FR" sz="1100" kern="1200" noProof="0" dirty="0" err="1">
                <a:solidFill>
                  <a:schemeClr val="tx1"/>
                </a:solidFill>
                <a:effectLst/>
                <a:latin typeface="+mn-lt"/>
                <a:ea typeface="+mn-ea"/>
                <a:cs typeface="+mn-cs"/>
              </a:rPr>
              <a:t>computing</a:t>
            </a:r>
            <a:endParaRPr lang="fr-FR" sz="1100" kern="1200" noProof="0" dirty="0">
              <a:solidFill>
                <a:schemeClr val="tx1"/>
              </a:solidFill>
              <a:effectLst/>
              <a:latin typeface="+mn-lt"/>
              <a:ea typeface="+mn-ea"/>
              <a:cs typeface="+mn-cs"/>
            </a:endParaRPr>
          </a:p>
          <a:p>
            <a:pPr marL="171450" indent="-171450">
              <a:buFont typeface="Arial" panose="020B0604020202020204" pitchFamily="34" charset="0"/>
              <a:buChar char="•"/>
            </a:pPr>
            <a:r>
              <a:rPr lang="fr-FR" sz="1100" kern="1200" noProof="0" dirty="0">
                <a:solidFill>
                  <a:schemeClr val="tx1"/>
                </a:solidFill>
                <a:effectLst/>
                <a:latin typeface="+mn-lt"/>
                <a:ea typeface="+mn-ea"/>
                <a:cs typeface="+mn-cs"/>
              </a:rPr>
              <a:t>Enoncer et comprendre les six avantages du cloud</a:t>
            </a:r>
          </a:p>
          <a:p>
            <a:pPr marL="171450" indent="-171450">
              <a:buFont typeface="Arial" panose="020B0604020202020204" pitchFamily="34" charset="0"/>
              <a:buChar char="•"/>
            </a:pPr>
            <a:r>
              <a:rPr lang="fr-FR" sz="1100" kern="1200" noProof="0" dirty="0">
                <a:solidFill>
                  <a:schemeClr val="tx1"/>
                </a:solidFill>
                <a:effectLst/>
                <a:latin typeface="+mn-lt"/>
                <a:ea typeface="+mn-ea"/>
                <a:cs typeface="+mn-cs"/>
              </a:rPr>
              <a:t>Décrire le modèle de déploiement du cloud et enfin</a:t>
            </a:r>
          </a:p>
          <a:p>
            <a:pPr marL="171450" indent="-171450">
              <a:buFont typeface="Arial" panose="020B0604020202020204" pitchFamily="34" charset="0"/>
              <a:buChar char="•"/>
            </a:pPr>
            <a:r>
              <a:rPr lang="fr-FR" sz="1100" kern="1200" noProof="0" dirty="0">
                <a:solidFill>
                  <a:schemeClr val="tx1"/>
                </a:solidFill>
                <a:effectLst/>
                <a:latin typeface="+mn-lt"/>
                <a:ea typeface="+mn-ea"/>
                <a:cs typeface="+mn-cs"/>
              </a:rPr>
              <a:t>Connaitre quelles sont les bonnes pratiques lorsque l’on souhaite migrer vers le cloud.</a:t>
            </a:r>
          </a:p>
          <a:p>
            <a:r>
              <a:rPr lang="fr-FR" sz="1100" kern="1200" noProof="0" dirty="0">
                <a:solidFill>
                  <a:schemeClr val="tx1"/>
                </a:solidFill>
                <a:effectLst/>
                <a:latin typeface="+mn-lt"/>
                <a:ea typeface="+mn-ea"/>
                <a:cs typeface="+mn-cs"/>
              </a:rPr>
              <a:t> </a:t>
            </a:r>
          </a:p>
        </p:txBody>
      </p:sp>
    </p:spTree>
    <p:extLst>
      <p:ext uri="{BB962C8B-B14F-4D97-AF65-F5344CB8AC3E}">
        <p14:creationId xmlns:p14="http://schemas.microsoft.com/office/powerpoint/2010/main" val="9897015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Vous pouvez fonctionner localement dès aujourd'hui et devenir disponible dans le monde entier en quelques minutes en tirant parti d'Amazon </a:t>
            </a:r>
            <a:r>
              <a:rPr lang="fr-FR" dirty="0" err="1"/>
              <a:t>CloudFront</a:t>
            </a:r>
            <a:r>
              <a:rPr lang="fr-FR" dirty="0"/>
              <a:t> et du réseau mondial d'emplacements périphériques de AWS.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 déploiement dans la région où se trouvent vos clients vous aide à fournir une latence plus faible et une meilleure expérience à un coût minimal.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learn more about specific locations, visit the link.</a:t>
            </a:r>
          </a:p>
          <a:p>
            <a:r>
              <a:rPr lang="en-US" sz="1200" b="0" i="0" u="sng" kern="1200" dirty="0">
                <a:solidFill>
                  <a:schemeClr val="tx1"/>
                </a:solidFill>
                <a:effectLst/>
                <a:latin typeface="+mn-lt"/>
                <a:ea typeface="+mn-ea"/>
                <a:cs typeface="+mn-cs"/>
                <a:hlinkClick r:id="rId3"/>
              </a:rPr>
              <a:t>https://aws.amazon.com/about-aws/global-infrastructure/</a:t>
            </a:r>
            <a:r>
              <a:rPr lang="en-US" sz="1200" b="0" i="0" u="none" kern="1200" dirty="0">
                <a:solidFill>
                  <a:schemeClr val="tx1"/>
                </a:solidFill>
                <a:effectLst/>
                <a:latin typeface="+mn-lt"/>
                <a:ea typeface="+mn-ea"/>
                <a:cs typeface="+mn-cs"/>
              </a:rPr>
              <a:t>.</a:t>
            </a:r>
            <a:endParaRPr lang="en-US" sz="1100" u="none" dirty="0"/>
          </a:p>
        </p:txBody>
      </p:sp>
    </p:spTree>
    <p:extLst>
      <p:ext uri="{BB962C8B-B14F-4D97-AF65-F5344CB8AC3E}">
        <p14:creationId xmlns:p14="http://schemas.microsoft.com/office/powerpoint/2010/main" val="25105892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100" dirty="0"/>
              <a:t>Avec le cloud, on a plus de </a:t>
            </a:r>
            <a:r>
              <a:rPr lang="en-US" sz="1100" dirty="0" err="1"/>
              <a:t>dépenses</a:t>
            </a:r>
            <a:r>
              <a:rPr lang="en-US" sz="1100" dirty="0"/>
              <a:t> </a:t>
            </a:r>
            <a:r>
              <a:rPr lang="en-US" sz="1100" dirty="0" err="1"/>
              <a:t>d’investissement</a:t>
            </a:r>
            <a:r>
              <a:rPr lang="en-US" sz="1100" dirty="0"/>
              <a:t>, on consommé </a:t>
            </a:r>
            <a:r>
              <a:rPr lang="en-US" sz="1100" dirty="0" err="1"/>
              <a:t>directement</a:t>
            </a:r>
            <a:r>
              <a:rPr lang="en-US" sz="1100" dirty="0"/>
              <a:t> le service et on </a:t>
            </a:r>
            <a:r>
              <a:rPr lang="en-US" sz="1100" dirty="0" err="1"/>
              <a:t>paye</a:t>
            </a:r>
            <a:r>
              <a:rPr lang="en-US" sz="1100" dirty="0"/>
              <a:t> function de la </a:t>
            </a:r>
            <a:r>
              <a:rPr lang="en-US" sz="1100" dirty="0" err="1"/>
              <a:t>conso</a:t>
            </a:r>
            <a:r>
              <a:rPr lang="en-US" sz="1100" dirty="0"/>
              <a:t>, le capital </a:t>
            </a:r>
            <a:r>
              <a:rPr lang="en-US" sz="1100" dirty="0" err="1"/>
              <a:t>d’investissement</a:t>
            </a:r>
            <a:r>
              <a:rPr lang="en-US" sz="1100" dirty="0"/>
              <a:t> initial </a:t>
            </a:r>
            <a:r>
              <a:rPr lang="en-US" sz="1100" dirty="0" err="1"/>
              <a:t>disparait</a:t>
            </a:r>
            <a:r>
              <a:rPr lang="en-US" sz="1100" dirty="0"/>
              <a:t> et deviant les charges variables </a:t>
            </a:r>
            <a:r>
              <a:rPr lang="en-US" sz="1100" dirty="0" err="1"/>
              <a:t>d’exploitation</a:t>
            </a:r>
            <a:r>
              <a:rPr lang="en-US" sz="1100" dirty="0"/>
              <a:t> (</a:t>
            </a:r>
            <a:r>
              <a:rPr lang="en-US" sz="1100" dirty="0" err="1"/>
              <a:t>paye</a:t>
            </a:r>
            <a:r>
              <a:rPr lang="en-US" sz="1100" dirty="0"/>
              <a:t> </a:t>
            </a:r>
            <a:r>
              <a:rPr lang="en-US" sz="1100" dirty="0" err="1"/>
              <a:t>juste</a:t>
            </a:r>
            <a:r>
              <a:rPr lang="en-US" sz="1100" dirty="0"/>
              <a:t> </a:t>
            </a:r>
            <a:r>
              <a:rPr lang="en-US" sz="1100" dirty="0" err="1"/>
              <a:t>ce</a:t>
            </a:r>
            <a:r>
              <a:rPr lang="en-US" sz="1100" dirty="0"/>
              <a:t> </a:t>
            </a:r>
            <a:r>
              <a:rPr lang="en-US" sz="1100" dirty="0" err="1"/>
              <a:t>qu’on</a:t>
            </a:r>
            <a:r>
              <a:rPr lang="en-US" sz="1100" dirty="0"/>
              <a:t> consommé et on </a:t>
            </a:r>
            <a:r>
              <a:rPr lang="en-US" sz="1100" dirty="0" err="1"/>
              <a:t>arrette</a:t>
            </a:r>
            <a:r>
              <a:rPr lang="en-US" sz="1100" dirty="0"/>
              <a:t> </a:t>
            </a:r>
            <a:r>
              <a:rPr lang="en-US" sz="1100" dirty="0" err="1"/>
              <a:t>d’investor</a:t>
            </a:r>
            <a:r>
              <a:rPr lang="en-US" sz="1100" dirty="0"/>
              <a:t> dans de </a:t>
            </a:r>
            <a:r>
              <a:rPr lang="en-US" sz="1100" dirty="0" err="1"/>
              <a:t>tres</a:t>
            </a:r>
            <a:r>
              <a:rPr lang="en-US" sz="1100" dirty="0"/>
              <a:t> grosses infra)</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100" dirty="0"/>
              <a:t>Sur AWS, on a un certain </a:t>
            </a:r>
            <a:r>
              <a:rPr lang="en-US" sz="1100" dirty="0" err="1"/>
              <a:t>nombre</a:t>
            </a:r>
            <a:r>
              <a:rPr lang="en-US" sz="1100" dirty="0"/>
              <a:t> </a:t>
            </a:r>
            <a:r>
              <a:rPr lang="en-US" sz="1100" dirty="0" err="1"/>
              <a:t>d’entreprise</a:t>
            </a:r>
            <a:r>
              <a:rPr lang="en-US" sz="1100" dirty="0"/>
              <a:t> dessus, </a:t>
            </a:r>
            <a:r>
              <a:rPr lang="en-US" sz="1100" dirty="0" err="1"/>
              <a:t>ce</a:t>
            </a:r>
            <a:r>
              <a:rPr lang="en-US" sz="1100" dirty="0"/>
              <a:t> qui permet à AWS de </a:t>
            </a:r>
            <a:r>
              <a:rPr lang="en-US" sz="1100" dirty="0" err="1"/>
              <a:t>rentabiliser</a:t>
            </a:r>
            <a:r>
              <a:rPr lang="en-US" sz="1100" dirty="0"/>
              <a:t> grace à </a:t>
            </a:r>
            <a:r>
              <a:rPr lang="en-US" sz="1100" dirty="0" err="1"/>
              <a:t>l’économie</a:t>
            </a:r>
            <a:r>
              <a:rPr lang="en-US" sz="1100" dirty="0"/>
              <a:t> </a:t>
            </a:r>
            <a:r>
              <a:rPr lang="en-US" sz="1100" dirty="0" err="1"/>
              <a:t>d’echelle</a:t>
            </a:r>
            <a:r>
              <a:rPr lang="en-US" sz="1100" dirty="0"/>
              <a:t> </a:t>
            </a:r>
            <a:r>
              <a:rPr lang="en-US" sz="1100" dirty="0" err="1"/>
              <a:t>ce</a:t>
            </a:r>
            <a:r>
              <a:rPr lang="en-US" sz="1100" dirty="0"/>
              <a:t> qui permet de </a:t>
            </a:r>
            <a:r>
              <a:rPr lang="en-US" sz="1100" dirty="0" err="1"/>
              <a:t>réduire</a:t>
            </a:r>
            <a:r>
              <a:rPr lang="en-US" sz="1100" dirty="0"/>
              <a:t> les </a:t>
            </a:r>
            <a:r>
              <a:rPr lang="en-US" sz="1100" dirty="0" err="1"/>
              <a:t>couts</a:t>
            </a:r>
            <a:r>
              <a:rPr lang="en-US" sz="1100" dirty="0"/>
              <a:t> et de </a:t>
            </a:r>
            <a:r>
              <a:rPr lang="en-US" sz="1100" dirty="0" err="1"/>
              <a:t>repartir</a:t>
            </a:r>
            <a:r>
              <a:rPr lang="en-US" sz="1100" dirty="0"/>
              <a:t> la charge financière </a:t>
            </a:r>
            <a:r>
              <a:rPr lang="en-US" sz="1100" dirty="0" err="1"/>
              <a:t>liée</a:t>
            </a:r>
            <a:r>
              <a:rPr lang="en-US" sz="1100" dirty="0"/>
              <a:t> à </a:t>
            </a:r>
            <a:r>
              <a:rPr lang="en-US" sz="1100" dirty="0" err="1"/>
              <a:t>l’entretien</a:t>
            </a:r>
            <a:r>
              <a:rPr lang="en-US" sz="1100" dirty="0"/>
              <a:t> de </a:t>
            </a:r>
            <a:r>
              <a:rPr lang="en-US" sz="1100" dirty="0" err="1"/>
              <a:t>ses</a:t>
            </a:r>
            <a:r>
              <a:rPr lang="en-US" sz="1100" dirty="0"/>
              <a:t> datacenters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100" dirty="0"/>
              <a:t>Le cloud permet </a:t>
            </a:r>
            <a:r>
              <a:rPr lang="en-US" sz="1100" dirty="0" err="1"/>
              <a:t>d’éliminer</a:t>
            </a:r>
            <a:r>
              <a:rPr lang="en-US" sz="1100" dirty="0"/>
              <a:t> les </a:t>
            </a:r>
            <a:r>
              <a:rPr lang="en-US" sz="1100" dirty="0" err="1"/>
              <a:t>reflexion</a:t>
            </a:r>
            <a:r>
              <a:rPr lang="en-US" sz="1100" dirty="0"/>
              <a:t> sur les charges </a:t>
            </a:r>
            <a:r>
              <a:rPr lang="en-US" sz="1100" dirty="0" err="1"/>
              <a:t>requises</a:t>
            </a:r>
            <a:r>
              <a:rPr lang="en-US" sz="1100" dirty="0"/>
              <a:t>, </a:t>
            </a:r>
            <a:r>
              <a:rPr lang="en-US" sz="1100" dirty="0" err="1"/>
              <a:t>afin</a:t>
            </a:r>
            <a:r>
              <a:rPr lang="en-US" sz="1100" dirty="0"/>
              <a:t> de </a:t>
            </a:r>
            <a:r>
              <a:rPr lang="en-US" sz="1100" dirty="0" err="1"/>
              <a:t>palier</a:t>
            </a:r>
            <a:r>
              <a:rPr lang="en-US" sz="1100" dirty="0"/>
              <a:t> à </a:t>
            </a:r>
            <a:r>
              <a:rPr lang="en-US" sz="1100" dirty="0" err="1"/>
              <a:t>déventuels</a:t>
            </a:r>
            <a:r>
              <a:rPr lang="en-US" sz="1100" dirty="0"/>
              <a:t> peak de charge, avec le cloud, </a:t>
            </a:r>
            <a:r>
              <a:rPr lang="en-US" sz="1100" dirty="0" err="1"/>
              <a:t>en</a:t>
            </a:r>
            <a:r>
              <a:rPr lang="en-US" sz="1100" dirty="0"/>
              <a:t> </a:t>
            </a:r>
            <a:r>
              <a:rPr lang="en-US" sz="1100" dirty="0" err="1"/>
              <a:t>cas</a:t>
            </a:r>
            <a:r>
              <a:rPr lang="en-US" sz="1100" dirty="0"/>
              <a:t> de pic, </a:t>
            </a:r>
            <a:r>
              <a:rPr lang="en-US" sz="1100" dirty="0" err="1"/>
              <a:t>vous</a:t>
            </a:r>
            <a:r>
              <a:rPr lang="en-US" sz="1100" dirty="0"/>
              <a:t> ne </a:t>
            </a:r>
            <a:r>
              <a:rPr lang="en-US" sz="1100" dirty="0" err="1"/>
              <a:t>payez</a:t>
            </a:r>
            <a:r>
              <a:rPr lang="en-US" sz="1100" dirty="0"/>
              <a:t> que pour les </a:t>
            </a:r>
            <a:r>
              <a:rPr lang="en-US" sz="1100" dirty="0" err="1"/>
              <a:t>ressources</a:t>
            </a:r>
            <a:r>
              <a:rPr lang="en-US" sz="1100" dirty="0"/>
              <a:t> qui </a:t>
            </a:r>
            <a:r>
              <a:rPr lang="en-US" sz="1100" dirty="0" err="1"/>
              <a:t>s’ajouteront</a:t>
            </a:r>
            <a:r>
              <a:rPr lang="en-US" sz="1100" dirty="0"/>
              <a:t> </a:t>
            </a:r>
            <a:r>
              <a:rPr lang="en-US" sz="1100" dirty="0" err="1"/>
              <a:t>afin</a:t>
            </a:r>
            <a:r>
              <a:rPr lang="en-US" sz="1100" dirty="0"/>
              <a:t> de </a:t>
            </a:r>
            <a:r>
              <a:rPr lang="en-US" sz="1100" dirty="0" err="1"/>
              <a:t>palier</a:t>
            </a:r>
            <a:r>
              <a:rPr lang="en-US" sz="1100" dirty="0"/>
              <a:t> à </a:t>
            </a:r>
            <a:r>
              <a:rPr lang="en-US" sz="1100" dirty="0" err="1"/>
              <a:t>ce</a:t>
            </a:r>
            <a:r>
              <a:rPr lang="en-US" sz="1100" dirty="0"/>
              <a:t> </a:t>
            </a:r>
            <a:r>
              <a:rPr lang="en-US" sz="1100" dirty="0" err="1"/>
              <a:t>pik</a:t>
            </a:r>
            <a:r>
              <a:rPr lang="en-US" sz="1100" dirty="0"/>
              <a:t> et </a:t>
            </a:r>
            <a:r>
              <a:rPr lang="en-US" sz="1100" dirty="0" err="1"/>
              <a:t>là</a:t>
            </a:r>
            <a:r>
              <a:rPr lang="en-US" sz="1100" dirty="0"/>
              <a:t> </a:t>
            </a:r>
            <a:r>
              <a:rPr lang="en-US" sz="1100" dirty="0" err="1"/>
              <a:t>aussi</a:t>
            </a:r>
            <a:r>
              <a:rPr lang="en-US" sz="1100" dirty="0"/>
              <a:t> ca permet de </a:t>
            </a:r>
            <a:r>
              <a:rPr lang="en-US" sz="1100" dirty="0" err="1"/>
              <a:t>génerer</a:t>
            </a:r>
            <a:r>
              <a:rPr lang="en-US" sz="1100" dirty="0"/>
              <a:t> des </a:t>
            </a:r>
            <a:r>
              <a:rPr lang="en-US" sz="1100" dirty="0" err="1"/>
              <a:t>bénéfices</a:t>
            </a:r>
            <a:r>
              <a:rPr lang="en-US" sz="1100" dirty="0"/>
              <a:t>,</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100" dirty="0"/>
              <a:t>Augmenter la </a:t>
            </a:r>
            <a:r>
              <a:rPr lang="en-US" sz="1100" dirty="0" err="1"/>
              <a:t>rapidité</a:t>
            </a:r>
            <a:r>
              <a:rPr lang="en-US" sz="1100" dirty="0"/>
              <a:t> et </a:t>
            </a:r>
            <a:r>
              <a:rPr lang="en-US" sz="1100" dirty="0" err="1"/>
              <a:t>l’agilité</a:t>
            </a:r>
            <a:r>
              <a:rPr lang="en-US" sz="1100" dirty="0"/>
              <a:t> (un </a:t>
            </a:r>
            <a:r>
              <a:rPr lang="en-US" sz="1100" dirty="0" err="1"/>
              <a:t>clic</a:t>
            </a:r>
            <a:r>
              <a:rPr lang="en-US" sz="1100" dirty="0"/>
              <a:t> pour </a:t>
            </a:r>
            <a:r>
              <a:rPr lang="en-US" sz="1100" dirty="0" err="1"/>
              <a:t>crere</a:t>
            </a:r>
            <a:r>
              <a:rPr lang="en-US" sz="1100" dirty="0"/>
              <a:t> des </a:t>
            </a:r>
            <a:r>
              <a:rPr lang="en-US" sz="1100" dirty="0" err="1"/>
              <a:t>ressources</a:t>
            </a:r>
            <a:r>
              <a:rPr lang="en-US" sz="1100" dirty="0"/>
              <a:t> et pour </a:t>
            </a:r>
            <a:r>
              <a:rPr lang="en-US" sz="1100" dirty="0" err="1"/>
              <a:t>en</a:t>
            </a:r>
            <a:r>
              <a:rPr lang="en-US" sz="1100" dirty="0"/>
              <a:t> </a:t>
            </a:r>
            <a:r>
              <a:rPr lang="en-US" sz="1100" dirty="0" err="1"/>
              <a:t>supprimer</a:t>
            </a:r>
            <a:r>
              <a:rPr lang="en-US" sz="1100" dirty="0"/>
              <a:t>) et qui </a:t>
            </a:r>
            <a:r>
              <a:rPr lang="en-US" sz="1100" dirty="0" err="1"/>
              <a:t>dit</a:t>
            </a:r>
            <a:r>
              <a:rPr lang="en-US" sz="1100" dirty="0"/>
              <a:t> process </a:t>
            </a:r>
            <a:r>
              <a:rPr lang="en-US" sz="1100" dirty="0" err="1"/>
              <a:t>rapide</a:t>
            </a:r>
            <a:r>
              <a:rPr lang="en-US" sz="1100" dirty="0"/>
              <a:t> et </a:t>
            </a:r>
            <a:r>
              <a:rPr lang="en-US" sz="1100" dirty="0" err="1"/>
              <a:t>amélioré</a:t>
            </a:r>
            <a:r>
              <a:rPr lang="en-US" sz="1100" dirty="0"/>
              <a:t> </a:t>
            </a:r>
            <a:r>
              <a:rPr lang="en-US" sz="1100" dirty="0" err="1"/>
              <a:t>dit</a:t>
            </a:r>
            <a:r>
              <a:rPr lang="en-US" sz="1100" dirty="0"/>
              <a:t> </a:t>
            </a:r>
            <a:r>
              <a:rPr lang="en-US" sz="1100" dirty="0" err="1"/>
              <a:t>productivité</a:t>
            </a:r>
            <a:r>
              <a:rPr lang="en-US" sz="1100" dirty="0"/>
              <a:t> et gains </a:t>
            </a:r>
            <a:r>
              <a:rPr lang="en-US" sz="1100" dirty="0" err="1"/>
              <a:t>d’argent</a:t>
            </a:r>
            <a:r>
              <a:rPr lang="en-US" sz="1100" dirty="0"/>
              <a:t>.</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100" dirty="0"/>
              <a:t>Le temps perdu pour la </a:t>
            </a:r>
            <a:r>
              <a:rPr lang="en-US" sz="1100" dirty="0" err="1"/>
              <a:t>partie</a:t>
            </a:r>
            <a:r>
              <a:rPr lang="en-US" sz="1100" dirty="0"/>
              <a:t> IT sera plus </a:t>
            </a:r>
            <a:r>
              <a:rPr lang="en-US" sz="1100" dirty="0" err="1"/>
              <a:t>réorienté</a:t>
            </a:r>
            <a:r>
              <a:rPr lang="en-US" sz="1100" dirty="0"/>
              <a:t> sur </a:t>
            </a:r>
            <a:r>
              <a:rPr lang="en-US" sz="1100" dirty="0" err="1"/>
              <a:t>l’aspect</a:t>
            </a:r>
            <a:r>
              <a:rPr lang="en-US" sz="1100" dirty="0"/>
              <a:t> </a:t>
            </a:r>
            <a:r>
              <a:rPr lang="en-US" sz="1100" dirty="0" err="1"/>
              <a:t>stratégie</a:t>
            </a:r>
            <a:r>
              <a:rPr lang="en-US" sz="1100" dirty="0"/>
              <a:t>, on </a:t>
            </a:r>
            <a:r>
              <a:rPr lang="en-US" sz="1100" dirty="0" err="1"/>
              <a:t>va</a:t>
            </a:r>
            <a:r>
              <a:rPr lang="en-US" sz="1100" dirty="0"/>
              <a:t> se </a:t>
            </a:r>
            <a:r>
              <a:rPr lang="en-US" sz="1100" dirty="0" err="1"/>
              <a:t>concentrer</a:t>
            </a:r>
            <a:r>
              <a:rPr lang="en-US" sz="1100" dirty="0"/>
              <a:t> sur les services à </a:t>
            </a:r>
            <a:r>
              <a:rPr lang="en-US" sz="1100" dirty="0" err="1"/>
              <a:t>fournir</a:t>
            </a:r>
            <a:r>
              <a:rPr lang="en-US" sz="1100" dirty="0"/>
              <a:t> aux clients </a:t>
            </a:r>
            <a:r>
              <a:rPr lang="en-US" sz="1100" dirty="0" err="1"/>
              <a:t>plutot</a:t>
            </a:r>
            <a:r>
              <a:rPr lang="en-US" sz="1100" dirty="0"/>
              <a:t> que sur des problems </a:t>
            </a:r>
            <a:r>
              <a:rPr lang="en-US" sz="1100" dirty="0" err="1"/>
              <a:t>d’infra</a:t>
            </a:r>
            <a:endParaRPr lang="en-US" sz="1100"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100" dirty="0"/>
              <a:t>Le fait de </a:t>
            </a:r>
            <a:r>
              <a:rPr lang="en-US" sz="1100" dirty="0" err="1"/>
              <a:t>pouvoir</a:t>
            </a:r>
            <a:r>
              <a:rPr lang="en-US" sz="1100" dirty="0"/>
              <a:t> deployer </a:t>
            </a:r>
            <a:r>
              <a:rPr lang="en-US" sz="1100" dirty="0" err="1"/>
              <a:t>directement</a:t>
            </a:r>
            <a:r>
              <a:rPr lang="en-US" sz="1100" dirty="0"/>
              <a:t> dans le monde  entire </a:t>
            </a:r>
            <a:r>
              <a:rPr lang="en-US" sz="1100" dirty="0" err="1"/>
              <a:t>en</a:t>
            </a:r>
            <a:r>
              <a:rPr lang="en-US" sz="1100" dirty="0"/>
              <a:t> </a:t>
            </a:r>
            <a:r>
              <a:rPr lang="en-US" sz="1100" dirty="0" err="1"/>
              <a:t>quelques</a:t>
            </a:r>
            <a:r>
              <a:rPr lang="en-US" sz="1100" dirty="0"/>
              <a:t> minutes, </a:t>
            </a:r>
            <a:r>
              <a:rPr lang="en-US" sz="1100" dirty="0" err="1"/>
              <a:t>en</a:t>
            </a:r>
            <a:r>
              <a:rPr lang="en-US" sz="1100" dirty="0"/>
              <a:t> </a:t>
            </a:r>
            <a:r>
              <a:rPr lang="en-US" sz="1100" dirty="0" err="1"/>
              <a:t>effet</a:t>
            </a:r>
            <a:r>
              <a:rPr lang="en-US" sz="1100" dirty="0"/>
              <a:t> amazon a un certain </a:t>
            </a:r>
            <a:r>
              <a:rPr lang="en-US" sz="1100" dirty="0" err="1"/>
              <a:t>nombres</a:t>
            </a:r>
            <a:r>
              <a:rPr lang="en-US" sz="1100" dirty="0"/>
              <a:t> de datacenters dans le monde et permet à </a:t>
            </a:r>
            <a:r>
              <a:rPr lang="en-US" sz="1100" dirty="0" err="1"/>
              <a:t>ses</a:t>
            </a:r>
            <a:r>
              <a:rPr lang="en-US" sz="1100" dirty="0"/>
              <a:t> </a:t>
            </a:r>
            <a:r>
              <a:rPr lang="en-US" sz="1100" dirty="0" err="1"/>
              <a:t>utilisateurs</a:t>
            </a:r>
            <a:r>
              <a:rPr lang="en-US" sz="1100" dirty="0"/>
              <a:t> de </a:t>
            </a:r>
            <a:r>
              <a:rPr lang="en-US" sz="1100" dirty="0" err="1"/>
              <a:t>facilment</a:t>
            </a:r>
            <a:r>
              <a:rPr lang="en-US" sz="1100" dirty="0"/>
              <a:t> render les applications </a:t>
            </a:r>
            <a:r>
              <a:rPr lang="en-US" sz="1100" dirty="0" err="1"/>
              <a:t>disponibles</a:t>
            </a:r>
            <a:r>
              <a:rPr lang="en-US" sz="1100" dirty="0"/>
              <a:t> dans </a:t>
            </a:r>
            <a:r>
              <a:rPr lang="en-US" sz="1100" dirty="0" err="1"/>
              <a:t>ces</a:t>
            </a:r>
            <a:r>
              <a:rPr lang="en-US" sz="1100" dirty="0"/>
              <a:t> divers </a:t>
            </a:r>
            <a:r>
              <a:rPr lang="en-US" sz="1100"/>
              <a:t>pays là.</a:t>
            </a:r>
            <a:endParaRPr lang="en-US" sz="1100"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sz="1100"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sz="1100"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sz="1100"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The six benefits discussed in this section provide a strong value proposition for moving to the cloud. Each of these benefits should be considered when deciding between an on-premises or cloud 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For more information, visit the link. </a:t>
            </a:r>
            <a:r>
              <a:rPr lang="en-US" sz="1100" dirty="0">
                <a:hlinkClick r:id="rId3"/>
              </a:rPr>
              <a:t>https://d1.awsstatic.com/whitepapers/aws-overview.pdf</a:t>
            </a:r>
            <a:r>
              <a:rPr lang="en-US" sz="1100" dirty="0"/>
              <a:t>.</a:t>
            </a:r>
          </a:p>
        </p:txBody>
      </p:sp>
    </p:spTree>
    <p:extLst>
      <p:ext uri="{BB962C8B-B14F-4D97-AF65-F5344CB8AC3E}">
        <p14:creationId xmlns:p14="http://schemas.microsoft.com/office/powerpoint/2010/main" val="36013490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Dans </a:t>
            </a:r>
            <a:r>
              <a:rPr lang="en-US" sz="1200" kern="1200" dirty="0" err="1">
                <a:solidFill>
                  <a:schemeClr val="tx1"/>
                </a:solidFill>
                <a:effectLst/>
                <a:latin typeface="+mn-lt"/>
                <a:ea typeface="+mn-ea"/>
                <a:cs typeface="+mn-cs"/>
              </a:rPr>
              <a:t>cette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partie</a:t>
            </a:r>
            <a:r>
              <a:rPr lang="en-US" sz="1200" kern="1200" dirty="0">
                <a:solidFill>
                  <a:schemeClr val="tx1"/>
                </a:solidFill>
                <a:effectLst/>
                <a:latin typeface="+mn-lt"/>
                <a:ea typeface="+mn-ea"/>
                <a:cs typeface="+mn-cs"/>
              </a:rPr>
              <a:t> 3 nous </a:t>
            </a:r>
            <a:r>
              <a:rPr lang="en-US" sz="1200" kern="1200" dirty="0" err="1">
                <a:solidFill>
                  <a:schemeClr val="tx1"/>
                </a:solidFill>
                <a:effectLst/>
                <a:latin typeface="+mn-lt"/>
                <a:ea typeface="+mn-ea"/>
                <a:cs typeface="+mn-cs"/>
              </a:rPr>
              <a:t>allons</a:t>
            </a:r>
            <a:r>
              <a:rPr lang="en-US" sz="1200" kern="1200" dirty="0">
                <a:solidFill>
                  <a:schemeClr val="tx1"/>
                </a:solidFill>
                <a:effectLst/>
                <a:latin typeface="+mn-lt"/>
                <a:ea typeface="+mn-ea"/>
                <a:cs typeface="+mn-cs"/>
              </a:rPr>
              <a:t> voir </a:t>
            </a:r>
            <a:r>
              <a:rPr lang="en-US" sz="1200" kern="1200" dirty="0" err="1">
                <a:solidFill>
                  <a:schemeClr val="tx1"/>
                </a:solidFill>
                <a:effectLst/>
                <a:latin typeface="+mn-lt"/>
                <a:ea typeface="+mn-ea"/>
                <a:cs typeface="+mn-cs"/>
              </a:rPr>
              <a:t>ce</a:t>
            </a:r>
            <a:r>
              <a:rPr lang="en-US" sz="1200" kern="1200" dirty="0">
                <a:solidFill>
                  <a:schemeClr val="tx1"/>
                </a:solidFill>
                <a:effectLst/>
                <a:latin typeface="+mn-lt"/>
                <a:ea typeface="+mn-ea"/>
                <a:cs typeface="+mn-cs"/>
              </a:rPr>
              <a:t> que </a:t>
            </a:r>
            <a:r>
              <a:rPr lang="en-US" sz="1200" kern="1200" dirty="0" err="1">
                <a:solidFill>
                  <a:schemeClr val="tx1"/>
                </a:solidFill>
                <a:effectLst/>
                <a:latin typeface="+mn-lt"/>
                <a:ea typeface="+mn-ea"/>
                <a:cs typeface="+mn-cs"/>
              </a:rPr>
              <a:t>c’est</a:t>
            </a:r>
            <a:r>
              <a:rPr lang="en-US" sz="1200" kern="1200" dirty="0">
                <a:solidFill>
                  <a:schemeClr val="tx1"/>
                </a:solidFill>
                <a:effectLst/>
                <a:latin typeface="+mn-lt"/>
                <a:ea typeface="+mn-ea"/>
                <a:cs typeface="+mn-cs"/>
              </a:rPr>
              <a:t> AWS</a:t>
            </a:r>
          </a:p>
        </p:txBody>
      </p:sp>
    </p:spTree>
    <p:extLst>
      <p:ext uri="{BB962C8B-B14F-4D97-AF65-F5344CB8AC3E}">
        <p14:creationId xmlns:p14="http://schemas.microsoft.com/office/powerpoint/2010/main" val="4285656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charset="0"/>
              <a:buNone/>
              <a:tabLst/>
              <a:defRPr/>
            </a:pPr>
            <a:r>
              <a:rPr lang="en-US" sz="1200" kern="1200" dirty="0">
                <a:solidFill>
                  <a:schemeClr val="tx1"/>
                </a:solidFill>
                <a:effectLst/>
                <a:latin typeface="+mn-lt"/>
                <a:ea typeface="+mn-ea"/>
                <a:cs typeface="+mn-cs"/>
              </a:rPr>
              <a:t>AWS </a:t>
            </a:r>
            <a:r>
              <a:rPr lang="en-US" sz="1200" kern="1200" dirty="0" err="1">
                <a:solidFill>
                  <a:schemeClr val="tx1"/>
                </a:solidFill>
                <a:effectLst/>
                <a:latin typeface="+mn-lt"/>
                <a:ea typeface="+mn-ea"/>
                <a:cs typeface="+mn-cs"/>
              </a:rPr>
              <a:t>est</a:t>
            </a:r>
            <a:r>
              <a:rPr lang="en-US" sz="1200" kern="1200" dirty="0">
                <a:solidFill>
                  <a:schemeClr val="tx1"/>
                </a:solidFill>
                <a:effectLst/>
                <a:latin typeface="+mn-lt"/>
                <a:ea typeface="+mn-ea"/>
                <a:cs typeface="+mn-cs"/>
              </a:rPr>
              <a:t> un ensemble de </a:t>
            </a:r>
            <a:r>
              <a:rPr lang="en-US" sz="1200" kern="1200" dirty="0" err="1">
                <a:solidFill>
                  <a:schemeClr val="tx1"/>
                </a:solidFill>
                <a:effectLst/>
                <a:latin typeface="+mn-lt"/>
                <a:ea typeface="+mn-ea"/>
                <a:cs typeface="+mn-cs"/>
              </a:rPr>
              <a:t>logiciel</a:t>
            </a:r>
            <a:r>
              <a:rPr lang="en-US" sz="1200" kern="1200" dirty="0">
                <a:solidFill>
                  <a:schemeClr val="tx1"/>
                </a:solidFill>
                <a:effectLst/>
                <a:latin typeface="+mn-lt"/>
                <a:ea typeface="+mn-ea"/>
                <a:cs typeface="+mn-cs"/>
              </a:rPr>
              <a:t> qui </a:t>
            </a:r>
            <a:r>
              <a:rPr lang="en-US" sz="1200" kern="1200" dirty="0" err="1">
                <a:solidFill>
                  <a:schemeClr val="tx1"/>
                </a:solidFill>
                <a:effectLst/>
                <a:latin typeface="+mn-lt"/>
                <a:ea typeface="+mn-ea"/>
                <a:cs typeface="+mn-cs"/>
              </a:rPr>
              <a:t>qui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sont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consommables</a:t>
            </a:r>
            <a:r>
              <a:rPr lang="en-US" sz="1200" kern="1200" dirty="0">
                <a:solidFill>
                  <a:schemeClr val="tx1"/>
                </a:solidFill>
                <a:effectLst/>
                <a:latin typeface="+mn-lt"/>
                <a:ea typeface="+mn-ea"/>
                <a:cs typeface="+mn-cs"/>
              </a:rPr>
              <a:t> à distance via </a:t>
            </a:r>
            <a:r>
              <a:rPr lang="en-US" sz="1200" kern="1200" dirty="0" err="1">
                <a:solidFill>
                  <a:schemeClr val="tx1"/>
                </a:solidFill>
                <a:effectLst/>
                <a:latin typeface="+mn-lt"/>
                <a:ea typeface="+mn-ea"/>
                <a:cs typeface="+mn-cs"/>
              </a:rPr>
              <a:t>l’appel</a:t>
            </a:r>
            <a:r>
              <a:rPr lang="en-US" sz="1200" kern="1200" dirty="0">
                <a:solidFill>
                  <a:schemeClr val="tx1"/>
                </a:solidFill>
                <a:effectLst/>
                <a:latin typeface="+mn-lt"/>
                <a:ea typeface="+mn-ea"/>
                <a:cs typeface="+mn-cs"/>
              </a:rPr>
              <a:t> des API. </a:t>
            </a:r>
            <a:r>
              <a:rPr lang="en-US" sz="1200" kern="1200" dirty="0" err="1">
                <a:solidFill>
                  <a:schemeClr val="tx1"/>
                </a:solidFill>
                <a:effectLst/>
                <a:latin typeface="+mn-lt"/>
                <a:ea typeface="+mn-ea"/>
                <a:cs typeface="+mn-cs"/>
              </a:rPr>
              <a:t>C’est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une</a:t>
            </a:r>
            <a:r>
              <a:rPr lang="en-US" sz="1200" kern="1200" dirty="0">
                <a:solidFill>
                  <a:schemeClr val="tx1"/>
                </a:solidFill>
                <a:effectLst/>
                <a:latin typeface="+mn-lt"/>
                <a:ea typeface="+mn-ea"/>
                <a:cs typeface="+mn-cs"/>
              </a:rPr>
              <a:t> infra mise à disposition que </a:t>
            </a:r>
            <a:r>
              <a:rPr lang="en-US" sz="1200" kern="1200" dirty="0" err="1">
                <a:solidFill>
                  <a:schemeClr val="tx1"/>
                </a:solidFill>
                <a:effectLst/>
                <a:latin typeface="+mn-lt"/>
                <a:ea typeface="+mn-ea"/>
                <a:cs typeface="+mn-cs"/>
              </a:rPr>
              <a:t>l’on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peut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consommer</a:t>
            </a:r>
            <a:r>
              <a:rPr lang="en-US" sz="1200" kern="1200" dirty="0">
                <a:solidFill>
                  <a:schemeClr val="tx1"/>
                </a:solidFill>
                <a:effectLst/>
                <a:latin typeface="+mn-lt"/>
                <a:ea typeface="+mn-ea"/>
                <a:cs typeface="+mn-cs"/>
              </a:rPr>
              <a:t> à distance </a:t>
            </a:r>
            <a:r>
              <a:rPr lang="en-US" sz="1200" kern="1200" dirty="0" err="1">
                <a:solidFill>
                  <a:schemeClr val="tx1"/>
                </a:solidFill>
                <a:effectLst/>
                <a:latin typeface="+mn-lt"/>
                <a:ea typeface="+mn-ea"/>
                <a:cs typeface="+mn-cs"/>
              </a:rPr>
              <a:t>en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interrogeant</a:t>
            </a:r>
            <a:r>
              <a:rPr lang="en-US" sz="1200" kern="1200" dirty="0">
                <a:solidFill>
                  <a:schemeClr val="tx1"/>
                </a:solidFill>
                <a:effectLst/>
                <a:latin typeface="+mn-lt"/>
                <a:ea typeface="+mn-ea"/>
                <a:cs typeface="+mn-cs"/>
              </a:rPr>
              <a:t> le service qui </a:t>
            </a:r>
            <a:r>
              <a:rPr lang="en-US" sz="1200" kern="1200" dirty="0" err="1">
                <a:solidFill>
                  <a:schemeClr val="tx1"/>
                </a:solidFill>
                <a:effectLst/>
                <a:latin typeface="+mn-lt"/>
                <a:ea typeface="+mn-ea"/>
                <a:cs typeface="+mn-cs"/>
              </a:rPr>
              <a:t>va</a:t>
            </a:r>
            <a:r>
              <a:rPr lang="en-US" sz="1200" kern="1200" dirty="0">
                <a:solidFill>
                  <a:schemeClr val="tx1"/>
                </a:solidFill>
                <a:effectLst/>
                <a:latin typeface="+mn-lt"/>
                <a:ea typeface="+mn-ea"/>
                <a:cs typeface="+mn-cs"/>
              </a:rPr>
              <a:t> bien.</a:t>
            </a:r>
          </a:p>
          <a:p>
            <a:pPr marL="0" marR="0" lvl="0" indent="0" algn="l" defTabSz="914400" rtl="0" eaLnBrk="1" fontAlgn="auto" latinLnBrk="0" hangingPunct="1">
              <a:lnSpc>
                <a:spcPct val="100000"/>
              </a:lnSpc>
              <a:spcBef>
                <a:spcPts val="0"/>
              </a:spcBef>
              <a:spcAft>
                <a:spcPts val="0"/>
              </a:spcAft>
              <a:buClrTx/>
              <a:buSzTx/>
              <a:buFont typeface="Arial" charset="0"/>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charset="0"/>
              <a:buNone/>
              <a:tabLst/>
              <a:defRPr/>
            </a:pPr>
            <a:r>
              <a:rPr lang="fr-FR" dirty="0"/>
              <a:t>Un service Web est un logiciel qui se rend disponible sur Internet ou sur des réseaux privés (intranet). Un service Web utilise un format standardisé (tel que XML ou JSON) pour la requête et la réponse d'une interaction API. Il n'est lié à aucun système d'exploitation ou langage de programmation, il est </a:t>
            </a:r>
            <a:r>
              <a:rPr lang="fr-FR" dirty="0" err="1"/>
              <a:t>auto-descriptif</a:t>
            </a:r>
            <a:r>
              <a:rPr lang="fr-FR" dirty="0"/>
              <a:t> via un fichier de définition d'interface et est détectable.</a:t>
            </a:r>
            <a:endParaRPr lang="en-US" sz="1100" baseline="0" dirty="0"/>
          </a:p>
        </p:txBody>
      </p:sp>
    </p:spTree>
    <p:extLst>
      <p:ext uri="{BB962C8B-B14F-4D97-AF65-F5344CB8AC3E}">
        <p14:creationId xmlns:p14="http://schemas.microsoft.com/office/powerpoint/2010/main" val="9198385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noProof="0" dirty="0"/>
              <a:t>AWS est donc une plateforme cloud sécurisée contenant plus de 165 services.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noProof="0" dirty="0"/>
              <a:t>Les services sont repartis en </a:t>
            </a:r>
            <a:r>
              <a:rPr lang="fr-FR" sz="1100" noProof="0" dirty="0" err="1"/>
              <a:t>categories</a:t>
            </a:r>
            <a:r>
              <a:rPr lang="fr-FR" sz="1100" noProof="0" dirty="0"/>
              <a:t> et dépendant de votre métier (service métiers),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1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600" b="1" i="0" dirty="0">
                <a:solidFill>
                  <a:srgbClr val="363636"/>
                </a:solidFill>
                <a:effectLst/>
                <a:latin typeface="Proxima Nova"/>
              </a:rPr>
              <a:t>Une API pour </a:t>
            </a:r>
            <a:r>
              <a:rPr lang="fr-FR" sz="1600" b="1" i="1" dirty="0">
                <a:solidFill>
                  <a:srgbClr val="363636"/>
                </a:solidFill>
                <a:effectLst/>
                <a:latin typeface="Proxima Nova"/>
              </a:rPr>
              <a:t>application </a:t>
            </a:r>
            <a:r>
              <a:rPr lang="fr-FR" sz="1600" b="1" i="1" dirty="0" err="1">
                <a:solidFill>
                  <a:srgbClr val="363636"/>
                </a:solidFill>
                <a:effectLst/>
                <a:latin typeface="Proxima Nova"/>
              </a:rPr>
              <a:t>programming</a:t>
            </a:r>
            <a:r>
              <a:rPr lang="fr-FR" sz="1600" b="1" i="1" dirty="0">
                <a:solidFill>
                  <a:srgbClr val="363636"/>
                </a:solidFill>
                <a:effectLst/>
                <a:latin typeface="Proxima Nova"/>
              </a:rPr>
              <a:t> interface</a:t>
            </a:r>
            <a:r>
              <a:rPr lang="fr-FR" sz="1600" b="1" i="0" dirty="0">
                <a:solidFill>
                  <a:srgbClr val="363636"/>
                </a:solidFill>
                <a:effectLst/>
                <a:latin typeface="Proxima Nova"/>
              </a:rPr>
              <a:t> est un </a:t>
            </a:r>
            <a:r>
              <a:rPr lang="fr-FR" sz="1600" b="1" i="0" dirty="0" err="1">
                <a:solidFill>
                  <a:srgbClr val="363636"/>
                </a:solidFill>
                <a:effectLst/>
                <a:latin typeface="Proxima Nova"/>
              </a:rPr>
              <a:t>microservice</a:t>
            </a:r>
            <a:r>
              <a:rPr lang="fr-FR" sz="1600" b="1" i="0" dirty="0">
                <a:solidFill>
                  <a:srgbClr val="363636"/>
                </a:solidFill>
                <a:effectLst/>
                <a:latin typeface="Proxima Nova"/>
              </a:rPr>
              <a:t> qui permet à deux applications de communiquer entre elles. Il joue le rôle d’</a:t>
            </a:r>
            <a:r>
              <a:rPr lang="fr-FR" sz="1600" b="1" i="0" dirty="0" err="1">
                <a:solidFill>
                  <a:srgbClr val="363636"/>
                </a:solidFill>
                <a:effectLst/>
                <a:latin typeface="Proxima Nova"/>
              </a:rPr>
              <a:t>interfacage</a:t>
            </a:r>
            <a:r>
              <a:rPr lang="fr-FR" sz="1600" b="1" i="0" dirty="0">
                <a:solidFill>
                  <a:srgbClr val="363636"/>
                </a:solidFill>
                <a:effectLst/>
                <a:latin typeface="Proxima Nova"/>
              </a:rPr>
              <a:t> entre les deux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1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noProof="0" dirty="0"/>
              <a:t>AWS propose une infrastructure système et une infrastructure logicielle dans le but de vous permettre de réaliser vos taches IT quotidiennes (Backup, BDD…) vous aurez un panel de services ou d’application va vous proposer afin de délocaliser progressivement votre SI</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100" noProof="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Amazon Web Services (AWS) is the world’s most comprehensive and broadly adopted cloud platform, offering over 165 fully featured services from data centers globally. It has been architected to be the most flexible and secure cloud computing environment available today.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AWS offers a broad set of global cloud-based products including compute, storage, databases, analytics,</a:t>
            </a:r>
            <a:r>
              <a:rPr lang="en-US" sz="1100" baseline="0" dirty="0"/>
              <a:t> networking, mobile, developer tools, management tools, </a:t>
            </a:r>
            <a:r>
              <a:rPr lang="en-US" sz="1100" baseline="0" dirty="0" err="1"/>
              <a:t>IoT</a:t>
            </a:r>
            <a:r>
              <a:rPr lang="en-US" sz="1100" baseline="0" dirty="0"/>
              <a:t>, security, and enterprise applications</a:t>
            </a:r>
            <a:r>
              <a:rPr lang="en-US" sz="1100" dirty="0"/>
              <a:t>. These services help organizations move faster, lower IT costs, and scale. AWS is trusted by the largest enterprises and the hottest start-ups to power a wide variety of workloads including: web and mobile applications, game development, data processing and warehousing, storage, archive, and many others.</a:t>
            </a:r>
            <a:endParaRPr lang="en-US" sz="1100" kern="1200" dirty="0">
              <a:solidFill>
                <a:schemeClr val="tx1"/>
              </a:solidFill>
              <a:effectLst/>
              <a:ea typeface="+mn-ea"/>
              <a:cs typeface="Arial" panose="020B0604020202020204" pitchFamily="34" charset="0"/>
            </a:endParaRPr>
          </a:p>
        </p:txBody>
      </p:sp>
    </p:spTree>
    <p:extLst>
      <p:ext uri="{BB962C8B-B14F-4D97-AF65-F5344CB8AC3E}">
        <p14:creationId xmlns:p14="http://schemas.microsoft.com/office/powerpoint/2010/main" val="1775552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100" baseline="0" dirty="0"/>
              <a:t>Au </a:t>
            </a:r>
            <a:r>
              <a:rPr lang="en-US" sz="1100" baseline="0" dirty="0" err="1"/>
              <a:t>niveau</a:t>
            </a:r>
            <a:r>
              <a:rPr lang="en-US" sz="1100" baseline="0" dirty="0"/>
              <a:t> des services cores, on a le module de </a:t>
            </a:r>
            <a:r>
              <a:rPr lang="en-US" sz="1100" baseline="0" dirty="0" err="1"/>
              <a:t>calcul</a:t>
            </a:r>
            <a:r>
              <a:rPr lang="en-US" sz="1100" baseline="0" dirty="0"/>
              <a:t>, de reseau, de stockage et </a:t>
            </a:r>
            <a:r>
              <a:rPr lang="en-US" sz="1100" baseline="0" dirty="0" err="1"/>
              <a:t>celui</a:t>
            </a:r>
            <a:r>
              <a:rPr lang="en-US" sz="1100" baseline="0" dirty="0"/>
              <a:t> de base de </a:t>
            </a:r>
            <a:r>
              <a:rPr lang="en-US" sz="1100" baseline="0" dirty="0" err="1"/>
              <a:t>données</a:t>
            </a:r>
            <a:endParaRPr lang="en-US" sz="1100" baseline="0" dirty="0"/>
          </a:p>
          <a:p>
            <a:pPr marL="0" marR="0" lvl="0" indent="0" algn="l" defTabSz="914400" rtl="0" eaLnBrk="1" fontAlgn="auto" latinLnBrk="0" hangingPunct="1">
              <a:lnSpc>
                <a:spcPct val="100000"/>
              </a:lnSpc>
              <a:spcBef>
                <a:spcPts val="600"/>
              </a:spcBef>
              <a:spcAft>
                <a:spcPts val="0"/>
              </a:spcAft>
              <a:buClrTx/>
              <a:buSzTx/>
              <a:buFontTx/>
              <a:buNone/>
              <a:tabLst/>
              <a:defRPr/>
            </a:pPr>
            <a:r>
              <a:rPr lang="en-US" sz="1100" baseline="0" dirty="0" err="1"/>
              <a:t>Chaque</a:t>
            </a:r>
            <a:r>
              <a:rPr lang="en-US" sz="1100" baseline="0" dirty="0"/>
              <a:t> </a:t>
            </a:r>
            <a:r>
              <a:rPr lang="en-US" sz="1100" baseline="0" dirty="0" err="1"/>
              <a:t>catégorie</a:t>
            </a:r>
            <a:r>
              <a:rPr lang="en-US" sz="1100" baseline="0" dirty="0"/>
              <a:t> correspond à un ensemble de services que </a:t>
            </a:r>
            <a:r>
              <a:rPr lang="en-US" sz="1100" baseline="0" dirty="0" err="1"/>
              <a:t>l’on</a:t>
            </a:r>
            <a:r>
              <a:rPr lang="en-US" sz="1100" baseline="0" dirty="0"/>
              <a:t> </a:t>
            </a:r>
            <a:r>
              <a:rPr lang="en-US" sz="1100" baseline="0" dirty="0" err="1"/>
              <a:t>pourra</a:t>
            </a:r>
            <a:r>
              <a:rPr lang="en-US" sz="1100" baseline="0" dirty="0"/>
              <a:t> </a:t>
            </a:r>
            <a:r>
              <a:rPr lang="en-US" sz="1100" baseline="0" dirty="0" err="1"/>
              <a:t>consommer</a:t>
            </a:r>
            <a:r>
              <a:rPr lang="en-US" sz="1100" baseline="0" dirty="0"/>
              <a:t> et on </a:t>
            </a:r>
            <a:r>
              <a:rPr lang="en-US" sz="1100" baseline="0" dirty="0" err="1"/>
              <a:t>en</a:t>
            </a:r>
            <a:r>
              <a:rPr lang="en-US" sz="1100" baseline="0" dirty="0"/>
              <a:t> verra </a:t>
            </a:r>
            <a:r>
              <a:rPr lang="en-US" sz="1100" baseline="0" dirty="0" err="1"/>
              <a:t>quelques</a:t>
            </a:r>
            <a:r>
              <a:rPr lang="en-US" sz="1100" baseline="0" dirty="0"/>
              <a:t> </a:t>
            </a:r>
            <a:r>
              <a:rPr lang="en-US" sz="1100" baseline="0" dirty="0" err="1"/>
              <a:t>uns</a:t>
            </a:r>
            <a:r>
              <a:rPr lang="en-US" sz="1100" baseline="0" dirty="0"/>
              <a:t> dans la </a:t>
            </a:r>
            <a:r>
              <a:rPr lang="en-US" sz="1100" baseline="0" dirty="0" err="1"/>
              <a:t>partie</a:t>
            </a:r>
            <a:r>
              <a:rPr lang="en-US" sz="1100" baseline="0" dirty="0"/>
              <a:t> labs.</a:t>
            </a:r>
          </a:p>
          <a:p>
            <a:pPr marL="0" marR="0" lvl="0" indent="0" algn="l" defTabSz="914400" rtl="0" eaLnBrk="1" fontAlgn="auto" latinLnBrk="0" hangingPunct="1">
              <a:lnSpc>
                <a:spcPct val="100000"/>
              </a:lnSpc>
              <a:spcBef>
                <a:spcPts val="600"/>
              </a:spcBef>
              <a:spcAft>
                <a:spcPts val="0"/>
              </a:spcAft>
              <a:buClrTx/>
              <a:buSzTx/>
              <a:buFontTx/>
              <a:buNone/>
              <a:tabLst/>
              <a:defRPr/>
            </a:pPr>
            <a:endParaRPr lang="en-US" sz="1100" baseline="0" dirty="0"/>
          </a:p>
          <a:p>
            <a:pPr marL="0" marR="0" lvl="0" indent="0" algn="l" defTabSz="914400" rtl="0" eaLnBrk="1" fontAlgn="auto" latinLnBrk="0" hangingPunct="1">
              <a:lnSpc>
                <a:spcPct val="100000"/>
              </a:lnSpc>
              <a:spcBef>
                <a:spcPts val="600"/>
              </a:spcBef>
              <a:spcAft>
                <a:spcPts val="0"/>
              </a:spcAft>
              <a:buClrTx/>
              <a:buSzTx/>
              <a:buFontTx/>
              <a:buNone/>
              <a:tabLst/>
              <a:defRPr/>
            </a:pPr>
            <a:endParaRPr lang="en-US" sz="1100" baseline="0" dirty="0"/>
          </a:p>
          <a:p>
            <a:pPr marL="0" marR="0" lvl="0" indent="0" algn="l" defTabSz="914400" rtl="0" eaLnBrk="1" fontAlgn="auto" latinLnBrk="0" hangingPunct="1">
              <a:lnSpc>
                <a:spcPct val="100000"/>
              </a:lnSpc>
              <a:spcBef>
                <a:spcPts val="600"/>
              </a:spcBef>
              <a:spcAft>
                <a:spcPts val="0"/>
              </a:spcAft>
              <a:buClrTx/>
              <a:buSzTx/>
              <a:buFontTx/>
              <a:buNone/>
              <a:tabLst/>
              <a:defRPr/>
            </a:pPr>
            <a:endParaRPr lang="en-US" sz="1100" baseline="0" dirty="0"/>
          </a:p>
          <a:p>
            <a:pPr marL="0" marR="0" lvl="0" indent="0" algn="l" defTabSz="914400" rtl="0" eaLnBrk="1" fontAlgn="auto" latinLnBrk="0" hangingPunct="1">
              <a:lnSpc>
                <a:spcPct val="100000"/>
              </a:lnSpc>
              <a:spcBef>
                <a:spcPts val="600"/>
              </a:spcBef>
              <a:spcAft>
                <a:spcPts val="0"/>
              </a:spcAft>
              <a:buClrTx/>
              <a:buSzTx/>
              <a:buFontTx/>
              <a:buNone/>
              <a:tabLst/>
              <a:defRPr/>
            </a:pPr>
            <a:endParaRPr lang="en-US" sz="1100" baseline="0" dirty="0"/>
          </a:p>
          <a:p>
            <a:pPr marL="0" marR="0" lvl="0" indent="0" algn="l" defTabSz="914400" rtl="0" eaLnBrk="1" fontAlgn="auto" latinLnBrk="0" hangingPunct="1">
              <a:lnSpc>
                <a:spcPct val="100000"/>
              </a:lnSpc>
              <a:spcBef>
                <a:spcPts val="600"/>
              </a:spcBef>
              <a:spcAft>
                <a:spcPts val="0"/>
              </a:spcAft>
              <a:buClrTx/>
              <a:buSzTx/>
              <a:buFontTx/>
              <a:buNone/>
              <a:tabLst/>
              <a:defRPr/>
            </a:pPr>
            <a:r>
              <a:rPr lang="en-US" sz="1100" baseline="0" dirty="0"/>
              <a:t>AWS offers many services. </a:t>
            </a:r>
            <a:r>
              <a:rPr lang="en-US" sz="1100" b="1" i="0" baseline="0" dirty="0"/>
              <a:t>Core Services </a:t>
            </a:r>
            <a:r>
              <a:rPr lang="en-US" sz="1100" baseline="0" dirty="0"/>
              <a:t>refers to a broad and deep group of core cloud infrastructure services. The blue label denotes the service group category. Each of the individual icons represents a service within that group.</a:t>
            </a:r>
          </a:p>
          <a:p>
            <a:pPr>
              <a:spcBef>
                <a:spcPts val="600"/>
              </a:spcBef>
            </a:pPr>
            <a:r>
              <a:rPr lang="en-US" sz="1100" baseline="0" dirty="0"/>
              <a:t>AWS services are typically grouped into different categories like compute, networking, storage, applications, databases, and analytics. </a:t>
            </a:r>
          </a:p>
          <a:p>
            <a:pPr>
              <a:spcBef>
                <a:spcPts val="600"/>
              </a:spcBef>
            </a:pPr>
            <a:endParaRPr lang="en-US" sz="1100" baseline="0" dirty="0"/>
          </a:p>
        </p:txBody>
      </p:sp>
    </p:spTree>
    <p:extLst>
      <p:ext uri="{BB962C8B-B14F-4D97-AF65-F5344CB8AC3E}">
        <p14:creationId xmlns:p14="http://schemas.microsoft.com/office/powerpoint/2010/main" val="31481302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00"/>
              </a:spcBef>
            </a:pPr>
            <a:r>
              <a:rPr lang="fr-FR" sz="1600" dirty="0"/>
              <a:t>Les services fondamentaux font référence à des groupes de services qui offrent des solutions basées sur le cloud pour les plateformes d'analyse, d'entreprise, mobiles et Internet des objets (IoT).</a:t>
            </a:r>
          </a:p>
          <a:p>
            <a:pPr>
              <a:spcBef>
                <a:spcPts val="600"/>
              </a:spcBef>
            </a:pPr>
            <a:endParaRPr lang="fr-FR" sz="1100" kern="1200" baseline="0" noProof="0" dirty="0">
              <a:solidFill>
                <a:schemeClr val="tx1"/>
              </a:solidFill>
              <a:latin typeface="+mn-lt"/>
              <a:ea typeface="+mn-ea"/>
              <a:cs typeface="+mn-cs"/>
            </a:endParaRPr>
          </a:p>
          <a:p>
            <a:pPr>
              <a:spcBef>
                <a:spcPts val="600"/>
              </a:spcBef>
            </a:pPr>
            <a:r>
              <a:rPr lang="fr-FR" sz="1100" kern="1200" baseline="0" noProof="0" dirty="0">
                <a:solidFill>
                  <a:schemeClr val="tx1"/>
                </a:solidFill>
                <a:latin typeface="+mn-lt"/>
                <a:ea typeface="+mn-ea"/>
                <a:cs typeface="+mn-cs"/>
              </a:rPr>
              <a:t>Concerne tout ce qui est lié au services </a:t>
            </a:r>
            <a:r>
              <a:rPr lang="fr-FR" sz="1100" kern="1200" baseline="0" noProof="0" dirty="0" err="1">
                <a:solidFill>
                  <a:schemeClr val="tx1"/>
                </a:solidFill>
                <a:latin typeface="+mn-lt"/>
                <a:ea typeface="+mn-ea"/>
                <a:cs typeface="+mn-cs"/>
              </a:rPr>
              <a:t>metiers</a:t>
            </a:r>
            <a:r>
              <a:rPr lang="fr-FR" sz="1100" kern="1200" baseline="0" noProof="0" dirty="0">
                <a:solidFill>
                  <a:schemeClr val="tx1"/>
                </a:solidFill>
                <a:latin typeface="+mn-lt"/>
                <a:ea typeface="+mn-ea"/>
                <a:cs typeface="+mn-cs"/>
              </a:rPr>
              <a:t> , services </a:t>
            </a:r>
            <a:r>
              <a:rPr lang="fr-FR" sz="1100" kern="1200" baseline="0" noProof="0" dirty="0" err="1">
                <a:solidFill>
                  <a:schemeClr val="tx1"/>
                </a:solidFill>
                <a:latin typeface="+mn-lt"/>
                <a:ea typeface="+mn-ea"/>
                <a:cs typeface="+mn-cs"/>
              </a:rPr>
              <a:t>analytics</a:t>
            </a:r>
            <a:r>
              <a:rPr lang="fr-FR" sz="1100" kern="1200" baseline="0" noProof="0" dirty="0">
                <a:solidFill>
                  <a:schemeClr val="tx1"/>
                </a:solidFill>
                <a:latin typeface="+mn-lt"/>
                <a:ea typeface="+mn-ea"/>
                <a:cs typeface="+mn-cs"/>
              </a:rPr>
              <a:t>, </a:t>
            </a:r>
            <a:r>
              <a:rPr lang="fr-FR" sz="1100" kern="1200" baseline="0" noProof="0" dirty="0" err="1">
                <a:solidFill>
                  <a:schemeClr val="tx1"/>
                </a:solidFill>
                <a:latin typeface="+mn-lt"/>
                <a:ea typeface="+mn-ea"/>
                <a:cs typeface="+mn-cs"/>
              </a:rPr>
              <a:t>enterprises</a:t>
            </a:r>
            <a:r>
              <a:rPr lang="fr-FR" sz="1100" kern="1200" baseline="0" noProof="0" dirty="0">
                <a:solidFill>
                  <a:schemeClr val="tx1"/>
                </a:solidFill>
                <a:latin typeface="+mn-lt"/>
                <a:ea typeface="+mn-ea"/>
                <a:cs typeface="+mn-cs"/>
              </a:rPr>
              <a:t> apps (outils de bureautique, </a:t>
            </a:r>
            <a:r>
              <a:rPr lang="fr-FR" sz="1100" kern="1200" baseline="0" noProof="0" dirty="0" err="1">
                <a:solidFill>
                  <a:schemeClr val="tx1"/>
                </a:solidFill>
                <a:latin typeface="+mn-lt"/>
                <a:ea typeface="+mn-ea"/>
                <a:cs typeface="+mn-cs"/>
              </a:rPr>
              <a:t>webmail</a:t>
            </a:r>
            <a:r>
              <a:rPr lang="fr-FR" sz="1100" kern="1200" baseline="0" noProof="0" dirty="0">
                <a:solidFill>
                  <a:schemeClr val="tx1"/>
                </a:solidFill>
                <a:latin typeface="+mn-lt"/>
                <a:ea typeface="+mn-ea"/>
                <a:cs typeface="+mn-cs"/>
              </a:rPr>
              <a:t>…); services mobiles (envoi de messages ou notifications sur les mobile)</a:t>
            </a:r>
          </a:p>
          <a:p>
            <a:pPr>
              <a:spcBef>
                <a:spcPts val="600"/>
              </a:spcBef>
            </a:pPr>
            <a:r>
              <a:rPr lang="fr-FR" sz="1100" kern="1200" baseline="0" noProof="0" dirty="0">
                <a:solidFill>
                  <a:schemeClr val="tx1"/>
                </a:solidFill>
                <a:latin typeface="+mn-lt"/>
                <a:ea typeface="+mn-ea"/>
                <a:cs typeface="+mn-cs"/>
              </a:rPr>
              <a:t>AWS divise ses services en plusieurs couches fonction de ce que vous souhaitez réaliser.</a:t>
            </a:r>
          </a:p>
          <a:p>
            <a:pPr>
              <a:spcBef>
                <a:spcPts val="600"/>
              </a:spcBef>
            </a:pPr>
            <a:endParaRPr lang="en-US" sz="1100" b="1" i="0" baseline="0" dirty="0"/>
          </a:p>
          <a:p>
            <a:pPr>
              <a:spcBef>
                <a:spcPts val="600"/>
              </a:spcBef>
            </a:pPr>
            <a:endParaRPr lang="en-US" sz="1100" b="1" i="0" baseline="0" dirty="0"/>
          </a:p>
          <a:p>
            <a:pPr>
              <a:spcBef>
                <a:spcPts val="600"/>
              </a:spcBef>
            </a:pPr>
            <a:r>
              <a:rPr lang="en-US" sz="1100" b="1" i="0" baseline="0" dirty="0"/>
              <a:t>Foundational Services </a:t>
            </a:r>
            <a:r>
              <a:rPr lang="en-US" sz="1100" baseline="0" dirty="0"/>
              <a:t>refers to groups of services that offer cloud-based solutions for the analytics, enterprise, mobile, and Internet of Things (IoT) platforms.</a:t>
            </a:r>
          </a:p>
        </p:txBody>
      </p:sp>
    </p:spTree>
    <p:extLst>
      <p:ext uri="{BB962C8B-B14F-4D97-AF65-F5344CB8AC3E}">
        <p14:creationId xmlns:p14="http://schemas.microsoft.com/office/powerpoint/2010/main" val="16500441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fr-FR" dirty="0"/>
              <a:t>Les outils de cette catégorie sont axée développement et sont en effet un ensemble de services conçus pour permettre aux développeurs et aux professionnels des opérations informatiques pratiquant DevOps de fournir rapidement et en toute sécurité des logiciels via les outils de gestion, la sécurité et l'identification, et les services d'application.</a:t>
            </a:r>
            <a:endParaRPr lang="fr-FR" sz="1200"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endParaRPr lang="fr-FR" sz="1200"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r>
              <a:rPr lang="fr-FR" sz="1200" kern="1200" noProof="0" dirty="0">
                <a:solidFill>
                  <a:schemeClr val="tx1"/>
                </a:solidFill>
                <a:effectLst/>
                <a:latin typeface="+mn-lt"/>
                <a:ea typeface="+mn-ea"/>
                <a:cs typeface="+mn-cs"/>
              </a:rPr>
              <a:t>Nous avons également une autre couche de catégorie développer and opérations services qui correspond en fait au services que AWS propose pour certains métiers. </a:t>
            </a:r>
          </a:p>
          <a:p>
            <a:pPr marL="0" marR="0" lvl="0" indent="0" algn="l" defTabSz="914400" rtl="0" eaLnBrk="1" fontAlgn="auto" latinLnBrk="0" hangingPunct="1">
              <a:lnSpc>
                <a:spcPct val="100000"/>
              </a:lnSpc>
              <a:spcBef>
                <a:spcPts val="600"/>
              </a:spcBef>
              <a:spcAft>
                <a:spcPts val="0"/>
              </a:spcAft>
              <a:buClrTx/>
              <a:buSzTx/>
              <a:buFontTx/>
              <a:buNone/>
              <a:tabLst/>
              <a:defRPr/>
            </a:pPr>
            <a:r>
              <a:rPr lang="fr-FR" sz="1200" kern="1200" noProof="0" dirty="0">
                <a:solidFill>
                  <a:schemeClr val="tx1"/>
                </a:solidFill>
                <a:effectLst/>
                <a:latin typeface="+mn-lt"/>
                <a:ea typeface="+mn-ea"/>
                <a:cs typeface="+mn-cs"/>
              </a:rPr>
              <a:t>Amazon met en place un écosystème pour nous faciliter la vie lors du développement; en aucun cas Amazon ne développe pour nous. </a:t>
            </a:r>
          </a:p>
          <a:p>
            <a:pPr marL="0" marR="0" lvl="0" indent="0" algn="l" defTabSz="914400" rtl="0" eaLnBrk="1" fontAlgn="auto" latinLnBrk="0" hangingPunct="1">
              <a:lnSpc>
                <a:spcPct val="100000"/>
              </a:lnSpc>
              <a:spcBef>
                <a:spcPts val="600"/>
              </a:spcBef>
              <a:spcAft>
                <a:spcPts val="0"/>
              </a:spcAft>
              <a:buClrTx/>
              <a:buSzTx/>
              <a:buFontTx/>
              <a:buNone/>
              <a:tabLst/>
              <a:defRPr/>
            </a:pP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4852910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Nous </a:t>
            </a:r>
            <a:r>
              <a:rPr lang="en-US" sz="1200" kern="1200" dirty="0" err="1">
                <a:solidFill>
                  <a:schemeClr val="tx1"/>
                </a:solidFill>
                <a:effectLst/>
                <a:latin typeface="+mn-lt"/>
                <a:ea typeface="+mn-ea"/>
                <a:cs typeface="+mn-cs"/>
              </a:rPr>
              <a:t>allons</a:t>
            </a:r>
            <a:r>
              <a:rPr lang="en-US" sz="1200" kern="1200" dirty="0">
                <a:solidFill>
                  <a:schemeClr val="tx1"/>
                </a:solidFill>
                <a:effectLst/>
                <a:latin typeface="+mn-lt"/>
                <a:ea typeface="+mn-ea"/>
                <a:cs typeface="+mn-cs"/>
              </a:rPr>
              <a:t> nous </a:t>
            </a:r>
            <a:r>
              <a:rPr lang="en-US" sz="1200" kern="1200" dirty="0" err="1">
                <a:solidFill>
                  <a:schemeClr val="tx1"/>
                </a:solidFill>
                <a:effectLst/>
                <a:latin typeface="+mn-lt"/>
                <a:ea typeface="+mn-ea"/>
                <a:cs typeface="+mn-cs"/>
              </a:rPr>
              <a:t>interesser</a:t>
            </a:r>
            <a:r>
              <a:rPr lang="en-US" sz="1200" kern="1200" dirty="0">
                <a:solidFill>
                  <a:schemeClr val="tx1"/>
                </a:solidFill>
                <a:effectLst/>
                <a:latin typeface="+mn-lt"/>
                <a:ea typeface="+mn-ea"/>
                <a:cs typeface="+mn-cs"/>
              </a:rPr>
              <a:t> dans le cadre de </a:t>
            </a:r>
            <a:r>
              <a:rPr lang="en-US" sz="1200" kern="1200" dirty="0" err="1">
                <a:solidFill>
                  <a:schemeClr val="tx1"/>
                </a:solidFill>
                <a:effectLst/>
                <a:latin typeface="+mn-lt"/>
                <a:ea typeface="+mn-ea"/>
                <a:cs typeface="+mn-cs"/>
              </a:rPr>
              <a:t>cette</a:t>
            </a:r>
            <a:r>
              <a:rPr lang="en-US" sz="1200" kern="1200" dirty="0">
                <a:solidFill>
                  <a:schemeClr val="tx1"/>
                </a:solidFill>
                <a:effectLst/>
                <a:latin typeface="+mn-lt"/>
                <a:ea typeface="+mn-ea"/>
                <a:cs typeface="+mn-cs"/>
              </a:rPr>
              <a:t> formation </a:t>
            </a:r>
            <a:r>
              <a:rPr lang="en-US" sz="1200" kern="1200" dirty="0" err="1">
                <a:solidFill>
                  <a:schemeClr val="tx1"/>
                </a:solidFill>
                <a:effectLst/>
                <a:latin typeface="+mn-lt"/>
                <a:ea typeface="+mn-ea"/>
                <a:cs typeface="+mn-cs"/>
              </a:rPr>
              <a:t>juste</a:t>
            </a:r>
            <a:r>
              <a:rPr lang="en-US" sz="1200" kern="1200" dirty="0">
                <a:solidFill>
                  <a:schemeClr val="tx1"/>
                </a:solidFill>
                <a:effectLst/>
                <a:latin typeface="+mn-lt"/>
                <a:ea typeface="+mn-ea"/>
                <a:cs typeface="+mn-cs"/>
              </a:rPr>
              <a:t> aux services de base de la </a:t>
            </a:r>
            <a:r>
              <a:rPr lang="en-US" sz="1200" kern="1200" dirty="0" err="1">
                <a:solidFill>
                  <a:schemeClr val="tx1"/>
                </a:solidFill>
                <a:effectLst/>
                <a:latin typeface="+mn-lt"/>
                <a:ea typeface="+mn-ea"/>
                <a:cs typeface="+mn-cs"/>
              </a:rPr>
              <a:t>couche</a:t>
            </a:r>
            <a:r>
              <a:rPr lang="en-US" sz="1200" kern="1200" dirty="0">
                <a:solidFill>
                  <a:schemeClr val="tx1"/>
                </a:solidFill>
                <a:effectLst/>
                <a:latin typeface="+mn-lt"/>
                <a:ea typeface="+mn-ea"/>
                <a:cs typeface="+mn-cs"/>
              </a:rPr>
              <a:t> core services et les services que nous </a:t>
            </a:r>
            <a:r>
              <a:rPr lang="en-US" sz="1200" kern="1200" dirty="0" err="1">
                <a:solidFill>
                  <a:schemeClr val="tx1"/>
                </a:solidFill>
                <a:effectLst/>
                <a:latin typeface="+mn-lt"/>
                <a:ea typeface="+mn-ea"/>
                <a:cs typeface="+mn-cs"/>
              </a:rPr>
              <a:t>verrons</a:t>
            </a:r>
            <a:r>
              <a:rPr lang="en-US" sz="1200" kern="1200" dirty="0">
                <a:solidFill>
                  <a:schemeClr val="tx1"/>
                </a:solidFill>
                <a:effectLst/>
                <a:latin typeface="+mn-lt"/>
                <a:ea typeface="+mn-ea"/>
                <a:cs typeface="+mn-cs"/>
              </a:rPr>
              <a:t> dans un premier temps </a:t>
            </a:r>
            <a:r>
              <a:rPr lang="en-US" sz="1200" kern="1200" dirty="0" err="1">
                <a:solidFill>
                  <a:schemeClr val="tx1"/>
                </a:solidFill>
                <a:effectLst/>
                <a:latin typeface="+mn-lt"/>
                <a:ea typeface="+mn-ea"/>
                <a:cs typeface="+mn-cs"/>
              </a:rPr>
              <a:t>nouverrons</a:t>
            </a:r>
            <a:r>
              <a:rPr lang="en-US" sz="1200" kern="1200" dirty="0">
                <a:solidFill>
                  <a:schemeClr val="tx1"/>
                </a:solidFill>
                <a:effectLst/>
                <a:latin typeface="+mn-lt"/>
                <a:ea typeface="+mn-ea"/>
                <a:cs typeface="+mn-cs"/>
              </a:rPr>
              <a:t> au </a:t>
            </a:r>
            <a:r>
              <a:rPr lang="en-US" sz="1200" kern="1200" dirty="0" err="1">
                <a:solidFill>
                  <a:schemeClr val="tx1"/>
                </a:solidFill>
                <a:effectLst/>
                <a:latin typeface="+mn-lt"/>
                <a:ea typeface="+mn-ea"/>
                <a:cs typeface="+mn-cs"/>
              </a:rPr>
              <a:t>niveau</a:t>
            </a:r>
            <a:r>
              <a:rPr lang="en-US" sz="1200" kern="1200" dirty="0">
                <a:solidFill>
                  <a:schemeClr val="tx1"/>
                </a:solidFill>
                <a:effectLst/>
                <a:latin typeface="+mn-lt"/>
                <a:ea typeface="+mn-ea"/>
                <a:cs typeface="+mn-cs"/>
              </a:rPr>
              <a:t> du compute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fr-FR" dirty="0"/>
              <a:t>La gamme de services AWS peut être intimidante lorsque vous commencez votre parcours dans le cloud. Au départ, vous n'avez besoin de vous concentrer que sur quelques services « de base ». </a:t>
            </a:r>
          </a:p>
          <a:p>
            <a:r>
              <a:rPr lang="fr-FR" dirty="0"/>
              <a:t>Vous devrez comprendre l'infrastructure mondiale AWS, plusieurs services de calcul, la mise en réseau et la diffusion de contenu, le stockage, les bases de données, la gestion de la sécurité et de l'accès aux identités et, enfin, les outils de gestion. </a:t>
            </a:r>
          </a:p>
          <a:p>
            <a:r>
              <a:rPr lang="fr-FR" dirty="0"/>
              <a:t>Plus précisément, vous devez comprendre les services suivants du groupe de services principaux : • Calcul -- y compris Amazon Elastic Compute Cloud (ou Amazon EC2), AWS Lambda et AWS Elastic Beanstalk. • Mise en réseau -- y compris Amazon Virtual </a:t>
            </a:r>
            <a:r>
              <a:rPr lang="fr-FR" dirty="0" err="1"/>
              <a:t>Private</a:t>
            </a:r>
            <a:r>
              <a:rPr lang="fr-FR" dirty="0"/>
              <a:t> Cloud (ou VPC), Amazon Route 53 et Domain Name Services. • Stockage -- y compris Amazon S3 (ou Simple Storage Service) et Amazon Glacier. • Bases de données -- y compris Amazon RDS (ou </a:t>
            </a:r>
            <a:r>
              <a:rPr lang="fr-FR" dirty="0" err="1"/>
              <a:t>Relational</a:t>
            </a:r>
            <a:r>
              <a:rPr lang="fr-FR" dirty="0"/>
              <a:t> Database Service) et Amazon </a:t>
            </a:r>
            <a:r>
              <a:rPr lang="fr-FR" dirty="0" err="1"/>
              <a:t>DynamoDB</a:t>
            </a:r>
            <a:r>
              <a:rPr lang="fr-FR" dirty="0"/>
              <a:t> (ou Non-</a:t>
            </a:r>
            <a:r>
              <a:rPr lang="fr-FR" dirty="0" err="1"/>
              <a:t>Relational</a:t>
            </a:r>
            <a:r>
              <a:rPr lang="fr-FR" dirty="0"/>
              <a:t> Database).</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0147149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Au </a:t>
            </a:r>
            <a:r>
              <a:rPr lang="en-US" sz="1200" kern="1200" dirty="0" err="1">
                <a:solidFill>
                  <a:schemeClr val="tx1"/>
                </a:solidFill>
                <a:effectLst/>
                <a:latin typeface="+mn-lt"/>
                <a:ea typeface="+mn-ea"/>
                <a:cs typeface="+mn-cs"/>
              </a:rPr>
              <a:t>niveau</a:t>
            </a:r>
            <a:r>
              <a:rPr lang="en-US" sz="1200" kern="1200" dirty="0">
                <a:solidFill>
                  <a:schemeClr val="tx1"/>
                </a:solidFill>
                <a:effectLst/>
                <a:latin typeface="+mn-lt"/>
                <a:ea typeface="+mn-ea"/>
                <a:cs typeface="+mn-cs"/>
              </a:rPr>
              <a:t> des management Tools, on verra …</a:t>
            </a:r>
          </a:p>
          <a:p>
            <a:r>
              <a:rPr lang="en-US" sz="1200" kern="1200" dirty="0" err="1">
                <a:solidFill>
                  <a:schemeClr val="tx1"/>
                </a:solidFill>
                <a:effectLst/>
                <a:latin typeface="+mn-lt"/>
                <a:ea typeface="+mn-ea"/>
                <a:cs typeface="+mn-cs"/>
              </a:rPr>
              <a:t>En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effet</a:t>
            </a:r>
            <a:r>
              <a:rPr lang="en-US" sz="1200" kern="1200" dirty="0">
                <a:solidFill>
                  <a:schemeClr val="tx1"/>
                </a:solidFill>
                <a:effectLst/>
                <a:latin typeface="+mn-lt"/>
                <a:ea typeface="+mn-ea"/>
                <a:cs typeface="+mn-cs"/>
              </a:rPr>
              <a:t> la première certification AWS ne </a:t>
            </a:r>
            <a:r>
              <a:rPr lang="en-US" sz="1200" kern="1200" dirty="0" err="1">
                <a:solidFill>
                  <a:schemeClr val="tx1"/>
                </a:solidFill>
                <a:effectLst/>
                <a:latin typeface="+mn-lt"/>
                <a:ea typeface="+mn-ea"/>
                <a:cs typeface="+mn-cs"/>
              </a:rPr>
              <a:t>necessite</a:t>
            </a:r>
            <a:r>
              <a:rPr lang="en-US" sz="1200" kern="1200" dirty="0">
                <a:solidFill>
                  <a:schemeClr val="tx1"/>
                </a:solidFill>
                <a:effectLst/>
                <a:latin typeface="+mn-lt"/>
                <a:ea typeface="+mn-ea"/>
                <a:cs typeface="+mn-cs"/>
              </a:rPr>
              <a:t> pas de </a:t>
            </a:r>
            <a:r>
              <a:rPr lang="en-US" sz="1200" kern="1200" dirty="0" err="1">
                <a:solidFill>
                  <a:schemeClr val="tx1"/>
                </a:solidFill>
                <a:effectLst/>
                <a:latin typeface="+mn-lt"/>
                <a:ea typeface="+mn-ea"/>
                <a:cs typeface="+mn-cs"/>
              </a:rPr>
              <a:t>vous</a:t>
            </a:r>
            <a:r>
              <a:rPr lang="en-US" sz="1200" kern="1200" dirty="0">
                <a:solidFill>
                  <a:schemeClr val="tx1"/>
                </a:solidFill>
                <a:effectLst/>
                <a:latin typeface="+mn-lt"/>
                <a:ea typeface="+mn-ea"/>
                <a:cs typeface="+mn-cs"/>
              </a:rPr>
              <a:t> que </a:t>
            </a:r>
            <a:r>
              <a:rPr lang="en-US" sz="1200" kern="1200" dirty="0" err="1">
                <a:solidFill>
                  <a:schemeClr val="tx1"/>
                </a:solidFill>
                <a:effectLst/>
                <a:latin typeface="+mn-lt"/>
                <a:ea typeface="+mn-ea"/>
                <a:cs typeface="+mn-cs"/>
              </a:rPr>
              <a:t>vous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ayez</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une</a:t>
            </a:r>
            <a:r>
              <a:rPr lang="en-US" sz="1200" kern="1200" dirty="0">
                <a:solidFill>
                  <a:schemeClr val="tx1"/>
                </a:solidFill>
                <a:effectLst/>
                <a:latin typeface="+mn-lt"/>
                <a:ea typeface="+mn-ea"/>
                <a:cs typeface="+mn-cs"/>
              </a:rPr>
              <a:t> comprehension </a:t>
            </a:r>
            <a:r>
              <a:rPr lang="en-US" sz="1200" kern="1200" dirty="0" err="1">
                <a:solidFill>
                  <a:schemeClr val="tx1"/>
                </a:solidFill>
                <a:effectLst/>
                <a:latin typeface="+mn-lt"/>
                <a:ea typeface="+mn-ea"/>
                <a:cs typeface="+mn-cs"/>
              </a:rPr>
              <a:t>totale</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tous</a:t>
            </a:r>
            <a:r>
              <a:rPr lang="en-US" sz="1200" kern="1200" dirty="0">
                <a:solidFill>
                  <a:schemeClr val="tx1"/>
                </a:solidFill>
                <a:effectLst/>
                <a:latin typeface="+mn-lt"/>
                <a:ea typeface="+mn-ea"/>
                <a:cs typeface="+mn-cs"/>
              </a:rPr>
              <a:t> les services amazon, </a:t>
            </a:r>
            <a:r>
              <a:rPr lang="en-US" sz="1200" kern="1200" dirty="0" err="1">
                <a:solidFill>
                  <a:schemeClr val="tx1"/>
                </a:solidFill>
                <a:effectLst/>
                <a:latin typeface="+mn-lt"/>
                <a:ea typeface="+mn-ea"/>
                <a:cs typeface="+mn-cs"/>
              </a:rPr>
              <a:t>c’est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une</a:t>
            </a:r>
            <a:r>
              <a:rPr lang="en-US" sz="1200" kern="1200" dirty="0">
                <a:solidFill>
                  <a:schemeClr val="tx1"/>
                </a:solidFill>
                <a:effectLst/>
                <a:latin typeface="+mn-lt"/>
                <a:ea typeface="+mn-ea"/>
                <a:cs typeface="+mn-cs"/>
              </a:rPr>
              <a:t> certification </a:t>
            </a:r>
            <a:r>
              <a:rPr lang="en-US" sz="1200" kern="1200" dirty="0" err="1">
                <a:solidFill>
                  <a:schemeClr val="tx1"/>
                </a:solidFill>
                <a:effectLst/>
                <a:latin typeface="+mn-lt"/>
                <a:ea typeface="+mn-ea"/>
                <a:cs typeface="+mn-cs"/>
              </a:rPr>
              <a:t>théorique</a:t>
            </a:r>
            <a:r>
              <a:rPr lang="en-US" sz="1200" kern="1200" dirty="0">
                <a:solidFill>
                  <a:schemeClr val="tx1"/>
                </a:solidFill>
                <a:effectLst/>
                <a:latin typeface="+mn-lt"/>
                <a:ea typeface="+mn-ea"/>
                <a:cs typeface="+mn-cs"/>
              </a:rPr>
              <a:t> sur les services </a:t>
            </a:r>
            <a:r>
              <a:rPr lang="en-US" sz="1200" kern="1200" dirty="0" err="1">
                <a:solidFill>
                  <a:schemeClr val="tx1"/>
                </a:solidFill>
                <a:effectLst/>
                <a:latin typeface="+mn-lt"/>
                <a:ea typeface="+mn-ea"/>
                <a:cs typeface="+mn-cs"/>
              </a:rPr>
              <a:t>basiques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afin</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comprendre</a:t>
            </a:r>
            <a:r>
              <a:rPr lang="en-US" sz="1200" kern="1200" dirty="0">
                <a:solidFill>
                  <a:schemeClr val="tx1"/>
                </a:solidFill>
                <a:effectLst/>
                <a:latin typeface="+mn-lt"/>
                <a:ea typeface="+mn-ea"/>
                <a:cs typeface="+mn-cs"/>
              </a:rPr>
              <a:t> les </a:t>
            </a:r>
            <a:r>
              <a:rPr lang="en-US" sz="1200" kern="1200" dirty="0" err="1">
                <a:solidFill>
                  <a:schemeClr val="tx1"/>
                </a:solidFill>
                <a:effectLst/>
                <a:latin typeface="+mn-lt"/>
                <a:ea typeface="+mn-ea"/>
                <a:cs typeface="+mn-cs"/>
              </a:rPr>
              <a:t>enjeux</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liés</a:t>
            </a:r>
            <a:r>
              <a:rPr lang="en-US" sz="1200" kern="1200" dirty="0">
                <a:solidFill>
                  <a:schemeClr val="tx1"/>
                </a:solidFill>
                <a:effectLst/>
                <a:latin typeface="+mn-lt"/>
                <a:ea typeface="+mn-ea"/>
                <a:cs typeface="+mn-cs"/>
              </a:rPr>
              <a:t> au cloud et aider les clients à </a:t>
            </a:r>
            <a:r>
              <a:rPr lang="en-US" sz="1200" kern="1200" dirty="0" err="1">
                <a:solidFill>
                  <a:schemeClr val="tx1"/>
                </a:solidFill>
                <a:effectLst/>
                <a:latin typeface="+mn-lt"/>
                <a:ea typeface="+mn-ea"/>
                <a:cs typeface="+mn-cs"/>
              </a:rPr>
              <a:t>choisir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leur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startégie</a:t>
            </a:r>
            <a:r>
              <a:rPr lang="en-US" sz="1200" kern="1200" dirty="0">
                <a:solidFill>
                  <a:schemeClr val="tx1"/>
                </a:solidFill>
                <a:effectLst/>
                <a:latin typeface="+mn-lt"/>
                <a:ea typeface="+mn-ea"/>
                <a:cs typeface="+mn-cs"/>
              </a:rPr>
              <a:t> cloud.</a:t>
            </a:r>
          </a:p>
          <a:p>
            <a:endParaRPr lang="en-US" sz="1200" kern="1200" dirty="0">
              <a:solidFill>
                <a:schemeClr val="tx1"/>
              </a:solidFill>
              <a:effectLst/>
              <a:latin typeface="+mn-lt"/>
              <a:ea typeface="+mn-ea"/>
              <a:cs typeface="+mn-cs"/>
            </a:endParaRPr>
          </a:p>
          <a:p>
            <a:r>
              <a:rPr lang="fr-FR" dirty="0"/>
              <a:t>Dans le groupe Développeur et opérations, vous devez également comprendre les éléments suivants : </a:t>
            </a:r>
          </a:p>
          <a:p>
            <a:r>
              <a:rPr lang="fr-FR" dirty="0"/>
              <a:t>• Outils de gestion, notamment </a:t>
            </a:r>
            <a:r>
              <a:rPr lang="fr-FR" dirty="0" err="1"/>
              <a:t>CloudWatch</a:t>
            </a:r>
            <a:r>
              <a:rPr lang="fr-FR" dirty="0"/>
              <a:t> et AWS </a:t>
            </a:r>
            <a:r>
              <a:rPr lang="fr-FR" dirty="0" err="1"/>
              <a:t>CloudFormation</a:t>
            </a:r>
            <a:r>
              <a:rPr lang="fr-FR" dirty="0"/>
              <a:t>. </a:t>
            </a:r>
          </a:p>
          <a:p>
            <a:r>
              <a:rPr lang="fr-FR" dirty="0"/>
              <a:t>• Sécurité et identité - y compris AWS Identity and Access Management (IAM)</a:t>
            </a:r>
            <a:endParaRPr lang="en-US" sz="1100" baseline="0" dirty="0"/>
          </a:p>
        </p:txBody>
      </p:sp>
    </p:spTree>
    <p:extLst>
      <p:ext uri="{BB962C8B-B14F-4D97-AF65-F5344CB8AC3E}">
        <p14:creationId xmlns:p14="http://schemas.microsoft.com/office/powerpoint/2010/main" val="4189140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Dans </a:t>
            </a:r>
            <a:r>
              <a:rPr lang="en-US" sz="1100" kern="1200" dirty="0" err="1">
                <a:solidFill>
                  <a:schemeClr val="tx1"/>
                </a:solidFill>
                <a:effectLst/>
                <a:latin typeface="+mn-lt"/>
                <a:ea typeface="+mn-ea"/>
                <a:cs typeface="+mn-cs"/>
              </a:rPr>
              <a:t>cette</a:t>
            </a:r>
            <a:r>
              <a:rPr lang="en-US" sz="1100" kern="1200" dirty="0">
                <a:solidFill>
                  <a:schemeClr val="tx1"/>
                </a:solidFill>
                <a:effectLst/>
                <a:latin typeface="+mn-lt"/>
                <a:ea typeface="+mn-ea"/>
                <a:cs typeface="+mn-cs"/>
              </a:rPr>
              <a:t> première </a:t>
            </a:r>
            <a:r>
              <a:rPr lang="en-US" sz="1100" kern="1200" dirty="0" err="1">
                <a:solidFill>
                  <a:schemeClr val="tx1"/>
                </a:solidFill>
                <a:effectLst/>
                <a:latin typeface="+mn-lt"/>
                <a:ea typeface="+mn-ea"/>
                <a:cs typeface="+mn-cs"/>
              </a:rPr>
              <a:t>partie</a:t>
            </a:r>
            <a:r>
              <a:rPr lang="en-US" sz="1100" kern="1200" dirty="0">
                <a:solidFill>
                  <a:schemeClr val="tx1"/>
                </a:solidFill>
                <a:effectLst/>
                <a:latin typeface="+mn-lt"/>
                <a:ea typeface="+mn-ea"/>
                <a:cs typeface="+mn-cs"/>
              </a:rPr>
              <a:t>, nous </a:t>
            </a:r>
            <a:r>
              <a:rPr lang="en-US" sz="1100" kern="1200" dirty="0" err="1">
                <a:solidFill>
                  <a:schemeClr val="tx1"/>
                </a:solidFill>
                <a:effectLst/>
                <a:latin typeface="+mn-lt"/>
                <a:ea typeface="+mn-ea"/>
                <a:cs typeface="+mn-cs"/>
              </a:rPr>
              <a:t>allons</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répondre</a:t>
            </a:r>
            <a:r>
              <a:rPr lang="en-US" sz="1100" kern="1200" dirty="0">
                <a:solidFill>
                  <a:schemeClr val="tx1"/>
                </a:solidFill>
                <a:effectLst/>
                <a:latin typeface="+mn-lt"/>
                <a:ea typeface="+mn-ea"/>
                <a:cs typeface="+mn-cs"/>
              </a:rPr>
              <a:t> à la question, “</a:t>
            </a:r>
            <a:r>
              <a:rPr lang="en-US" sz="1100" kern="1200" dirty="0" err="1">
                <a:solidFill>
                  <a:schemeClr val="tx1"/>
                </a:solidFill>
                <a:effectLst/>
                <a:latin typeface="+mn-lt"/>
                <a:ea typeface="+mn-ea"/>
                <a:cs typeface="+mn-cs"/>
              </a:rPr>
              <a:t>c’est</a:t>
            </a:r>
            <a:r>
              <a:rPr lang="en-US" sz="1100" kern="1200" dirty="0">
                <a:solidFill>
                  <a:schemeClr val="tx1"/>
                </a:solidFill>
                <a:effectLst/>
                <a:latin typeface="+mn-lt"/>
                <a:ea typeface="+mn-ea"/>
                <a:cs typeface="+mn-cs"/>
              </a:rPr>
              <a:t> quoi le cloud computing?”</a:t>
            </a:r>
          </a:p>
        </p:txBody>
      </p:sp>
    </p:spTree>
    <p:extLst>
      <p:ext uri="{BB962C8B-B14F-4D97-AF65-F5344CB8AC3E}">
        <p14:creationId xmlns:p14="http://schemas.microsoft.com/office/powerpoint/2010/main" val="3140419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Pour acceder au cloud AWS, on </a:t>
            </a:r>
            <a:r>
              <a:rPr lang="en-US" sz="1200" kern="1200" dirty="0" err="1">
                <a:solidFill>
                  <a:schemeClr val="tx1"/>
                </a:solidFill>
                <a:effectLst/>
                <a:latin typeface="+mn-lt"/>
                <a:ea typeface="+mn-ea"/>
                <a:cs typeface="+mn-cs"/>
              </a:rPr>
              <a:t>peut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soit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utiliser</a:t>
            </a:r>
            <a:r>
              <a:rPr lang="en-US" sz="1200" kern="1200" dirty="0">
                <a:solidFill>
                  <a:schemeClr val="tx1"/>
                </a:solidFill>
                <a:effectLst/>
                <a:latin typeface="+mn-lt"/>
                <a:ea typeface="+mn-ea"/>
                <a:cs typeface="+mn-cs"/>
              </a:rPr>
              <a:t> la </a:t>
            </a:r>
          </a:p>
          <a:p>
            <a:pPr marL="171450" indent="-171450">
              <a:buFontTx/>
              <a:buChar char="-"/>
            </a:pPr>
            <a:r>
              <a:rPr lang="en-US" sz="1200" kern="1200" dirty="0">
                <a:solidFill>
                  <a:schemeClr val="tx1"/>
                </a:solidFill>
                <a:effectLst/>
                <a:latin typeface="+mn-lt"/>
                <a:ea typeface="+mn-ea"/>
                <a:cs typeface="+mn-cs"/>
              </a:rPr>
              <a:t>Console de management AWS </a:t>
            </a:r>
            <a:r>
              <a:rPr lang="en-US" sz="1200" kern="1200" dirty="0" err="1">
                <a:solidFill>
                  <a:schemeClr val="tx1"/>
                </a:solidFill>
                <a:effectLst/>
                <a:latin typeface="+mn-lt"/>
                <a:ea typeface="+mn-ea"/>
                <a:cs typeface="+mn-cs"/>
              </a:rPr>
              <a:t>en</a:t>
            </a:r>
            <a:r>
              <a:rPr lang="en-US" sz="1200" kern="1200" dirty="0">
                <a:solidFill>
                  <a:schemeClr val="tx1"/>
                </a:solidFill>
                <a:effectLst/>
                <a:latin typeface="+mn-lt"/>
                <a:ea typeface="+mn-ea"/>
                <a:cs typeface="+mn-cs"/>
              </a:rPr>
              <a:t> interface web </a:t>
            </a:r>
            <a:r>
              <a:rPr lang="en-US" sz="1200" kern="1200" dirty="0" err="1">
                <a:solidFill>
                  <a:schemeClr val="tx1"/>
                </a:solidFill>
                <a:effectLst/>
                <a:latin typeface="+mn-lt"/>
                <a:ea typeface="+mn-ea"/>
                <a:cs typeface="+mn-cs"/>
              </a:rPr>
              <a:t>ou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applivation</a:t>
            </a:r>
            <a:r>
              <a:rPr lang="en-US" sz="1200" kern="1200" dirty="0">
                <a:solidFill>
                  <a:schemeClr val="tx1"/>
                </a:solidFill>
                <a:effectLst/>
                <a:latin typeface="+mn-lt"/>
                <a:ea typeface="+mn-ea"/>
                <a:cs typeface="+mn-cs"/>
              </a:rPr>
              <a:t> mobile</a:t>
            </a:r>
          </a:p>
          <a:p>
            <a:pPr marL="171450" indent="-171450">
              <a:buFontTx/>
              <a:buChar char="-"/>
            </a:pPr>
            <a:r>
              <a:rPr lang="en-US" sz="1200" kern="1200" dirty="0" err="1">
                <a:solidFill>
                  <a:schemeClr val="tx1"/>
                </a:solidFill>
                <a:effectLst/>
                <a:latin typeface="+mn-lt"/>
                <a:ea typeface="+mn-ea"/>
                <a:cs typeface="+mn-cs"/>
              </a:rPr>
              <a:t>En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ligne</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comme</a:t>
            </a:r>
            <a:r>
              <a:rPr lang="en-US" sz="1200" kern="1200" dirty="0">
                <a:solidFill>
                  <a:schemeClr val="tx1"/>
                </a:solidFill>
                <a:effectLst/>
                <a:latin typeface="+mn-lt"/>
                <a:ea typeface="+mn-ea"/>
                <a:cs typeface="+mn-cs"/>
              </a:rPr>
              <a:t> à </a:t>
            </a:r>
            <a:r>
              <a:rPr lang="en-US" sz="1200" kern="1200" dirty="0" err="1">
                <a:solidFill>
                  <a:schemeClr val="tx1"/>
                </a:solidFill>
                <a:effectLst/>
                <a:latin typeface="+mn-lt"/>
                <a:ea typeface="+mn-ea"/>
                <a:cs typeface="+mn-cs"/>
              </a:rPr>
              <a:t>l’aide</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l’interface</a:t>
            </a:r>
            <a:r>
              <a:rPr lang="en-US" sz="1200" kern="1200" dirty="0">
                <a:solidFill>
                  <a:schemeClr val="tx1"/>
                </a:solidFill>
                <a:effectLst/>
                <a:latin typeface="+mn-lt"/>
                <a:ea typeface="+mn-ea"/>
                <a:cs typeface="+mn-cs"/>
              </a:rPr>
              <a:t> AWS CLI</a:t>
            </a:r>
          </a:p>
          <a:p>
            <a:pPr marL="171450" indent="-171450">
              <a:buFontTx/>
              <a:buChar char="-"/>
            </a:pPr>
            <a:r>
              <a:rPr lang="en-US" sz="1200" kern="1200" dirty="0" err="1">
                <a:solidFill>
                  <a:schemeClr val="tx1"/>
                </a:solidFill>
                <a:effectLst/>
                <a:latin typeface="+mn-lt"/>
                <a:ea typeface="+mn-ea"/>
                <a:cs typeface="+mn-cs"/>
              </a:rPr>
              <a:t>Ou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alors</a:t>
            </a:r>
            <a:r>
              <a:rPr lang="en-US" sz="1200" kern="1200" dirty="0">
                <a:solidFill>
                  <a:schemeClr val="tx1"/>
                </a:solidFill>
                <a:effectLst/>
                <a:latin typeface="+mn-lt"/>
                <a:ea typeface="+mn-ea"/>
                <a:cs typeface="+mn-cs"/>
              </a:rPr>
              <a:t> grace aux </a:t>
            </a:r>
            <a:r>
              <a:rPr lang="en-US" sz="1200" kern="1200" dirty="0" err="1">
                <a:solidFill>
                  <a:schemeClr val="tx1"/>
                </a:solidFill>
                <a:effectLst/>
                <a:latin typeface="+mn-lt"/>
                <a:ea typeface="+mn-ea"/>
                <a:cs typeface="+mn-cs"/>
              </a:rPr>
              <a:t>outils</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développement</a:t>
            </a:r>
            <a:r>
              <a:rPr lang="en-US" sz="1200" kern="1200" dirty="0">
                <a:solidFill>
                  <a:schemeClr val="tx1"/>
                </a:solidFill>
                <a:effectLst/>
                <a:latin typeface="+mn-lt"/>
                <a:ea typeface="+mn-ea"/>
                <a:cs typeface="+mn-cs"/>
              </a:rPr>
              <a:t> SDK </a:t>
            </a:r>
            <a:r>
              <a:rPr lang="en-US" sz="1200" kern="1200" dirty="0" err="1">
                <a:solidFill>
                  <a:schemeClr val="tx1"/>
                </a:solidFill>
                <a:effectLst/>
                <a:latin typeface="+mn-lt"/>
                <a:ea typeface="+mn-ea"/>
                <a:cs typeface="+mn-cs"/>
              </a:rPr>
              <a:t>permettant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d’interagir</a:t>
            </a:r>
            <a:r>
              <a:rPr lang="en-US" sz="1200" kern="1200" dirty="0">
                <a:solidFill>
                  <a:schemeClr val="tx1"/>
                </a:solidFill>
                <a:effectLst/>
                <a:latin typeface="+mn-lt"/>
                <a:ea typeface="+mn-ea"/>
                <a:cs typeface="+mn-cs"/>
              </a:rPr>
              <a:t> avec AWS (python, java, php…). </a:t>
            </a:r>
            <a:r>
              <a:rPr lang="en-US" sz="1200" kern="1200" dirty="0" err="1">
                <a:solidFill>
                  <a:schemeClr val="tx1"/>
                </a:solidFill>
                <a:effectLst/>
                <a:latin typeface="+mn-lt"/>
                <a:ea typeface="+mn-ea"/>
                <a:cs typeface="+mn-cs"/>
              </a:rPr>
              <a:t>Cela</a:t>
            </a:r>
            <a:r>
              <a:rPr lang="en-US" sz="1200" kern="1200" dirty="0">
                <a:solidFill>
                  <a:schemeClr val="tx1"/>
                </a:solidFill>
                <a:effectLst/>
                <a:latin typeface="+mn-lt"/>
                <a:ea typeface="+mn-ea"/>
                <a:cs typeface="+mn-cs"/>
              </a:rPr>
              <a:t> permet au </a:t>
            </a:r>
            <a:r>
              <a:rPr lang="en-US" sz="1200" kern="1200" dirty="0" err="1">
                <a:solidFill>
                  <a:schemeClr val="tx1"/>
                </a:solidFill>
                <a:effectLst/>
                <a:latin typeface="+mn-lt"/>
                <a:ea typeface="+mn-ea"/>
                <a:cs typeface="+mn-cs"/>
              </a:rPr>
              <a:t>developpeur</a:t>
            </a:r>
            <a:r>
              <a:rPr lang="en-US" sz="1200" kern="1200" dirty="0">
                <a:solidFill>
                  <a:schemeClr val="tx1"/>
                </a:solidFill>
                <a:effectLst/>
                <a:latin typeface="+mn-lt"/>
                <a:ea typeface="+mn-ea"/>
                <a:cs typeface="+mn-cs"/>
              </a:rPr>
              <a:t> de faire des applications </a:t>
            </a:r>
            <a:r>
              <a:rPr lang="en-US" sz="1200" kern="1200" dirty="0" err="1">
                <a:solidFill>
                  <a:schemeClr val="tx1"/>
                </a:solidFill>
                <a:effectLst/>
                <a:latin typeface="+mn-lt"/>
                <a:ea typeface="+mn-ea"/>
                <a:cs typeface="+mn-cs"/>
              </a:rPr>
              <a:t>pouvant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interagir</a:t>
            </a:r>
            <a:r>
              <a:rPr lang="en-US" sz="1200" kern="1200" dirty="0">
                <a:solidFill>
                  <a:schemeClr val="tx1"/>
                </a:solidFill>
                <a:effectLst/>
                <a:latin typeface="+mn-lt"/>
                <a:ea typeface="+mn-ea"/>
                <a:cs typeface="+mn-cs"/>
              </a:rPr>
              <a:t> avec AWS.</a:t>
            </a:r>
          </a:p>
          <a:p>
            <a:pPr marL="171450" indent="-171450">
              <a:buFontTx/>
              <a:buChar cha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may wonder how to access this broad array of services. You can access them in any of three ways: using the </a:t>
            </a:r>
            <a:r>
              <a:rPr lang="en-US" sz="1200" b="1" kern="1200" dirty="0">
                <a:solidFill>
                  <a:schemeClr val="tx1"/>
                </a:solidFill>
                <a:effectLst/>
                <a:latin typeface="+mn-lt"/>
                <a:ea typeface="+mn-ea"/>
                <a:cs typeface="+mn-cs"/>
              </a:rPr>
              <a:t>AWS Management Console, </a:t>
            </a:r>
            <a:r>
              <a:rPr lang="en-US" sz="1200" b="0" kern="1200" dirty="0">
                <a:solidFill>
                  <a:schemeClr val="tx1"/>
                </a:solidFill>
                <a:effectLst/>
                <a:latin typeface="+mn-lt"/>
                <a:ea typeface="+mn-ea"/>
                <a:cs typeface="+mn-cs"/>
              </a:rPr>
              <a:t>the</a:t>
            </a:r>
            <a:r>
              <a:rPr lang="en-US" sz="1200" b="1" kern="1200" dirty="0">
                <a:solidFill>
                  <a:schemeClr val="tx1"/>
                </a:solidFill>
                <a:effectLst/>
                <a:latin typeface="+mn-lt"/>
                <a:ea typeface="+mn-ea"/>
                <a:cs typeface="+mn-cs"/>
              </a:rPr>
              <a:t> AWS Command Line Interface (AWS CLI), </a:t>
            </a:r>
            <a:r>
              <a:rPr lang="en-US" sz="1200" b="0" kern="1200" dirty="0">
                <a:solidFill>
                  <a:schemeClr val="tx1"/>
                </a:solidFill>
                <a:effectLst/>
                <a:latin typeface="+mn-lt"/>
                <a:ea typeface="+mn-ea"/>
                <a:cs typeface="+mn-cs"/>
              </a:rPr>
              <a:t>and via </a:t>
            </a:r>
            <a:r>
              <a:rPr lang="en-US" sz="1200" b="1" kern="1200" dirty="0">
                <a:solidFill>
                  <a:schemeClr val="tx1"/>
                </a:solidFill>
                <a:effectLst/>
                <a:latin typeface="+mn-lt"/>
                <a:ea typeface="+mn-ea"/>
                <a:cs typeface="+mn-cs"/>
              </a:rPr>
              <a:t>Software Development Kits (SDKs)</a:t>
            </a:r>
            <a:r>
              <a:rPr lang="en-US" sz="1200" kern="1200" dirty="0">
                <a:solidFill>
                  <a:schemeClr val="tx1"/>
                </a:solidFill>
                <a:effectLst/>
                <a:latin typeface="+mn-lt"/>
                <a:ea typeface="+mn-ea"/>
                <a:cs typeface="+mn-cs"/>
              </a:rPr>
              <a:t>. For access on the go, you can use the AWS Console Mobile App to quickly view resources on the go.</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AWS Management console breaks down AWS services into separate categories, like Compute, Management Tools, Mobile Services, etc. Each category has a number of different services in it, and all of the services can be accessed from the console. For example, the Compute category contains Amazon EC2, Amazon EC2 Container Service, Amazon </a:t>
            </a:r>
            <a:r>
              <a:rPr lang="en-US" sz="1200" kern="1200" dirty="0" err="1">
                <a:solidFill>
                  <a:schemeClr val="tx1"/>
                </a:solidFill>
                <a:effectLst/>
                <a:latin typeface="+mn-lt"/>
                <a:ea typeface="+mn-ea"/>
                <a:cs typeface="+mn-cs"/>
              </a:rPr>
              <a:t>Lightsail</a:t>
            </a:r>
            <a:r>
              <a:rPr lang="en-US" sz="1200" kern="1200" dirty="0">
                <a:solidFill>
                  <a:schemeClr val="tx1"/>
                </a:solidFill>
                <a:effectLst/>
                <a:latin typeface="+mn-lt"/>
                <a:ea typeface="+mn-ea"/>
                <a:cs typeface="+mn-cs"/>
              </a:rPr>
              <a:t>, AWS Elastic Beanstalk, AWS Lambda, and AWS Batch.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AWS CLI is a unified tool to manage your AWS services. With just one tool to download and configure, you can control multiple AWS services from the CLI and automate them through scripts. The CLI User Guide instructs you on how to install and configure the tool. After that, you can begin making calls to your AWS services from the CLI.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Simplify using AWS services in your applications with an Application Programming Interface (or API) tailored to your programming language or platform.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learn more, visit the links.</a:t>
            </a:r>
          </a:p>
          <a:p>
            <a:r>
              <a:rPr lang="en-US" sz="1100" kern="1200" dirty="0">
                <a:solidFill>
                  <a:schemeClr val="tx1"/>
                </a:solidFill>
                <a:effectLst/>
                <a:ea typeface="+mn-ea"/>
                <a:cs typeface="Arial" panose="020B0604020202020204" pitchFamily="34" charset="0"/>
                <a:hlinkClick r:id="rId3"/>
              </a:rPr>
              <a:t>https://aws.amazon.com/console/mobile/</a:t>
            </a:r>
            <a:endParaRPr lang="en-US" sz="1100" kern="1200" dirty="0">
              <a:solidFill>
                <a:schemeClr val="tx1"/>
              </a:solidFill>
              <a:effectLst/>
              <a:ea typeface="+mn-ea"/>
              <a:cs typeface="Arial" panose="020B0604020202020204" pitchFamily="34" charset="0"/>
            </a:endParaRPr>
          </a:p>
          <a:p>
            <a:r>
              <a:rPr lang="en-US" sz="1200" b="0" i="0" kern="1200" dirty="0">
                <a:solidFill>
                  <a:schemeClr val="tx1"/>
                </a:solidFill>
                <a:effectLst/>
                <a:latin typeface="+mn-lt"/>
                <a:ea typeface="+mn-ea"/>
                <a:cs typeface="+mn-cs"/>
                <a:hlinkClick r:id="rId4"/>
              </a:rPr>
              <a:t>https://docs.aws.amazon.com/cli/latest/userguide/cli-chap-welcome.html</a:t>
            </a:r>
            <a:endParaRPr lang="en-US" sz="1100" b="0" i="0" kern="1200" dirty="0">
              <a:solidFill>
                <a:schemeClr val="tx1"/>
              </a:solidFill>
              <a:effectLst/>
              <a:latin typeface="+mn-lt"/>
              <a:ea typeface="+mn-ea"/>
              <a:cs typeface="Arial" panose="020B0604020202020204" pitchFamily="34" charset="0"/>
            </a:endParaRPr>
          </a:p>
          <a:p>
            <a:r>
              <a:rPr lang="en-US" sz="1200" b="0" i="0" kern="1200" dirty="0">
                <a:solidFill>
                  <a:schemeClr val="tx1"/>
                </a:solidFill>
                <a:effectLst/>
                <a:latin typeface="+mn-lt"/>
                <a:ea typeface="+mn-ea"/>
                <a:cs typeface="+mn-cs"/>
                <a:hlinkClick r:id="rId5"/>
              </a:rPr>
              <a:t>https://aws.amazon.com/tools/</a:t>
            </a:r>
            <a:r>
              <a:rPr 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hlinkClick r:id="rId6"/>
              </a:rPr>
              <a:t>https://docs.aws.amazon.com/apigateway/latest/developerguide/welcome.html</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5954252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noProof="0" dirty="0">
                <a:solidFill>
                  <a:schemeClr val="tx1"/>
                </a:solidFill>
                <a:effectLst/>
                <a:latin typeface="+mn-lt"/>
                <a:ea typeface="+mn-ea"/>
                <a:cs typeface="+mn-cs"/>
              </a:rPr>
              <a:t>Dans cette partie comme énoncé initialement on parlera des bonnes pratiques que AWS recommande d’adopter lorsque l’on veut migrer vers le cloud. Ces bonnes pratiques permettent de définir la stratégie de migration à adopter. Cette partie en entreprise est très souvent gérées par des Architect AWS très expérimenté mais il est important pour vous de les connaitre.</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6027834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Afin de faciliter l’utilisation et d’optimiser le fonctionnement des ressources du Cloud AWS, AWS a mis sur pied un ensemble de bonnes pratiques à utiliser pour migrer sereinement son infrastructure ou ses services vers le Cloud.</a:t>
            </a:r>
          </a:p>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Ces bonnes pratiques sont appelées par le sigle CAF ( AWS Cloud Adoption Framework).</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AWS Professional Services created the AWS Cloud Adoption Framework (AWS CAF) to help organizations develop efficient and effective plans for their cloud adoption journey. The guidance and best practices provided by the framework help you build a comprehensive approach to cloud computing across your organization, and throughout your IT lifecycle.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AWS CAF breaks down the complex process of planning a move to the cloud into manageable pieces called perspectives. Perspectives represent essential areas of focus that span people, processes, and technology. Capabilities within each perspective identify which areas of your organization require attention. From that, actions are organized into prescriptive work streams that support a successful cloud journey.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AWS Cloud Adoption Framework provides guidelines for establishing, developing, and running AWS environments. You’ll receive guidance that supports each unit in your organization so that each area understands how to update skills, adapt existing processes, and introduce new processes to take maximum advantage of the services provided by cloud computing.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provides a structure for business and IT teams to work together. Thousands of organizations around the world have successfully migrated their businesses to the cloud, relying on the AWS Cloud Adoption Framework to guide their efforts. AWS and our partners provide tools and services that can help you every step of the way to ensure complete understanding and transition. </a:t>
            </a:r>
          </a:p>
          <a:p>
            <a:endParaRPr lang="en-US" sz="1100" b="0" i="0" u="none" strike="noStrike" kern="1200" baseline="0" dirty="0">
              <a:solidFill>
                <a:schemeClr val="tx1"/>
              </a:solidFill>
              <a:ea typeface="+mn-ea"/>
              <a:cs typeface="Arial" panose="020B0604020202020204" pitchFamily="34" charset="0"/>
            </a:endParaRPr>
          </a:p>
        </p:txBody>
      </p:sp>
    </p:spTree>
    <p:extLst>
      <p:ext uri="{BB962C8B-B14F-4D97-AF65-F5344CB8AC3E}">
        <p14:creationId xmlns:p14="http://schemas.microsoft.com/office/powerpoint/2010/main" val="28673237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Ces bonnes pratiques s’appuient sur 06 grands piliers qui sont :</a:t>
            </a:r>
          </a:p>
          <a:p>
            <a:pPr marL="342900" lvl="0" indent="-342900">
              <a:lnSpc>
                <a:spcPct val="107000"/>
              </a:lnSpc>
              <a:buFont typeface="+mj-lt"/>
              <a:buAutoNum type="arabicParenR"/>
            </a:pPr>
            <a:r>
              <a:rPr lang="fr-FR" sz="1800" b="1" dirty="0">
                <a:effectLst/>
                <a:latin typeface="Calibri" panose="020F0502020204030204" pitchFamily="34" charset="0"/>
                <a:ea typeface="Calibri" panose="020F0502020204030204" pitchFamily="34" charset="0"/>
                <a:cs typeface="Times New Roman" panose="02020603050405020304" pitchFamily="18" charset="0"/>
              </a:rPr>
              <a:t>Business perspective</a:t>
            </a:r>
            <a:r>
              <a:rPr lang="fr-FR" sz="1800" dirty="0">
                <a:effectLst/>
                <a:latin typeface="Calibri" panose="020F0502020204030204" pitchFamily="34" charset="0"/>
                <a:ea typeface="Calibri" panose="020F0502020204030204" pitchFamily="34" charset="0"/>
                <a:cs typeface="Times New Roman" panose="02020603050405020304" pitchFamily="18" charset="0"/>
              </a:rPr>
              <a:t> : Il s’agit ici de bien vérifier et de se rassurer que le fait de vouloir aller vers le Cloud s’aligne avec notre politique Business</a:t>
            </a:r>
          </a:p>
          <a:p>
            <a:pPr marL="342900" lvl="0" indent="-342900">
              <a:lnSpc>
                <a:spcPct val="107000"/>
              </a:lnSpc>
              <a:buFont typeface="+mj-lt"/>
              <a:buAutoNum type="arabicParenR"/>
            </a:pPr>
            <a:r>
              <a:rPr lang="fr-FR" sz="1800" b="1" dirty="0">
                <a:effectLst/>
                <a:latin typeface="Calibri" panose="020F0502020204030204" pitchFamily="34" charset="0"/>
                <a:ea typeface="Calibri" panose="020F0502020204030204" pitchFamily="34" charset="0"/>
                <a:cs typeface="Times New Roman" panose="02020603050405020304" pitchFamily="18" charset="0"/>
              </a:rPr>
              <a:t>People Perspective </a:t>
            </a:r>
            <a:r>
              <a:rPr lang="fr-FR" sz="1800" dirty="0">
                <a:effectLst/>
                <a:latin typeface="Calibri" panose="020F0502020204030204" pitchFamily="34" charset="0"/>
                <a:ea typeface="Calibri" panose="020F0502020204030204" pitchFamily="34" charset="0"/>
                <a:cs typeface="Times New Roman" panose="02020603050405020304" pitchFamily="18" charset="0"/>
              </a:rPr>
              <a:t>: Vérifier quelles sont les compétences dont auront besoin les employés pour passer vers le Cloud</a:t>
            </a:r>
          </a:p>
          <a:p>
            <a:pPr marL="342900" lvl="0" indent="-342900">
              <a:lnSpc>
                <a:spcPct val="107000"/>
              </a:lnSpc>
              <a:buFont typeface="+mj-lt"/>
              <a:buAutoNum type="arabicParenR"/>
            </a:pPr>
            <a:r>
              <a:rPr lang="fr-FR" sz="1800" b="1" dirty="0">
                <a:effectLst/>
                <a:latin typeface="Calibri" panose="020F0502020204030204" pitchFamily="34" charset="0"/>
                <a:ea typeface="Calibri" panose="020F0502020204030204" pitchFamily="34" charset="0"/>
                <a:cs typeface="Times New Roman" panose="02020603050405020304" pitchFamily="18" charset="0"/>
              </a:rPr>
              <a:t>Governance perspective </a:t>
            </a:r>
            <a:r>
              <a:rPr lang="fr-FR" sz="1800" dirty="0">
                <a:effectLst/>
                <a:latin typeface="Calibri" panose="020F0502020204030204" pitchFamily="34" charset="0"/>
                <a:ea typeface="Calibri" panose="020F0502020204030204" pitchFamily="34" charset="0"/>
                <a:cs typeface="Times New Roman" panose="02020603050405020304" pitchFamily="18" charset="0"/>
              </a:rPr>
              <a:t>: Est-ce que le fait de passer vers le Cloud s’aligne en tout point avec nos besoins de gouvernances IT définies par la DSI</a:t>
            </a:r>
          </a:p>
          <a:p>
            <a:pPr marL="342900" lvl="0" indent="-342900">
              <a:lnSpc>
                <a:spcPct val="107000"/>
              </a:lnSpc>
              <a:spcAft>
                <a:spcPts val="800"/>
              </a:spcAft>
              <a:buFont typeface="+mj-lt"/>
              <a:buAutoNum type="arabicParenR"/>
            </a:pPr>
            <a:r>
              <a:rPr lang="fr-FR" sz="1800" b="1" dirty="0">
                <a:effectLst/>
                <a:latin typeface="Calibri" panose="020F0502020204030204" pitchFamily="34" charset="0"/>
                <a:ea typeface="Calibri" panose="020F0502020204030204" pitchFamily="34" charset="0"/>
                <a:cs typeface="Times New Roman" panose="02020603050405020304" pitchFamily="18" charset="0"/>
              </a:rPr>
              <a:t>Platform Perspectives </a:t>
            </a:r>
            <a:r>
              <a:rPr lang="fr-FR" sz="1800" dirty="0">
                <a:effectLst/>
                <a:latin typeface="Calibri" panose="020F0502020204030204" pitchFamily="34" charset="0"/>
                <a:ea typeface="Calibri" panose="020F0502020204030204" pitchFamily="34" charset="0"/>
                <a:cs typeface="Times New Roman" panose="02020603050405020304" pitchFamily="18" charset="0"/>
              </a:rPr>
              <a:t>: Quels seront les outils nécessaires pour optimiser nos services sur le cloud AWS</a:t>
            </a:r>
          </a:p>
          <a:p>
            <a:pPr marL="342900" lvl="0" indent="-342900">
              <a:lnSpc>
                <a:spcPct val="107000"/>
              </a:lnSpc>
              <a:buFont typeface="+mj-lt"/>
              <a:buAutoNum type="arabicParenR"/>
            </a:pPr>
            <a:r>
              <a:rPr lang="fr-FR" sz="1800" b="1" dirty="0">
                <a:effectLst/>
                <a:latin typeface="Calibri" panose="020F0502020204030204" pitchFamily="34" charset="0"/>
                <a:ea typeface="Calibri" panose="020F0502020204030204" pitchFamily="34" charset="0"/>
                <a:cs typeface="Times New Roman" panose="02020603050405020304" pitchFamily="18" charset="0"/>
              </a:rPr>
              <a:t>Security Platform </a:t>
            </a:r>
            <a:r>
              <a:rPr lang="fr-FR" sz="1800" dirty="0">
                <a:effectLst/>
                <a:latin typeface="Calibri" panose="020F0502020204030204" pitchFamily="34" charset="0"/>
                <a:ea typeface="Calibri" panose="020F0502020204030204" pitchFamily="34" charset="0"/>
                <a:cs typeface="Times New Roman" panose="02020603050405020304" pitchFamily="18" charset="0"/>
              </a:rPr>
              <a:t>: Comment va être définie et implémentée le niveau de sécurité, de gouvernance et de risques pour le Cloud</a:t>
            </a:r>
          </a:p>
          <a:p>
            <a:pPr marL="342900" lvl="0" indent="-342900">
              <a:lnSpc>
                <a:spcPct val="107000"/>
              </a:lnSpc>
              <a:spcAft>
                <a:spcPts val="800"/>
              </a:spcAft>
              <a:buFont typeface="+mj-lt"/>
              <a:buAutoNum type="arabicParenR"/>
            </a:pPr>
            <a:r>
              <a:rPr lang="fr-FR" sz="1800" b="1" dirty="0">
                <a:effectLst/>
                <a:latin typeface="Calibri" panose="020F0502020204030204" pitchFamily="34" charset="0"/>
                <a:ea typeface="Calibri" panose="020F0502020204030204" pitchFamily="34" charset="0"/>
                <a:cs typeface="Times New Roman" panose="02020603050405020304" pitchFamily="18" charset="0"/>
              </a:rPr>
              <a:t>Operations Perspectives </a:t>
            </a:r>
            <a:r>
              <a:rPr lang="fr-FR" sz="1800" dirty="0">
                <a:effectLst/>
                <a:latin typeface="Calibri" panose="020F0502020204030204" pitchFamily="34" charset="0"/>
                <a:ea typeface="Calibri" panose="020F0502020204030204" pitchFamily="34" charset="0"/>
                <a:cs typeface="Times New Roman" panose="02020603050405020304" pitchFamily="18" charset="0"/>
              </a:rPr>
              <a:t>: Comment va-t-on maintenir notre infrastructure sur AWS.</a:t>
            </a:r>
          </a:p>
          <a:p>
            <a:pPr marL="0" marR="0" lvl="0" indent="0" algn="l" defTabSz="457200" rtl="0" eaLnBrk="1" fontAlgn="auto" latinLnBrk="0" hangingPunct="1">
              <a:lnSpc>
                <a:spcPct val="100000"/>
              </a:lnSpc>
              <a:spcBef>
                <a:spcPts val="0"/>
              </a:spcBef>
              <a:spcAft>
                <a:spcPts val="600"/>
              </a:spcAft>
              <a:buClrTx/>
              <a:buSzTx/>
              <a:buFontTx/>
              <a:buNone/>
              <a:tabLst/>
              <a:defRPr/>
            </a:pPr>
            <a:endParaRPr lang="en-US" sz="1100" b="0" i="0" u="none" strike="noStrike" kern="1200" baseline="0" dirty="0">
              <a:solidFill>
                <a:schemeClr val="tx1"/>
              </a:solidFill>
              <a:cs typeface="Arial" panose="020B0604020202020204" pitchFamily="34" charset="0"/>
            </a:endParaRPr>
          </a:p>
          <a:p>
            <a:pPr marL="0" marR="0" lvl="0" indent="0" algn="l" defTabSz="457200" rtl="0" eaLnBrk="1" fontAlgn="auto" latinLnBrk="0" hangingPunct="1">
              <a:lnSpc>
                <a:spcPct val="100000"/>
              </a:lnSpc>
              <a:spcBef>
                <a:spcPts val="0"/>
              </a:spcBef>
              <a:spcAft>
                <a:spcPts val="600"/>
              </a:spcAft>
              <a:buClrTx/>
              <a:buSzTx/>
              <a:buFontTx/>
              <a:buNone/>
              <a:tabLst/>
              <a:defRPr/>
            </a:pPr>
            <a:r>
              <a:rPr lang="en-US" sz="1100" b="0" i="0" u="none" strike="noStrike" kern="1200" baseline="0" dirty="0" err="1">
                <a:solidFill>
                  <a:schemeClr val="tx1"/>
                </a:solidFill>
                <a:cs typeface="Arial" panose="020B0604020202020204" pitchFamily="34" charset="0"/>
              </a:rPr>
              <a:t>Cette</a:t>
            </a:r>
            <a:r>
              <a:rPr lang="en-US" sz="1100" b="0" i="0" u="none" strike="noStrike" kern="1200" baseline="0" dirty="0">
                <a:solidFill>
                  <a:schemeClr val="tx1"/>
                </a:solidFill>
                <a:cs typeface="Arial" panose="020B0604020202020204" pitchFamily="34" charset="0"/>
              </a:rPr>
              <a:t> étude </a:t>
            </a:r>
            <a:r>
              <a:rPr lang="en-US" sz="1100" b="0" i="0" u="none" strike="noStrike" kern="1200" baseline="0" dirty="0" err="1">
                <a:solidFill>
                  <a:schemeClr val="tx1"/>
                </a:solidFill>
                <a:cs typeface="Arial" panose="020B0604020202020204" pitchFamily="34" charset="0"/>
              </a:rPr>
              <a:t>est</a:t>
            </a:r>
            <a:r>
              <a:rPr lang="en-US" sz="1100" b="0" i="0" u="none" strike="noStrike" kern="1200" baseline="0" dirty="0">
                <a:solidFill>
                  <a:schemeClr val="tx1"/>
                </a:solidFill>
                <a:cs typeface="Arial" panose="020B0604020202020204" pitchFamily="34" charset="0"/>
              </a:rPr>
              <a:t> </a:t>
            </a:r>
            <a:r>
              <a:rPr lang="en-US" sz="1100" b="0" i="0" u="none" strike="noStrike" kern="1200" baseline="0" dirty="0" err="1">
                <a:solidFill>
                  <a:schemeClr val="tx1"/>
                </a:solidFill>
                <a:cs typeface="Arial" panose="020B0604020202020204" pitchFamily="34" charset="0"/>
              </a:rPr>
              <a:t>très</a:t>
            </a:r>
            <a:r>
              <a:rPr lang="en-US" sz="1100" b="0" i="0" u="none" strike="noStrike" kern="1200" baseline="0" dirty="0">
                <a:solidFill>
                  <a:schemeClr val="tx1"/>
                </a:solidFill>
                <a:cs typeface="Arial" panose="020B0604020202020204" pitchFamily="34" charset="0"/>
              </a:rPr>
              <a:t> </a:t>
            </a:r>
            <a:r>
              <a:rPr lang="en-US" sz="1100" b="0" i="0" u="none" strike="noStrike" kern="1200" baseline="0" dirty="0" err="1">
                <a:solidFill>
                  <a:schemeClr val="tx1"/>
                </a:solidFill>
                <a:cs typeface="Arial" panose="020B0604020202020204" pitchFamily="34" charset="0"/>
              </a:rPr>
              <a:t>importante</a:t>
            </a:r>
            <a:r>
              <a:rPr lang="en-US" sz="1100" b="0" i="0" u="none" strike="noStrike" kern="1200" baseline="0" dirty="0">
                <a:solidFill>
                  <a:schemeClr val="tx1"/>
                </a:solidFill>
                <a:cs typeface="Arial" panose="020B0604020202020204" pitchFamily="34" charset="0"/>
              </a:rPr>
              <a:t> à </a:t>
            </a:r>
            <a:r>
              <a:rPr lang="en-US" sz="1100" b="0" i="0" u="none" strike="noStrike" kern="1200" baseline="0" dirty="0" err="1">
                <a:solidFill>
                  <a:schemeClr val="tx1"/>
                </a:solidFill>
                <a:cs typeface="Arial" panose="020B0604020202020204" pitchFamily="34" charset="0"/>
              </a:rPr>
              <a:t>réaliser</a:t>
            </a:r>
            <a:r>
              <a:rPr lang="en-US" sz="1100" b="0" i="0" u="none" strike="noStrike" kern="1200" baseline="0" dirty="0">
                <a:solidFill>
                  <a:schemeClr val="tx1"/>
                </a:solidFill>
                <a:cs typeface="Arial" panose="020B0604020202020204" pitchFamily="34" charset="0"/>
              </a:rPr>
              <a:t> </a:t>
            </a:r>
            <a:r>
              <a:rPr lang="en-US" sz="1100" b="0" i="0" u="none" strike="noStrike" kern="1200" baseline="0" dirty="0" err="1">
                <a:solidFill>
                  <a:schemeClr val="tx1"/>
                </a:solidFill>
                <a:cs typeface="Arial" panose="020B0604020202020204" pitchFamily="34" charset="0"/>
              </a:rPr>
              <a:t>avant</a:t>
            </a:r>
            <a:r>
              <a:rPr lang="en-US" sz="1100" b="0" i="0" u="none" strike="noStrike" kern="1200" baseline="0" dirty="0">
                <a:solidFill>
                  <a:schemeClr val="tx1"/>
                </a:solidFill>
                <a:cs typeface="Arial" panose="020B0604020202020204" pitchFamily="34" charset="0"/>
              </a:rPr>
              <a:t> de </a:t>
            </a:r>
            <a:r>
              <a:rPr lang="en-US" sz="1100" b="0" i="0" u="none" strike="noStrike" kern="1200" baseline="0" dirty="0" err="1">
                <a:solidFill>
                  <a:schemeClr val="tx1"/>
                </a:solidFill>
                <a:cs typeface="Arial" panose="020B0604020202020204" pitchFamily="34" charset="0"/>
              </a:rPr>
              <a:t>migrer</a:t>
            </a:r>
            <a:r>
              <a:rPr lang="en-US" sz="1100" b="0" i="0" u="none" strike="noStrike" kern="1200" baseline="0" dirty="0">
                <a:solidFill>
                  <a:schemeClr val="tx1"/>
                </a:solidFill>
                <a:cs typeface="Arial" panose="020B0604020202020204" pitchFamily="34" charset="0"/>
              </a:rPr>
              <a:t> </a:t>
            </a:r>
            <a:r>
              <a:rPr lang="en-US" sz="1100" b="0" i="0" u="none" strike="noStrike" kern="1200" baseline="0" dirty="0" err="1">
                <a:solidFill>
                  <a:schemeClr val="tx1"/>
                </a:solidFill>
                <a:cs typeface="Arial" panose="020B0604020202020204" pitchFamily="34" charset="0"/>
              </a:rPr>
              <a:t>vers</a:t>
            </a:r>
            <a:r>
              <a:rPr lang="en-US" sz="1100" b="0" i="0" u="none" strike="noStrike" kern="1200" baseline="0" dirty="0">
                <a:solidFill>
                  <a:schemeClr val="tx1"/>
                </a:solidFill>
                <a:cs typeface="Arial" panose="020B0604020202020204" pitchFamily="34" charset="0"/>
              </a:rPr>
              <a:t> le cloud.</a:t>
            </a:r>
          </a:p>
          <a:p>
            <a:pPr marL="0" marR="0" lvl="0" indent="0" algn="l" defTabSz="457200" rtl="0" eaLnBrk="1" fontAlgn="auto" latinLnBrk="0" hangingPunct="1">
              <a:lnSpc>
                <a:spcPct val="100000"/>
              </a:lnSpc>
              <a:spcBef>
                <a:spcPts val="0"/>
              </a:spcBef>
              <a:spcAft>
                <a:spcPts val="600"/>
              </a:spcAft>
              <a:buClrTx/>
              <a:buSzTx/>
              <a:buFontTx/>
              <a:buNone/>
              <a:tabLst/>
              <a:defRPr/>
            </a:pPr>
            <a:endParaRPr lang="en-US" sz="1100" b="0" i="0" u="none" strike="noStrike" kern="1200" baseline="0" dirty="0">
              <a:solidFill>
                <a:schemeClr val="tx1"/>
              </a:solidFill>
              <a:cs typeface="Arial" panose="020B0604020202020204" pitchFamily="34" charset="0"/>
            </a:endParaRPr>
          </a:p>
          <a:p>
            <a:pPr marL="0" marR="0" lvl="0" indent="0" algn="l" defTabSz="457200" rtl="0" eaLnBrk="1" fontAlgn="auto" latinLnBrk="0" hangingPunct="1">
              <a:lnSpc>
                <a:spcPct val="100000"/>
              </a:lnSpc>
              <a:spcBef>
                <a:spcPts val="0"/>
              </a:spcBef>
              <a:spcAft>
                <a:spcPts val="600"/>
              </a:spcAft>
              <a:buClrTx/>
              <a:buSzTx/>
              <a:buFontTx/>
              <a:buNone/>
              <a:tabLst/>
              <a:defRPr/>
            </a:pPr>
            <a:endParaRPr lang="en-US" sz="1100" b="0" i="0" u="none" strike="noStrike" kern="1200" baseline="0" dirty="0">
              <a:solidFill>
                <a:schemeClr val="tx1"/>
              </a:solidFill>
              <a:cs typeface="Arial" panose="020B0604020202020204" pitchFamily="34" charset="0"/>
            </a:endParaRPr>
          </a:p>
          <a:p>
            <a:pPr marL="0" marR="0" lvl="0" indent="0" algn="l" defTabSz="457200" rtl="0" eaLnBrk="1" fontAlgn="auto" latinLnBrk="0" hangingPunct="1">
              <a:lnSpc>
                <a:spcPct val="100000"/>
              </a:lnSpc>
              <a:spcBef>
                <a:spcPts val="0"/>
              </a:spcBef>
              <a:spcAft>
                <a:spcPts val="600"/>
              </a:spcAft>
              <a:buClrTx/>
              <a:buSzTx/>
              <a:buFontTx/>
              <a:buNone/>
              <a:tabLst/>
              <a:defRPr/>
            </a:pPr>
            <a:endParaRPr lang="en-US" sz="1100" b="0" i="0" u="none" strike="noStrike" kern="1200" baseline="0" dirty="0">
              <a:solidFill>
                <a:schemeClr val="tx1"/>
              </a:solidFill>
              <a:cs typeface="Arial" panose="020B0604020202020204" pitchFamily="34" charset="0"/>
            </a:endParaRPr>
          </a:p>
          <a:p>
            <a:pPr marL="0" marR="0" lvl="0" indent="0" algn="l" defTabSz="457200" rtl="0" eaLnBrk="1" fontAlgn="auto" latinLnBrk="0" hangingPunct="1">
              <a:lnSpc>
                <a:spcPct val="100000"/>
              </a:lnSpc>
              <a:spcBef>
                <a:spcPts val="0"/>
              </a:spcBef>
              <a:spcAft>
                <a:spcPts val="600"/>
              </a:spcAft>
              <a:buClrTx/>
              <a:buSzTx/>
              <a:buFontTx/>
              <a:buNone/>
              <a:tabLst/>
              <a:defRPr/>
            </a:pPr>
            <a:endParaRPr lang="en-US" sz="1100" b="0" i="0" u="none" strike="noStrike" kern="1200" baseline="0" dirty="0">
              <a:solidFill>
                <a:schemeClr val="tx1"/>
              </a:solidFill>
              <a:cs typeface="Arial" panose="020B0604020202020204" pitchFamily="34" charset="0"/>
            </a:endParaRPr>
          </a:p>
          <a:p>
            <a:pPr marL="0" marR="0" lvl="0" indent="0" algn="l" defTabSz="457200" rtl="0" eaLnBrk="1" fontAlgn="auto" latinLnBrk="0" hangingPunct="1">
              <a:lnSpc>
                <a:spcPct val="100000"/>
              </a:lnSpc>
              <a:spcBef>
                <a:spcPts val="0"/>
              </a:spcBef>
              <a:spcAft>
                <a:spcPts val="600"/>
              </a:spcAft>
              <a:buClrTx/>
              <a:buSzTx/>
              <a:buFontTx/>
              <a:buNone/>
              <a:tabLst/>
              <a:defRPr/>
            </a:pPr>
            <a:endParaRPr lang="en-US" sz="1100" b="0" i="0" u="none" strike="noStrike" kern="1200" baseline="0" dirty="0">
              <a:solidFill>
                <a:schemeClr val="tx1"/>
              </a:solidFill>
              <a:cs typeface="Arial" panose="020B0604020202020204" pitchFamily="34" charset="0"/>
            </a:endParaRPr>
          </a:p>
          <a:p>
            <a:pPr marL="0" marR="0" lvl="0" indent="0" algn="l" defTabSz="457200" rtl="0" eaLnBrk="1" fontAlgn="auto" latinLnBrk="0" hangingPunct="1">
              <a:lnSpc>
                <a:spcPct val="100000"/>
              </a:lnSpc>
              <a:spcBef>
                <a:spcPts val="0"/>
              </a:spcBef>
              <a:spcAft>
                <a:spcPts val="600"/>
              </a:spcAft>
              <a:buClrTx/>
              <a:buSzTx/>
              <a:buFontTx/>
              <a:buNone/>
              <a:tabLst/>
              <a:defRPr/>
            </a:pPr>
            <a:r>
              <a:rPr lang="en-US" sz="1100" b="0" i="0" u="none" strike="noStrike" kern="1200" baseline="0" dirty="0">
                <a:solidFill>
                  <a:schemeClr val="tx1"/>
                </a:solidFill>
                <a:cs typeface="Arial" panose="020B0604020202020204" pitchFamily="34" charset="0"/>
              </a:rPr>
              <a:t>At the highest level, the </a:t>
            </a:r>
            <a:r>
              <a:rPr lang="en-US" sz="1200" b="0" i="0" kern="1200" dirty="0">
                <a:solidFill>
                  <a:schemeClr val="tx1"/>
                </a:solidFill>
                <a:effectLst/>
                <a:latin typeface="+mn-lt"/>
                <a:ea typeface="+mn-ea"/>
                <a:cs typeface="+mn-cs"/>
              </a:rPr>
              <a:t>AWS Cloud Adoption Framework (AWS CAF) organizes guidance into six areas of focus, called perspectives. </a:t>
            </a:r>
          </a:p>
          <a:p>
            <a:pPr marL="0" marR="0" lvl="0" indent="0" algn="l" defTabSz="457200" rtl="0" eaLnBrk="1" fontAlgn="auto" latinLnBrk="0" hangingPunct="1">
              <a:lnSpc>
                <a:spcPct val="100000"/>
              </a:lnSpc>
              <a:spcBef>
                <a:spcPts val="0"/>
              </a:spcBef>
              <a:spcAft>
                <a:spcPts val="60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600"/>
              </a:spcAft>
              <a:buClrTx/>
              <a:buSzTx/>
              <a:buFontTx/>
              <a:buNone/>
              <a:tabLst/>
              <a:defRPr/>
            </a:pPr>
            <a:r>
              <a:rPr lang="en-US" sz="1200" b="0" i="0" kern="1200" dirty="0">
                <a:solidFill>
                  <a:schemeClr val="tx1"/>
                </a:solidFill>
                <a:effectLst/>
                <a:latin typeface="+mn-lt"/>
                <a:ea typeface="+mn-ea"/>
                <a:cs typeface="+mn-cs"/>
              </a:rPr>
              <a:t>Each perspective covers distinct responsibilities owned or managed by functionally related stakeholders. In general, the Business, People, and Governance Perspectives focus on business capabilities; while the Platform, Security, and Operations Perspectives focus on technical capabilities.</a:t>
            </a:r>
            <a:endParaRPr lang="en-US" sz="1100" b="0" i="0" u="none" strike="noStrike" kern="1200" baseline="0" dirty="0">
              <a:solidFill>
                <a:schemeClr val="tx1"/>
              </a:solidFill>
              <a:effectLst/>
              <a:cs typeface="Arial" panose="020B0604020202020204" pitchFamily="34" charset="0"/>
            </a:endParaRPr>
          </a:p>
          <a:p>
            <a:pPr marL="0" marR="0" lvl="0" indent="0" algn="l" defTabSz="457200" rtl="0" eaLnBrk="1" fontAlgn="auto" latinLnBrk="0" hangingPunct="1">
              <a:lnSpc>
                <a:spcPct val="100000"/>
              </a:lnSpc>
              <a:spcBef>
                <a:spcPts val="0"/>
              </a:spcBef>
              <a:spcAft>
                <a:spcPts val="600"/>
              </a:spcAft>
              <a:buClrTx/>
              <a:buSzTx/>
              <a:buFontTx/>
              <a:buNone/>
              <a:tabLst/>
              <a:defRPr/>
            </a:pPr>
            <a:endParaRPr lang="en-US" sz="1100" kern="1200" dirty="0">
              <a:solidFill>
                <a:schemeClr val="tx1"/>
              </a:solidFill>
              <a:effectLst/>
              <a:cs typeface="Arial" panose="020B0604020202020204" pitchFamily="34" charset="0"/>
            </a:endParaRPr>
          </a:p>
          <a:p>
            <a:pPr marL="0" marR="0" lvl="0" indent="0" algn="l" defTabSz="457200" rtl="0" eaLnBrk="1" fontAlgn="auto" latinLnBrk="0" hangingPunct="1">
              <a:lnSpc>
                <a:spcPct val="100000"/>
              </a:lnSpc>
              <a:spcBef>
                <a:spcPts val="0"/>
              </a:spcBef>
              <a:spcAft>
                <a:spcPts val="600"/>
              </a:spcAft>
              <a:buClrTx/>
              <a:buSzTx/>
              <a:buFontTx/>
              <a:buNone/>
              <a:tabLst/>
              <a:defRPr/>
            </a:pPr>
            <a:r>
              <a:rPr lang="en-US" sz="1100" dirty="0"/>
              <a:t>For</a:t>
            </a:r>
            <a:r>
              <a:rPr lang="en-US" sz="1100" baseline="0" dirty="0"/>
              <a:t> more information about </a:t>
            </a:r>
            <a:r>
              <a:rPr lang="en-US" sz="1100" kern="1200" dirty="0">
                <a:solidFill>
                  <a:schemeClr val="tx1"/>
                </a:solidFill>
                <a:effectLst/>
                <a:cs typeface="Arial" panose="020B0604020202020204" pitchFamily="34" charset="0"/>
              </a:rPr>
              <a:t>the AWS CAF</a:t>
            </a:r>
            <a:r>
              <a:rPr lang="en-US" sz="1100" baseline="0" dirty="0"/>
              <a:t> visit the link</a:t>
            </a:r>
            <a:r>
              <a:rPr lang="en-US" sz="1100" kern="1200" dirty="0">
                <a:solidFill>
                  <a:schemeClr val="tx1"/>
                </a:solidFill>
                <a:effectLst/>
              </a:rPr>
              <a:t> </a:t>
            </a:r>
            <a:r>
              <a:rPr lang="en-US" sz="1100" u="sng" kern="1200" dirty="0">
                <a:solidFill>
                  <a:schemeClr val="tx1"/>
                </a:solidFill>
                <a:effectLst/>
                <a:hlinkClick r:id="rId3"/>
              </a:rPr>
              <a:t>http://bit.ly/AWSCAF</a:t>
            </a:r>
            <a:r>
              <a:rPr lang="en-US" sz="1100" u="none" kern="1200" dirty="0">
                <a:solidFill>
                  <a:schemeClr val="tx1"/>
                </a:solidFill>
                <a:effectLst/>
              </a:rPr>
              <a:t>.</a:t>
            </a:r>
          </a:p>
        </p:txBody>
      </p:sp>
    </p:spTree>
    <p:extLst>
      <p:ext uri="{BB962C8B-B14F-4D97-AF65-F5344CB8AC3E}">
        <p14:creationId xmlns:p14="http://schemas.microsoft.com/office/powerpoint/2010/main" val="24354863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En résumé, nous avons défini le cloud </a:t>
            </a:r>
            <a:r>
              <a:rPr lang="fr-FR" sz="1200" kern="1200" dirty="0" err="1">
                <a:solidFill>
                  <a:schemeClr val="tx1"/>
                </a:solidFill>
                <a:effectLst/>
                <a:latin typeface="+mn-lt"/>
                <a:ea typeface="+mn-ea"/>
                <a:cs typeface="+mn-cs"/>
              </a:rPr>
              <a:t>computing</a:t>
            </a:r>
            <a:r>
              <a:rPr lang="fr-FR" sz="1200" kern="1200" dirty="0">
                <a:solidFill>
                  <a:schemeClr val="tx1"/>
                </a:solidFill>
                <a:effectLst/>
                <a:latin typeface="+mn-lt"/>
                <a:ea typeface="+mn-ea"/>
                <a:cs typeface="+mn-cs"/>
              </a:rPr>
              <a:t>, nous avons parlé des 03 modèles cloud </a:t>
            </a:r>
            <a:r>
              <a:rPr lang="fr-FR" sz="1200" kern="1200" dirty="0" err="1">
                <a:solidFill>
                  <a:schemeClr val="tx1"/>
                </a:solidFill>
                <a:effectLst/>
                <a:latin typeface="+mn-lt"/>
                <a:ea typeface="+mn-ea"/>
                <a:cs typeface="+mn-cs"/>
              </a:rPr>
              <a:t>computing</a:t>
            </a:r>
            <a:r>
              <a:rPr lang="fr-FR" sz="1200" kern="1200" dirty="0">
                <a:solidFill>
                  <a:schemeClr val="tx1"/>
                </a:solidFill>
                <a:effectLst/>
                <a:latin typeface="+mn-lt"/>
                <a:ea typeface="+mn-ea"/>
                <a:cs typeface="+mn-cs"/>
              </a:rPr>
              <a:t> et également des 03 mode de déploiement vers le cloud. Nous avons décrit les avantages du cloud </a:t>
            </a:r>
            <a:r>
              <a:rPr lang="fr-FR" sz="1200" kern="1200" dirty="0" err="1">
                <a:solidFill>
                  <a:schemeClr val="tx1"/>
                </a:solidFill>
                <a:effectLst/>
                <a:latin typeface="+mn-lt"/>
                <a:ea typeface="+mn-ea"/>
                <a:cs typeface="+mn-cs"/>
              </a:rPr>
              <a:t>computing</a:t>
            </a:r>
            <a:r>
              <a:rPr lang="fr-FR" sz="1200" kern="1200" dirty="0">
                <a:solidFill>
                  <a:schemeClr val="tx1"/>
                </a:solidFill>
                <a:effectLst/>
                <a:latin typeface="+mn-lt"/>
                <a:ea typeface="+mn-ea"/>
                <a:cs typeface="+mn-cs"/>
              </a:rPr>
              <a:t>, exploré les services AWS et discuté bonnes pratiques que AWS recommande pour migrer vers le cloud (CAF) Cloud Adoption Framework.</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finish this module, complete the knowledge assessment. </a:t>
            </a:r>
          </a:p>
          <a:p>
            <a:r>
              <a:rPr lang="en-US" sz="1200" kern="1200" dirty="0">
                <a:solidFill>
                  <a:schemeClr val="tx1"/>
                </a:solidFill>
                <a:effectLst/>
                <a:latin typeface="+mn-lt"/>
                <a:ea typeface="+mn-ea"/>
                <a:cs typeface="+mn-cs"/>
              </a:rPr>
              <a:t> </a:t>
            </a:r>
          </a:p>
          <a:p>
            <a:pPr marL="0" indent="0">
              <a:buFont typeface="Arial" panose="020B0604020202020204" pitchFamily="34" charset="0"/>
              <a:buNone/>
            </a:pPr>
            <a:endParaRPr lang="en-US" sz="1100" dirty="0"/>
          </a:p>
        </p:txBody>
      </p:sp>
    </p:spTree>
    <p:extLst>
      <p:ext uri="{BB962C8B-B14F-4D97-AF65-F5344CB8AC3E}">
        <p14:creationId xmlns:p14="http://schemas.microsoft.com/office/powerpoint/2010/main" val="41705901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Up next, we will move on to Section 1.0.2 where we review the basics of cloud economics.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We’ll review pricing fundamentals and understand the total cost of ownership. </a:t>
            </a:r>
          </a:p>
          <a:p>
            <a:r>
              <a:rPr lang="en-US" sz="1200" kern="1200" dirty="0">
                <a:solidFill>
                  <a:schemeClr val="tx1"/>
                </a:solidFill>
                <a:effectLst/>
                <a:latin typeface="+mn-lt"/>
                <a:ea typeface="+mn-ea"/>
                <a:cs typeface="+mn-cs"/>
              </a:rPr>
              <a:t> </a:t>
            </a:r>
          </a:p>
        </p:txBody>
      </p:sp>
    </p:spTree>
    <p:extLst>
      <p:ext uri="{BB962C8B-B14F-4D97-AF65-F5344CB8AC3E}">
        <p14:creationId xmlns:p14="http://schemas.microsoft.com/office/powerpoint/2010/main" val="557139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participating!</a:t>
            </a:r>
          </a:p>
        </p:txBody>
      </p:sp>
    </p:spTree>
    <p:extLst>
      <p:ext uri="{BB962C8B-B14F-4D97-AF65-F5344CB8AC3E}">
        <p14:creationId xmlns:p14="http://schemas.microsoft.com/office/powerpoint/2010/main" val="3470459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aseline="0" dirty="0" err="1">
                <a:latin typeface="+mn-lt"/>
              </a:rPr>
              <a:t>En</a:t>
            </a:r>
            <a:r>
              <a:rPr lang="en-US" sz="1100" baseline="0" dirty="0">
                <a:latin typeface="+mn-lt"/>
              </a:rPr>
              <a:t> </a:t>
            </a:r>
            <a:r>
              <a:rPr lang="en-US" sz="1100" baseline="0" dirty="0" err="1">
                <a:latin typeface="+mn-lt"/>
              </a:rPr>
              <a:t>effet</a:t>
            </a:r>
            <a:r>
              <a:rPr lang="en-US" sz="1100" baseline="0" dirty="0">
                <a:latin typeface="+mn-lt"/>
              </a:rPr>
              <a:t>, face aux </a:t>
            </a:r>
            <a:r>
              <a:rPr lang="en-US" sz="1100" baseline="0" dirty="0" err="1">
                <a:latin typeface="+mn-lt"/>
              </a:rPr>
              <a:t>limites</a:t>
            </a:r>
            <a:r>
              <a:rPr lang="en-US" sz="1100" baseline="0" dirty="0">
                <a:latin typeface="+mn-lt"/>
              </a:rPr>
              <a:t> des systems </a:t>
            </a:r>
            <a:r>
              <a:rPr lang="en-US" sz="1100" baseline="0" dirty="0" err="1">
                <a:latin typeface="+mn-lt"/>
              </a:rPr>
              <a:t>locaux</a:t>
            </a:r>
            <a:r>
              <a:rPr lang="en-US" sz="1100" baseline="0" dirty="0">
                <a:latin typeface="+mn-lt"/>
              </a:rPr>
              <a:t>, PC, smartphone et </a:t>
            </a:r>
            <a:r>
              <a:rPr lang="en-US" sz="1100" baseline="0" dirty="0" err="1">
                <a:latin typeface="+mn-lt"/>
              </a:rPr>
              <a:t>autres</a:t>
            </a:r>
            <a:r>
              <a:rPr lang="en-US" sz="1100" baseline="0" dirty="0">
                <a:latin typeface="+mn-lt"/>
              </a:rPr>
              <a:t>, </a:t>
            </a:r>
            <a:r>
              <a:rPr lang="en-US" sz="1100" baseline="0" dirty="0" err="1">
                <a:latin typeface="+mn-lt"/>
              </a:rPr>
              <a:t>certains</a:t>
            </a:r>
            <a:r>
              <a:rPr lang="en-US" sz="1100" baseline="0" dirty="0">
                <a:latin typeface="+mn-lt"/>
              </a:rPr>
              <a:t> </a:t>
            </a:r>
            <a:r>
              <a:rPr lang="en-US" sz="1100" baseline="0" dirty="0" err="1">
                <a:latin typeface="+mn-lt"/>
              </a:rPr>
              <a:t>opérateurs</a:t>
            </a:r>
            <a:r>
              <a:rPr lang="en-US" sz="1100" baseline="0" dirty="0">
                <a:latin typeface="+mn-lt"/>
              </a:rPr>
              <a:t> </a:t>
            </a:r>
            <a:r>
              <a:rPr lang="en-US" sz="1100" baseline="0" dirty="0" err="1">
                <a:latin typeface="+mn-lt"/>
              </a:rPr>
              <a:t>vous</a:t>
            </a:r>
            <a:r>
              <a:rPr lang="en-US" sz="1100" baseline="0" dirty="0">
                <a:latin typeface="+mn-lt"/>
              </a:rPr>
              <a:t> </a:t>
            </a:r>
            <a:r>
              <a:rPr lang="en-US" sz="1100" baseline="0" dirty="0" err="1">
                <a:latin typeface="+mn-lt"/>
              </a:rPr>
              <a:t>permettent</a:t>
            </a:r>
            <a:r>
              <a:rPr lang="en-US" sz="1100" baseline="0" dirty="0">
                <a:latin typeface="+mn-lt"/>
              </a:rPr>
              <a:t> de </a:t>
            </a:r>
            <a:r>
              <a:rPr lang="en-US" sz="1100" baseline="0" dirty="0" err="1">
                <a:latin typeface="+mn-lt"/>
              </a:rPr>
              <a:t>délocaliser</a:t>
            </a:r>
            <a:r>
              <a:rPr lang="en-US" sz="1100" baseline="0" dirty="0">
                <a:latin typeface="+mn-lt"/>
              </a:rPr>
              <a:t> </a:t>
            </a:r>
            <a:r>
              <a:rPr lang="en-US" sz="1100" baseline="0" dirty="0" err="1">
                <a:latin typeface="+mn-lt"/>
              </a:rPr>
              <a:t>votre</a:t>
            </a:r>
            <a:r>
              <a:rPr lang="en-US" sz="1100" baseline="0" dirty="0">
                <a:latin typeface="+mn-lt"/>
              </a:rPr>
              <a:t> </a:t>
            </a:r>
            <a:r>
              <a:rPr lang="en-US" sz="1100" baseline="0" dirty="0" err="1">
                <a:latin typeface="+mn-lt"/>
              </a:rPr>
              <a:t>calcul</a:t>
            </a:r>
            <a:r>
              <a:rPr lang="en-US" sz="1100" baseline="0" dirty="0">
                <a:latin typeface="+mn-lt"/>
              </a:rPr>
              <a:t> </a:t>
            </a:r>
            <a:r>
              <a:rPr lang="en-US" sz="1100" baseline="0" dirty="0" err="1">
                <a:latin typeface="+mn-lt"/>
              </a:rPr>
              <a:t>ou</a:t>
            </a:r>
            <a:r>
              <a:rPr lang="en-US" sz="1100" baseline="0" dirty="0">
                <a:latin typeface="+mn-lt"/>
              </a:rPr>
              <a:t> </a:t>
            </a:r>
            <a:r>
              <a:rPr lang="en-US" sz="1100" baseline="0" dirty="0" err="1">
                <a:latin typeface="+mn-lt"/>
              </a:rPr>
              <a:t>vos</a:t>
            </a:r>
            <a:r>
              <a:rPr lang="en-US" sz="1100" baseline="0" dirty="0">
                <a:latin typeface="+mn-lt"/>
              </a:rPr>
              <a:t> taches </a:t>
            </a:r>
            <a:r>
              <a:rPr lang="en-US" sz="1100" baseline="0" dirty="0" err="1">
                <a:latin typeface="+mn-lt"/>
              </a:rPr>
              <a:t>vers</a:t>
            </a:r>
            <a:r>
              <a:rPr lang="en-US" sz="1100" baseline="0" dirty="0">
                <a:latin typeface="+mn-lt"/>
              </a:rPr>
              <a:t> </a:t>
            </a:r>
            <a:r>
              <a:rPr lang="en-US" sz="1100" baseline="0" dirty="0" err="1">
                <a:latin typeface="+mn-lt"/>
              </a:rPr>
              <a:t>leurs</a:t>
            </a:r>
            <a:r>
              <a:rPr lang="en-US" sz="1100" baseline="0" dirty="0">
                <a:latin typeface="+mn-lt"/>
              </a:rPr>
              <a:t> </a:t>
            </a:r>
            <a:r>
              <a:rPr lang="en-US" sz="1100" baseline="0" dirty="0" err="1">
                <a:latin typeface="+mn-lt"/>
              </a:rPr>
              <a:t>serveurs</a:t>
            </a:r>
            <a:r>
              <a:rPr lang="en-US" sz="1100" baseline="0" dirty="0">
                <a:latin typeface="+mn-lt"/>
              </a:rPr>
              <a:t> à </a:t>
            </a:r>
            <a:r>
              <a:rPr lang="en-US" sz="1100" baseline="0" dirty="0" err="1">
                <a:latin typeface="+mn-lt"/>
              </a:rPr>
              <a:t>eux</a:t>
            </a:r>
            <a:r>
              <a:rPr lang="en-US" sz="1100" baseline="0" dirty="0">
                <a:latin typeface="+mn-lt"/>
              </a:rPr>
              <a:t>. </a:t>
            </a:r>
            <a:r>
              <a:rPr lang="en-US" sz="1100" baseline="0" dirty="0" err="1">
                <a:latin typeface="+mn-lt"/>
              </a:rPr>
              <a:t>Donc</a:t>
            </a:r>
            <a:r>
              <a:rPr lang="en-US" sz="1100" baseline="0" dirty="0">
                <a:latin typeface="+mn-lt"/>
              </a:rPr>
              <a:t> </a:t>
            </a:r>
            <a:r>
              <a:rPr lang="en-US" sz="1100" baseline="0" dirty="0" err="1">
                <a:latin typeface="+mn-lt"/>
              </a:rPr>
              <a:t>ces</a:t>
            </a:r>
            <a:r>
              <a:rPr lang="en-US" sz="1100" baseline="0" dirty="0">
                <a:latin typeface="+mn-lt"/>
              </a:rPr>
              <a:t> </a:t>
            </a:r>
            <a:r>
              <a:rPr lang="en-US" sz="1100" baseline="0" dirty="0" err="1">
                <a:latin typeface="+mn-lt"/>
              </a:rPr>
              <a:t>opérateurs</a:t>
            </a:r>
            <a:r>
              <a:rPr lang="en-US" sz="1100" baseline="0" dirty="0">
                <a:latin typeface="+mn-lt"/>
              </a:rPr>
              <a:t> </a:t>
            </a:r>
            <a:r>
              <a:rPr lang="en-US" sz="1100" baseline="0" dirty="0" err="1">
                <a:latin typeface="+mn-lt"/>
              </a:rPr>
              <a:t>vous</a:t>
            </a:r>
            <a:r>
              <a:rPr lang="en-US" sz="1100" baseline="0" dirty="0">
                <a:latin typeface="+mn-lt"/>
              </a:rPr>
              <a:t> </a:t>
            </a:r>
            <a:r>
              <a:rPr lang="en-US" sz="1100" baseline="0" dirty="0" err="1">
                <a:latin typeface="+mn-lt"/>
              </a:rPr>
              <a:t>permettent</a:t>
            </a:r>
            <a:r>
              <a:rPr lang="en-US" sz="1100" baseline="0" dirty="0">
                <a:latin typeface="+mn-lt"/>
              </a:rPr>
              <a:t> par la suite de </a:t>
            </a:r>
            <a:r>
              <a:rPr lang="en-US" sz="1100" baseline="0" dirty="0" err="1">
                <a:latin typeface="+mn-lt"/>
              </a:rPr>
              <a:t>réaliser</a:t>
            </a:r>
            <a:r>
              <a:rPr lang="en-US" sz="1100" baseline="0" dirty="0">
                <a:latin typeface="+mn-lt"/>
              </a:rPr>
              <a:t> </a:t>
            </a:r>
            <a:r>
              <a:rPr lang="en-US" sz="1100" baseline="0" dirty="0" err="1">
                <a:latin typeface="+mn-lt"/>
              </a:rPr>
              <a:t>vos</a:t>
            </a:r>
            <a:r>
              <a:rPr lang="en-US" sz="1100" baseline="0" dirty="0">
                <a:latin typeface="+mn-lt"/>
              </a:rPr>
              <a:t> operations de </a:t>
            </a:r>
            <a:r>
              <a:rPr lang="en-US" sz="1100" baseline="0" dirty="0" err="1">
                <a:latin typeface="+mn-lt"/>
              </a:rPr>
              <a:t>calcul</a:t>
            </a:r>
            <a:r>
              <a:rPr lang="en-US" sz="1100" baseline="0" dirty="0">
                <a:latin typeface="+mn-lt"/>
              </a:rPr>
              <a:t> sur </a:t>
            </a:r>
            <a:r>
              <a:rPr lang="en-US" sz="1100" baseline="0" dirty="0" err="1">
                <a:latin typeface="+mn-lt"/>
              </a:rPr>
              <a:t>leurs</a:t>
            </a:r>
            <a:r>
              <a:rPr lang="en-US" sz="1100" baseline="0" dirty="0">
                <a:latin typeface="+mn-lt"/>
              </a:rPr>
              <a:t> </a:t>
            </a:r>
            <a:r>
              <a:rPr lang="en-US" sz="1100" baseline="0" dirty="0" err="1">
                <a:latin typeface="+mn-lt"/>
              </a:rPr>
              <a:t>serveurs</a:t>
            </a:r>
            <a:r>
              <a:rPr lang="en-US" sz="1100" baseline="0" dirty="0">
                <a:latin typeface="+mn-lt"/>
              </a:rPr>
              <a:t> à </a:t>
            </a:r>
            <a:r>
              <a:rPr lang="en-US" sz="1100" baseline="0" dirty="0" err="1">
                <a:latin typeface="+mn-lt"/>
              </a:rPr>
              <a:t>eux</a:t>
            </a:r>
            <a:r>
              <a:rPr lang="en-US" sz="1100" baseline="0" dirty="0">
                <a:latin typeface="+mn-lt"/>
              </a:rPr>
              <a:t>. </a:t>
            </a:r>
            <a:r>
              <a:rPr lang="en-US" sz="1100" baseline="0" dirty="0" err="1">
                <a:latin typeface="+mn-lt"/>
              </a:rPr>
              <a:t>C’est</a:t>
            </a:r>
            <a:r>
              <a:rPr lang="en-US" sz="1100" baseline="0" dirty="0">
                <a:latin typeface="+mn-lt"/>
              </a:rPr>
              <a:t> de </a:t>
            </a:r>
            <a:r>
              <a:rPr lang="en-US" sz="1100" baseline="0" dirty="0" err="1">
                <a:latin typeface="+mn-lt"/>
              </a:rPr>
              <a:t>là</a:t>
            </a:r>
            <a:r>
              <a:rPr lang="en-US" sz="1100" baseline="0" dirty="0">
                <a:latin typeface="+mn-lt"/>
              </a:rPr>
              <a:t> </a:t>
            </a:r>
            <a:r>
              <a:rPr lang="en-US" sz="1100" baseline="0" dirty="0" err="1">
                <a:latin typeface="+mn-lt"/>
              </a:rPr>
              <a:t>qu’est</a:t>
            </a:r>
            <a:r>
              <a:rPr lang="en-US" sz="1100" baseline="0" dirty="0">
                <a:latin typeface="+mn-lt"/>
              </a:rPr>
              <a:t> né le concept cloud computing qui </a:t>
            </a:r>
            <a:r>
              <a:rPr lang="en-US" sz="1100" baseline="0" dirty="0" err="1">
                <a:latin typeface="+mn-lt"/>
              </a:rPr>
              <a:t>est</a:t>
            </a:r>
            <a:r>
              <a:rPr lang="en-US" sz="1100" baseline="0" dirty="0">
                <a:latin typeface="+mn-lt"/>
              </a:rPr>
              <a:t> </a:t>
            </a:r>
            <a:r>
              <a:rPr lang="en-US" sz="1100" baseline="0" dirty="0" err="1">
                <a:latin typeface="+mn-lt"/>
              </a:rPr>
              <a:t>en</a:t>
            </a:r>
            <a:r>
              <a:rPr lang="en-US" sz="1100" baseline="0" dirty="0">
                <a:latin typeface="+mn-lt"/>
              </a:rPr>
              <a:t> </a:t>
            </a:r>
            <a:r>
              <a:rPr lang="en-US" sz="1100" baseline="0" dirty="0" err="1">
                <a:latin typeface="+mn-lt"/>
              </a:rPr>
              <a:t>quelquesorte</a:t>
            </a:r>
            <a:r>
              <a:rPr lang="en-US" sz="1100" baseline="0" dirty="0">
                <a:latin typeface="+mn-lt"/>
              </a:rPr>
              <a:t> le </a:t>
            </a:r>
            <a:r>
              <a:rPr lang="en-US" sz="1100" baseline="0" dirty="0" err="1">
                <a:latin typeface="+mn-lt"/>
              </a:rPr>
              <a:t>calcul</a:t>
            </a:r>
            <a:r>
              <a:rPr lang="en-US" sz="1100" baseline="0" dirty="0">
                <a:latin typeface="+mn-lt"/>
              </a:rPr>
              <a:t> dans le </a:t>
            </a:r>
            <a:r>
              <a:rPr lang="en-US" sz="1100" baseline="0" dirty="0" err="1">
                <a:latin typeface="+mn-lt"/>
              </a:rPr>
              <a:t>nuage</a:t>
            </a:r>
            <a:r>
              <a:rPr lang="en-US" sz="1100" baseline="0" dirty="0">
                <a:latin typeface="+mn-lt"/>
              </a:rPr>
              <a:t>. </a:t>
            </a:r>
          </a:p>
        </p:txBody>
      </p:sp>
    </p:spTree>
    <p:extLst>
      <p:ext uri="{BB962C8B-B14F-4D97-AF65-F5344CB8AC3E}">
        <p14:creationId xmlns:p14="http://schemas.microsoft.com/office/powerpoint/2010/main" val="3216822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kern="1200" noProof="0" dirty="0">
                <a:solidFill>
                  <a:schemeClr val="tx1"/>
                </a:solidFill>
                <a:effectLst/>
                <a:latin typeface="+mn-lt"/>
                <a:ea typeface="+mn-ea"/>
                <a:cs typeface="+mn-cs"/>
              </a:rPr>
              <a:t>On peut dire que le cloud </a:t>
            </a:r>
            <a:r>
              <a:rPr lang="fr-FR" sz="1100" kern="1200" noProof="0" dirty="0" err="1">
                <a:solidFill>
                  <a:schemeClr val="tx1"/>
                </a:solidFill>
                <a:effectLst/>
                <a:latin typeface="+mn-lt"/>
                <a:ea typeface="+mn-ea"/>
                <a:cs typeface="+mn-cs"/>
              </a:rPr>
              <a:t>computing</a:t>
            </a:r>
            <a:r>
              <a:rPr lang="fr-FR" sz="1100" kern="1200" noProof="0" dirty="0">
                <a:solidFill>
                  <a:schemeClr val="tx1"/>
                </a:solidFill>
                <a:effectLst/>
                <a:latin typeface="+mn-lt"/>
                <a:ea typeface="+mn-ea"/>
                <a:cs typeface="+mn-cs"/>
              </a:rPr>
              <a:t> c’est le fait d’avoir de la </a:t>
            </a:r>
            <a:r>
              <a:rPr lang="fr-FR" sz="1100" kern="1200" noProof="0" dirty="0" err="1">
                <a:solidFill>
                  <a:schemeClr val="tx1"/>
                </a:solidFill>
                <a:effectLst/>
                <a:latin typeface="+mn-lt"/>
                <a:ea typeface="+mn-ea"/>
                <a:cs typeface="+mn-cs"/>
              </a:rPr>
              <a:t>resource</a:t>
            </a:r>
            <a:r>
              <a:rPr lang="fr-FR" sz="1100" kern="1200" noProof="0" dirty="0">
                <a:solidFill>
                  <a:schemeClr val="tx1"/>
                </a:solidFill>
                <a:effectLst/>
                <a:latin typeface="+mn-lt"/>
                <a:ea typeface="+mn-ea"/>
                <a:cs typeface="+mn-cs"/>
              </a:rPr>
              <a:t> à la demande que l’on paie à l’usage. Mécanisme qui permet de consommer des ressources de tout ordre à la demande et que l’on paie à l’usage. C’est le mode </a:t>
            </a:r>
            <a:r>
              <a:rPr lang="fr-FR" sz="1100" kern="1200" noProof="0" dirty="0" err="1">
                <a:solidFill>
                  <a:schemeClr val="tx1"/>
                </a:solidFill>
                <a:effectLst/>
                <a:latin typeface="+mn-lt"/>
                <a:ea typeface="+mn-ea"/>
                <a:cs typeface="+mn-cs"/>
              </a:rPr>
              <a:t>pay</a:t>
            </a:r>
            <a:r>
              <a:rPr lang="fr-FR" sz="1100" kern="1200" noProof="0" dirty="0">
                <a:solidFill>
                  <a:schemeClr val="tx1"/>
                </a:solidFill>
                <a:effectLst/>
                <a:latin typeface="+mn-lt"/>
                <a:ea typeface="+mn-ea"/>
                <a:cs typeface="+mn-cs"/>
              </a:rPr>
              <a:t>-as-</a:t>
            </a:r>
            <a:r>
              <a:rPr lang="fr-FR" sz="1100" kern="1200" noProof="0" dirty="0" err="1">
                <a:solidFill>
                  <a:schemeClr val="tx1"/>
                </a:solidFill>
                <a:effectLst/>
                <a:latin typeface="+mn-lt"/>
                <a:ea typeface="+mn-ea"/>
                <a:cs typeface="+mn-cs"/>
              </a:rPr>
              <a:t>you</a:t>
            </a:r>
            <a:r>
              <a:rPr lang="fr-FR" sz="1100" kern="1200" noProof="0" dirty="0">
                <a:solidFill>
                  <a:schemeClr val="tx1"/>
                </a:solidFill>
                <a:effectLst/>
                <a:latin typeface="+mn-lt"/>
                <a:ea typeface="+mn-ea"/>
                <a:cs typeface="+mn-cs"/>
              </a:rPr>
              <a:t>-go (Faire l’analogie avec Internet un FAI ou alors avec l’</a:t>
            </a:r>
            <a:r>
              <a:rPr lang="fr-FR" sz="1100" kern="1200" noProof="0" dirty="0" err="1">
                <a:solidFill>
                  <a:schemeClr val="tx1"/>
                </a:solidFill>
                <a:effectLst/>
                <a:latin typeface="+mn-lt"/>
                <a:ea typeface="+mn-ea"/>
                <a:cs typeface="+mn-cs"/>
              </a:rPr>
              <a:t>électricté</a:t>
            </a:r>
            <a:r>
              <a:rPr lang="fr-FR" sz="1100" kern="1200" noProof="0" dirty="0">
                <a:solidFill>
                  <a:schemeClr val="tx1"/>
                </a:solidFill>
                <a:effectLst/>
                <a:latin typeface="+mn-lt"/>
                <a:ea typeface="+mn-ea"/>
                <a:cs typeface="+mn-cs"/>
              </a:rPr>
              <a:t>).</a:t>
            </a:r>
            <a:endParaRPr lang="fr-FR" sz="1100" baseline="0" noProof="0" dirty="0">
              <a:latin typeface="+mn-lt"/>
            </a:endParaRPr>
          </a:p>
          <a:p>
            <a:endParaRPr lang="en-US" sz="1100" dirty="0">
              <a:latin typeface="+mn-lt"/>
            </a:endParaRPr>
          </a:p>
        </p:txBody>
      </p:sp>
    </p:spTree>
    <p:extLst>
      <p:ext uri="{BB962C8B-B14F-4D97-AF65-F5344CB8AC3E}">
        <p14:creationId xmlns:p14="http://schemas.microsoft.com/office/powerpoint/2010/main" val="2965133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kern="1200" noProof="0" dirty="0">
                <a:solidFill>
                  <a:schemeClr val="tx1"/>
                </a:solidFill>
                <a:effectLst/>
                <a:latin typeface="+mn-lt"/>
                <a:ea typeface="+mn-ea"/>
                <a:cs typeface="+mn-cs"/>
              </a:rPr>
              <a:t>Le cloud </a:t>
            </a:r>
            <a:r>
              <a:rPr lang="fr-FR" sz="1100" kern="1200" noProof="0" dirty="0" err="1">
                <a:solidFill>
                  <a:schemeClr val="tx1"/>
                </a:solidFill>
                <a:effectLst/>
                <a:latin typeface="+mn-lt"/>
                <a:ea typeface="+mn-ea"/>
                <a:cs typeface="+mn-cs"/>
              </a:rPr>
              <a:t>computing</a:t>
            </a:r>
            <a:r>
              <a:rPr lang="fr-FR" sz="1100" kern="1200" noProof="0" dirty="0">
                <a:solidFill>
                  <a:schemeClr val="tx1"/>
                </a:solidFill>
                <a:effectLst/>
                <a:latin typeface="+mn-lt"/>
                <a:ea typeface="+mn-ea"/>
                <a:cs typeface="+mn-cs"/>
              </a:rPr>
              <a:t> va nous permettre de palier à un certains nombres de difficultés et d’</a:t>
            </a:r>
            <a:r>
              <a:rPr lang="fr-FR" sz="1100" kern="1200" noProof="0" dirty="0" err="1">
                <a:solidFill>
                  <a:schemeClr val="tx1"/>
                </a:solidFill>
                <a:effectLst/>
                <a:latin typeface="+mn-lt"/>
                <a:ea typeface="+mn-ea"/>
                <a:cs typeface="+mn-cs"/>
              </a:rPr>
              <a:t>arreter</a:t>
            </a:r>
            <a:r>
              <a:rPr lang="fr-FR" sz="1100" kern="1200" noProof="0" dirty="0">
                <a:solidFill>
                  <a:schemeClr val="tx1"/>
                </a:solidFill>
                <a:effectLst/>
                <a:latin typeface="+mn-lt"/>
                <a:ea typeface="+mn-ea"/>
                <a:cs typeface="+mn-cs"/>
              </a:rPr>
              <a:t> de penser aux choses qui nous prenaient beaucoup de notre temps comme l’infrastructure…, au lieu de se soucier de l’installation des serveurs physiques, on se focalisera juste sur la partie logicielle métiers (quelle est l’application à installer pour optimiser ma productivité et comment la sécuriser </a:t>
            </a:r>
            <a:r>
              <a:rPr lang="fr-FR" sz="1100" kern="1200" noProof="0" dirty="0" err="1">
                <a:solidFill>
                  <a:schemeClr val="tx1"/>
                </a:solidFill>
                <a:effectLst/>
                <a:latin typeface="+mn-lt"/>
                <a:ea typeface="+mn-ea"/>
                <a:cs typeface="+mn-cs"/>
              </a:rPr>
              <a:t>advantage</a:t>
            </a:r>
            <a:r>
              <a:rPr lang="fr-FR" sz="1100" kern="1200" noProof="0" dirty="0">
                <a:solidFill>
                  <a:schemeClr val="tx1"/>
                </a:solidFill>
                <a:effectLst/>
                <a:latin typeface="+mn-lt"/>
                <a:ea typeface="+mn-ea"/>
                <a:cs typeface="+mn-cs"/>
              </a:rPr>
              <a:t>).</a:t>
            </a:r>
          </a:p>
        </p:txBody>
      </p:sp>
    </p:spTree>
    <p:extLst>
      <p:ext uri="{BB962C8B-B14F-4D97-AF65-F5344CB8AC3E}">
        <p14:creationId xmlns:p14="http://schemas.microsoft.com/office/powerpoint/2010/main" val="3907028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vert="horz" lIns="91440" tIns="45720" rIns="91440" bIns="45720" rtlCol="0"/>
          <a:lstStyle/>
          <a:p>
            <a:r>
              <a:rPr lang="en-US" sz="1100" kern="1200" dirty="0">
                <a:solidFill>
                  <a:schemeClr val="tx1"/>
                </a:solidFill>
                <a:effectLst/>
                <a:latin typeface="+mn-lt"/>
                <a:ea typeface="+mn-ea"/>
                <a:cs typeface="+mn-cs"/>
              </a:rPr>
              <a:t>Le cloud computing nous permet de nous </a:t>
            </a:r>
            <a:r>
              <a:rPr lang="en-US" sz="1100" kern="1200" dirty="0" err="1">
                <a:solidFill>
                  <a:schemeClr val="tx1"/>
                </a:solidFill>
                <a:effectLst/>
                <a:latin typeface="+mn-lt"/>
                <a:ea typeface="+mn-ea"/>
                <a:cs typeface="+mn-cs"/>
              </a:rPr>
              <a:t>soucier</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moins</a:t>
            </a:r>
            <a:r>
              <a:rPr lang="en-US" sz="1100" kern="1200" dirty="0">
                <a:solidFill>
                  <a:schemeClr val="tx1"/>
                </a:solidFill>
                <a:effectLst/>
                <a:latin typeface="+mn-lt"/>
                <a:ea typeface="+mn-ea"/>
                <a:cs typeface="+mn-cs"/>
              </a:rPr>
              <a:t> de la </a:t>
            </a:r>
            <a:r>
              <a:rPr lang="en-US" sz="1100" kern="1200" dirty="0" err="1">
                <a:solidFill>
                  <a:schemeClr val="tx1"/>
                </a:solidFill>
                <a:effectLst/>
                <a:latin typeface="+mn-lt"/>
                <a:ea typeface="+mn-ea"/>
                <a:cs typeface="+mn-cs"/>
              </a:rPr>
              <a:t>partie</a:t>
            </a:r>
            <a:r>
              <a:rPr lang="en-US" sz="1100" kern="1200" dirty="0">
                <a:solidFill>
                  <a:schemeClr val="tx1"/>
                </a:solidFill>
                <a:effectLst/>
                <a:latin typeface="+mn-lt"/>
                <a:ea typeface="+mn-ea"/>
                <a:cs typeface="+mn-cs"/>
              </a:rPr>
              <a:t> Infra et de se </a:t>
            </a:r>
            <a:r>
              <a:rPr lang="en-US" sz="1100" kern="1200" dirty="0" err="1">
                <a:solidFill>
                  <a:schemeClr val="tx1"/>
                </a:solidFill>
                <a:effectLst/>
                <a:latin typeface="+mn-lt"/>
                <a:ea typeface="+mn-ea"/>
                <a:cs typeface="+mn-cs"/>
              </a:rPr>
              <a:t>concentrer</a:t>
            </a:r>
            <a:r>
              <a:rPr lang="en-US" sz="1100" kern="1200" dirty="0">
                <a:solidFill>
                  <a:schemeClr val="tx1"/>
                </a:solidFill>
                <a:effectLst/>
                <a:latin typeface="+mn-lt"/>
                <a:ea typeface="+mn-ea"/>
                <a:cs typeface="+mn-cs"/>
              </a:rPr>
              <a:t> sur la </a:t>
            </a:r>
            <a:r>
              <a:rPr lang="en-US" sz="1100" kern="1200" dirty="0" err="1">
                <a:solidFill>
                  <a:schemeClr val="tx1"/>
                </a:solidFill>
                <a:effectLst/>
                <a:latin typeface="+mn-lt"/>
                <a:ea typeface="+mn-ea"/>
                <a:cs typeface="+mn-cs"/>
              </a:rPr>
              <a:t>partie</a:t>
            </a:r>
            <a:r>
              <a:rPr lang="en-US" sz="1100" kern="1200" dirty="0">
                <a:solidFill>
                  <a:schemeClr val="tx1"/>
                </a:solidFill>
                <a:effectLst/>
                <a:latin typeface="+mn-lt"/>
                <a:ea typeface="+mn-ea"/>
                <a:cs typeface="+mn-cs"/>
              </a:rPr>
              <a:t> Business.</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Dans les pratiques </a:t>
            </a:r>
            <a:r>
              <a:rPr lang="en-US" sz="1100" kern="1200" dirty="0" err="1">
                <a:solidFill>
                  <a:schemeClr val="tx1"/>
                </a:solidFill>
                <a:effectLst/>
                <a:latin typeface="+mn-lt"/>
                <a:ea typeface="+mn-ea"/>
                <a:cs typeface="+mn-cs"/>
              </a:rPr>
              <a:t>traditionnelles</a:t>
            </a:r>
            <a:r>
              <a:rPr lang="en-US" sz="1100" kern="1200" dirty="0">
                <a:solidFill>
                  <a:schemeClr val="tx1"/>
                </a:solidFill>
                <a:effectLst/>
                <a:latin typeface="+mn-lt"/>
                <a:ea typeface="+mn-ea"/>
                <a:cs typeface="+mn-cs"/>
              </a:rPr>
              <a:t> des SI, il </a:t>
            </a:r>
            <a:r>
              <a:rPr lang="en-US" sz="1100" kern="1200" dirty="0" err="1">
                <a:solidFill>
                  <a:schemeClr val="tx1"/>
                </a:solidFill>
                <a:effectLst/>
                <a:latin typeface="+mn-lt"/>
                <a:ea typeface="+mn-ea"/>
                <a:cs typeface="+mn-cs"/>
              </a:rPr>
              <a:t>fallait</a:t>
            </a:r>
            <a:r>
              <a:rPr lang="en-US" sz="1100" kern="1200" dirty="0">
                <a:solidFill>
                  <a:schemeClr val="tx1"/>
                </a:solidFill>
                <a:effectLst/>
                <a:latin typeface="+mn-lt"/>
                <a:ea typeface="+mn-ea"/>
                <a:cs typeface="+mn-cs"/>
              </a:rPr>
              <a:t> se </a:t>
            </a:r>
            <a:r>
              <a:rPr lang="en-US" sz="1100" kern="1200" dirty="0" err="1">
                <a:solidFill>
                  <a:schemeClr val="tx1"/>
                </a:solidFill>
                <a:effectLst/>
                <a:latin typeface="+mn-lt"/>
                <a:ea typeface="+mn-ea"/>
                <a:cs typeface="+mn-cs"/>
              </a:rPr>
              <a:t>soucier</a:t>
            </a:r>
            <a:r>
              <a:rPr lang="en-US" sz="1100" kern="1200" dirty="0">
                <a:solidFill>
                  <a:schemeClr val="tx1"/>
                </a:solidFill>
                <a:effectLst/>
                <a:latin typeface="+mn-lt"/>
                <a:ea typeface="+mn-ea"/>
                <a:cs typeface="+mn-cs"/>
              </a:rPr>
              <a:t> et </a:t>
            </a:r>
            <a:r>
              <a:rPr lang="en-US" sz="1100" kern="1200" dirty="0" err="1">
                <a:solidFill>
                  <a:schemeClr val="tx1"/>
                </a:solidFill>
                <a:effectLst/>
                <a:latin typeface="+mn-lt"/>
                <a:ea typeface="+mn-ea"/>
                <a:cs typeface="+mn-cs"/>
              </a:rPr>
              <a:t>investir</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en</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espace</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en</a:t>
            </a:r>
            <a:r>
              <a:rPr lang="en-US" sz="1100" kern="1200" dirty="0">
                <a:solidFill>
                  <a:schemeClr val="tx1"/>
                </a:solidFill>
                <a:effectLst/>
                <a:latin typeface="+mn-lt"/>
                <a:ea typeface="+mn-ea"/>
                <a:cs typeface="+mn-cs"/>
              </a:rPr>
              <a:t> machines, </a:t>
            </a:r>
            <a:r>
              <a:rPr lang="en-US" sz="1100" kern="1200" dirty="0" err="1">
                <a:solidFill>
                  <a:schemeClr val="tx1"/>
                </a:solidFill>
                <a:effectLst/>
                <a:latin typeface="+mn-lt"/>
                <a:ea typeface="+mn-ea"/>
                <a:cs typeface="+mn-cs"/>
              </a:rPr>
              <a:t>équipements</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réseau,en</a:t>
            </a:r>
            <a:r>
              <a:rPr lang="en-US" sz="1100" kern="1200" dirty="0">
                <a:solidFill>
                  <a:schemeClr val="tx1"/>
                </a:solidFill>
                <a:effectLst/>
                <a:latin typeface="+mn-lt"/>
                <a:ea typeface="+mn-ea"/>
                <a:cs typeface="+mn-cs"/>
              </a:rPr>
              <a:t> personnel et bien </a:t>
            </a:r>
            <a:r>
              <a:rPr lang="en-US" sz="1100" kern="1200" dirty="0" err="1">
                <a:solidFill>
                  <a:schemeClr val="tx1"/>
                </a:solidFill>
                <a:effectLst/>
                <a:latin typeface="+mn-lt"/>
                <a:ea typeface="+mn-ea"/>
                <a:cs typeface="+mn-cs"/>
              </a:rPr>
              <a:t>d’autres</a:t>
            </a:r>
            <a:r>
              <a:rPr lang="en-US" sz="1100" kern="1200" dirty="0">
                <a:solidFill>
                  <a:schemeClr val="tx1"/>
                </a:solidFill>
                <a:effectLst/>
                <a:latin typeface="+mn-lt"/>
                <a:ea typeface="+mn-ea"/>
                <a:cs typeface="+mn-cs"/>
              </a:rPr>
              <a:t> aspects </a:t>
            </a:r>
            <a:r>
              <a:rPr lang="en-US" sz="1100" kern="1200" dirty="0" err="1">
                <a:solidFill>
                  <a:schemeClr val="tx1"/>
                </a:solidFill>
                <a:effectLst/>
                <a:latin typeface="+mn-lt"/>
                <a:ea typeface="+mn-ea"/>
                <a:cs typeface="+mn-cs"/>
              </a:rPr>
              <a:t>afin</a:t>
            </a:r>
            <a:r>
              <a:rPr lang="en-US" sz="1100" kern="1200" dirty="0">
                <a:solidFill>
                  <a:schemeClr val="tx1"/>
                </a:solidFill>
                <a:effectLst/>
                <a:latin typeface="+mn-lt"/>
                <a:ea typeface="+mn-ea"/>
                <a:cs typeface="+mn-cs"/>
              </a:rPr>
              <a:t> de deployer </a:t>
            </a:r>
            <a:r>
              <a:rPr lang="en-US" sz="1100" kern="1200" dirty="0" err="1">
                <a:solidFill>
                  <a:schemeClr val="tx1"/>
                </a:solidFill>
                <a:effectLst/>
                <a:latin typeface="+mn-lt"/>
                <a:ea typeface="+mn-ea"/>
                <a:cs typeface="+mn-cs"/>
              </a:rPr>
              <a:t>une</a:t>
            </a:r>
            <a:r>
              <a:rPr lang="en-US" sz="1100" kern="1200" dirty="0">
                <a:solidFill>
                  <a:schemeClr val="tx1"/>
                </a:solidFill>
                <a:effectLst/>
                <a:latin typeface="+mn-lt"/>
                <a:ea typeface="+mn-ea"/>
                <a:cs typeface="+mn-cs"/>
              </a:rPr>
              <a:t> infra </a:t>
            </a:r>
            <a:r>
              <a:rPr lang="en-US" sz="1100" kern="1200" dirty="0" err="1">
                <a:solidFill>
                  <a:schemeClr val="tx1"/>
                </a:solidFill>
                <a:effectLst/>
                <a:latin typeface="+mn-lt"/>
                <a:ea typeface="+mn-ea"/>
                <a:cs typeface="+mn-cs"/>
              </a:rPr>
              <a:t>figée</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Cela</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amenait</a:t>
            </a:r>
            <a:r>
              <a:rPr lang="en-US" sz="1100" kern="1200" dirty="0">
                <a:solidFill>
                  <a:schemeClr val="tx1"/>
                </a:solidFill>
                <a:effectLst/>
                <a:latin typeface="+mn-lt"/>
                <a:ea typeface="+mn-ea"/>
                <a:cs typeface="+mn-cs"/>
              </a:rPr>
              <a:t> les DSI à se poser beaucoup de question sur les resources </a:t>
            </a:r>
            <a:r>
              <a:rPr lang="en-US" sz="1100" kern="1200" dirty="0" err="1">
                <a:solidFill>
                  <a:schemeClr val="tx1"/>
                </a:solidFill>
                <a:effectLst/>
                <a:latin typeface="+mn-lt"/>
                <a:ea typeface="+mn-ea"/>
                <a:cs typeface="+mn-cs"/>
              </a:rPr>
              <a:t>minimales</a:t>
            </a:r>
            <a:r>
              <a:rPr lang="en-US" sz="1100" kern="1200" dirty="0">
                <a:solidFill>
                  <a:schemeClr val="tx1"/>
                </a:solidFill>
                <a:effectLst/>
                <a:latin typeface="+mn-lt"/>
                <a:ea typeface="+mn-ea"/>
                <a:cs typeface="+mn-cs"/>
              </a:rPr>
              <a:t> et </a:t>
            </a:r>
            <a:r>
              <a:rPr lang="en-US" sz="1100" kern="1200" dirty="0" err="1">
                <a:solidFill>
                  <a:schemeClr val="tx1"/>
                </a:solidFill>
                <a:effectLst/>
                <a:latin typeface="+mn-lt"/>
                <a:ea typeface="+mn-ea"/>
                <a:cs typeface="+mn-cs"/>
              </a:rPr>
              <a:t>maximales</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nécessaires</a:t>
            </a:r>
            <a:r>
              <a:rPr lang="en-US" sz="1100" kern="1200" dirty="0">
                <a:solidFill>
                  <a:schemeClr val="tx1"/>
                </a:solidFill>
                <a:effectLst/>
                <a:latin typeface="+mn-lt"/>
                <a:ea typeface="+mn-ea"/>
                <a:cs typeface="+mn-cs"/>
              </a:rPr>
              <a:t> et </a:t>
            </a:r>
            <a:r>
              <a:rPr lang="en-US" sz="1100" kern="1200" dirty="0" err="1">
                <a:solidFill>
                  <a:schemeClr val="tx1"/>
                </a:solidFill>
                <a:effectLst/>
                <a:latin typeface="+mn-lt"/>
                <a:ea typeface="+mn-ea"/>
                <a:cs typeface="+mn-cs"/>
              </a:rPr>
              <a:t>faisait</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perdre</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en</a:t>
            </a:r>
            <a:r>
              <a:rPr lang="en-US" sz="1100" kern="1200" dirty="0">
                <a:solidFill>
                  <a:schemeClr val="tx1"/>
                </a:solidFill>
                <a:effectLst/>
                <a:latin typeface="+mn-lt"/>
                <a:ea typeface="+mn-ea"/>
                <a:cs typeface="+mn-cs"/>
              </a:rPr>
              <a:t> temps, effort et argent. A </a:t>
            </a:r>
            <a:r>
              <a:rPr lang="en-US" sz="1100" kern="1200" dirty="0" err="1">
                <a:solidFill>
                  <a:schemeClr val="tx1"/>
                </a:solidFill>
                <a:effectLst/>
                <a:latin typeface="+mn-lt"/>
                <a:ea typeface="+mn-ea"/>
                <a:cs typeface="+mn-cs"/>
              </a:rPr>
              <a:t>l’aide</a:t>
            </a:r>
            <a:r>
              <a:rPr lang="en-US" sz="1100" kern="1200" dirty="0">
                <a:solidFill>
                  <a:schemeClr val="tx1"/>
                </a:solidFill>
                <a:effectLst/>
                <a:latin typeface="+mn-lt"/>
                <a:ea typeface="+mn-ea"/>
                <a:cs typeface="+mn-cs"/>
              </a:rPr>
              <a:t> du cloud computing, </a:t>
            </a:r>
            <a:r>
              <a:rPr lang="en-US" sz="1100" kern="1200" dirty="0" err="1">
                <a:solidFill>
                  <a:schemeClr val="tx1"/>
                </a:solidFill>
                <a:effectLst/>
                <a:latin typeface="+mn-lt"/>
                <a:ea typeface="+mn-ea"/>
                <a:cs typeface="+mn-cs"/>
              </a:rPr>
              <a:t>fini</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ces</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tracasseries</a:t>
            </a:r>
            <a:r>
              <a:rPr lang="en-US" sz="1100" kern="1200" dirty="0">
                <a:solidFill>
                  <a:schemeClr val="tx1"/>
                </a:solidFill>
                <a:effectLst/>
                <a:latin typeface="+mn-lt"/>
                <a:ea typeface="+mn-ea"/>
                <a:cs typeface="+mn-cs"/>
              </a:rPr>
              <a:t>, plus de </a:t>
            </a:r>
            <a:r>
              <a:rPr lang="en-US" sz="1100" kern="1200" dirty="0" err="1">
                <a:solidFill>
                  <a:schemeClr val="tx1"/>
                </a:solidFill>
                <a:effectLst/>
                <a:latin typeface="+mn-lt"/>
                <a:ea typeface="+mn-ea"/>
                <a:cs typeface="+mn-cs"/>
              </a:rPr>
              <a:t>soucis</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d’infra</a:t>
            </a:r>
            <a:r>
              <a:rPr lang="en-US" sz="1100" kern="1200" dirty="0">
                <a:solidFill>
                  <a:schemeClr val="tx1"/>
                </a:solidFill>
                <a:effectLst/>
                <a:latin typeface="+mn-lt"/>
                <a:ea typeface="+mn-ea"/>
                <a:cs typeface="+mn-cs"/>
              </a:rPr>
              <a:t>, on se </a:t>
            </a:r>
            <a:r>
              <a:rPr lang="en-US" sz="1100" kern="1200" dirty="0" err="1">
                <a:solidFill>
                  <a:schemeClr val="tx1"/>
                </a:solidFill>
                <a:effectLst/>
                <a:latin typeface="+mn-lt"/>
                <a:ea typeface="+mn-ea"/>
                <a:cs typeface="+mn-cs"/>
              </a:rPr>
              <a:t>concentre</a:t>
            </a:r>
            <a:r>
              <a:rPr lang="en-US" sz="1100" kern="1200" dirty="0">
                <a:solidFill>
                  <a:schemeClr val="tx1"/>
                </a:solidFill>
                <a:effectLst/>
                <a:latin typeface="+mn-lt"/>
                <a:ea typeface="+mn-ea"/>
                <a:cs typeface="+mn-cs"/>
              </a:rPr>
              <a:t> sur le </a:t>
            </a:r>
            <a:r>
              <a:rPr lang="en-US" sz="1100" kern="1200" dirty="0" err="1">
                <a:solidFill>
                  <a:schemeClr val="tx1"/>
                </a:solidFill>
                <a:effectLst/>
                <a:latin typeface="+mn-lt"/>
                <a:ea typeface="+mn-ea"/>
                <a:cs typeface="+mn-cs"/>
              </a:rPr>
              <a:t>sowftware</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l’infra</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est</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généralement</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fourni</a:t>
            </a:r>
            <a:r>
              <a:rPr lang="en-US" sz="1100" kern="1200" dirty="0">
                <a:solidFill>
                  <a:schemeClr val="tx1"/>
                </a:solidFill>
                <a:effectLst/>
                <a:latin typeface="+mn-lt"/>
                <a:ea typeface="+mn-ea"/>
                <a:cs typeface="+mn-cs"/>
              </a:rPr>
              <a:t> et </a:t>
            </a:r>
            <a:r>
              <a:rPr lang="en-US" sz="1100" kern="1200" dirty="0" err="1">
                <a:solidFill>
                  <a:schemeClr val="tx1"/>
                </a:solidFill>
                <a:effectLst/>
                <a:latin typeface="+mn-lt"/>
                <a:ea typeface="+mn-ea"/>
                <a:cs typeface="+mn-cs"/>
              </a:rPr>
              <a:t>maintenu</a:t>
            </a:r>
            <a:r>
              <a:rPr lang="en-US" sz="1100" kern="1200" dirty="0">
                <a:solidFill>
                  <a:schemeClr val="tx1"/>
                </a:solidFill>
                <a:effectLst/>
                <a:latin typeface="+mn-lt"/>
                <a:ea typeface="+mn-ea"/>
                <a:cs typeface="+mn-cs"/>
              </a:rPr>
              <a:t> par </a:t>
            </a:r>
            <a:r>
              <a:rPr lang="en-US" sz="1100" kern="1200" dirty="0" err="1">
                <a:solidFill>
                  <a:schemeClr val="tx1"/>
                </a:solidFill>
                <a:effectLst/>
                <a:latin typeface="+mn-lt"/>
                <a:ea typeface="+mn-ea"/>
                <a:cs typeface="+mn-cs"/>
              </a:rPr>
              <a:t>l’opérateur</a:t>
            </a:r>
            <a:r>
              <a:rPr lang="en-US" sz="1100" kern="1200" dirty="0">
                <a:solidFill>
                  <a:schemeClr val="tx1"/>
                </a:solidFill>
                <a:effectLst/>
                <a:latin typeface="+mn-lt"/>
                <a:ea typeface="+mn-ea"/>
                <a:cs typeface="+mn-cs"/>
              </a:rPr>
              <a:t> cloud.</a:t>
            </a:r>
          </a:p>
          <a:p>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692526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vert="horz" lIns="91440" tIns="45720" rIns="91440" bIns="45720" rtlCol="0"/>
          <a:lstStyle/>
          <a:p>
            <a:r>
              <a:rPr lang="fr-FR" sz="1100" kern="1200" noProof="0" dirty="0">
                <a:solidFill>
                  <a:schemeClr val="tx1"/>
                </a:solidFill>
                <a:effectLst/>
                <a:latin typeface="+mn-lt"/>
                <a:ea typeface="+mn-ea"/>
                <a:cs typeface="+mn-cs"/>
              </a:rPr>
              <a:t>Avec le cloud </a:t>
            </a:r>
            <a:r>
              <a:rPr lang="fr-FR" sz="1100" kern="1200" noProof="0" dirty="0" err="1">
                <a:solidFill>
                  <a:schemeClr val="tx1"/>
                </a:solidFill>
                <a:effectLst/>
                <a:latin typeface="+mn-lt"/>
                <a:ea typeface="+mn-ea"/>
                <a:cs typeface="+mn-cs"/>
              </a:rPr>
              <a:t>computing</a:t>
            </a:r>
            <a:r>
              <a:rPr lang="fr-FR" sz="1100" kern="1200" noProof="0" dirty="0">
                <a:solidFill>
                  <a:schemeClr val="tx1"/>
                </a:solidFill>
                <a:effectLst/>
                <a:latin typeface="+mn-lt"/>
                <a:ea typeface="+mn-ea"/>
                <a:cs typeface="+mn-cs"/>
              </a:rPr>
              <a:t>, l’infrastructure est donnée par l’opérateur cloud et il ne reste plus qu’à choisir ce que l’on souhaite consommer. Ici on s’</a:t>
            </a:r>
            <a:r>
              <a:rPr lang="fr-FR" sz="1100" kern="1200" noProof="0" dirty="0" err="1">
                <a:solidFill>
                  <a:schemeClr val="tx1"/>
                </a:solidFill>
                <a:effectLst/>
                <a:latin typeface="+mn-lt"/>
                <a:ea typeface="+mn-ea"/>
                <a:cs typeface="+mn-cs"/>
              </a:rPr>
              <a:t>interesse</a:t>
            </a:r>
            <a:r>
              <a:rPr lang="fr-FR" sz="1100" kern="1200" noProof="0" dirty="0">
                <a:solidFill>
                  <a:schemeClr val="tx1"/>
                </a:solidFill>
                <a:effectLst/>
                <a:latin typeface="+mn-lt"/>
                <a:ea typeface="+mn-ea"/>
                <a:cs typeface="+mn-cs"/>
              </a:rPr>
              <a:t> plus au choix de la ressource à consommer plutôt qu’à de nombreuses réflexions sur comment la fabriquer. (AWS devenait notre pâtissier et nous fournissait tout simplement la ressource à consommer). AWS est donc beaucoup plus flexible dans la mesure où, je choisis ce que je veux je consommé, quand je veux plus, je supprime et je consommé quelque chose d’autre.</a:t>
            </a:r>
          </a:p>
          <a:p>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Accessing and using your infrastructure as software offers a number of benefits-flexibility in particular. If your needs change, your software can change much more quickly, easily, and cost-effectively than your hardware.</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With a cloud services provider like AWS, you don't have to anticipate your hardware needs ahead of time and then order, install, and set it up at your data center. You also don’t need to undergo a long procurement cycle. With a few clicks, you can provision exactly what you need-and it will be available to you in a few minutes.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That means you can provision and terminate resources as necessary on AWS, instead of paying for hardware when you’re not using it. You can treat resources as temporary and disposable resources, free from the inflexibility and constraints of a fixed and finite IT infrastructure.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By harnessing the power of AWS, you can be more agile and efficient with change management, testing, reliability, and capacity planning.</a:t>
            </a:r>
          </a:p>
        </p:txBody>
      </p:sp>
    </p:spTree>
    <p:extLst>
      <p:ext uri="{BB962C8B-B14F-4D97-AF65-F5344CB8AC3E}">
        <p14:creationId xmlns:p14="http://schemas.microsoft.com/office/powerpoint/2010/main" val="1047569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oleObject" Target="../embeddings/oleObject2.bin"/><Relationship Id="rId4" Type="http://schemas.openxmlformats.org/officeDocument/2006/relationships/image" Target="../media/image2.w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wmf"/><Relationship Id="rId4" Type="http://schemas.openxmlformats.org/officeDocument/2006/relationships/oleObject" Target="../embeddings/oleObject3.bin"/></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wmf"/><Relationship Id="rId4" Type="http://schemas.openxmlformats.org/officeDocument/2006/relationships/oleObject" Target="../embeddings/oleObject4.bin"/></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817" cy="6858000"/>
          </a:xfrm>
          <a:prstGeom prst="rect">
            <a:avLst/>
          </a:prstGeom>
        </p:spPr>
      </p:pic>
      <p:sp>
        <p:nvSpPr>
          <p:cNvPr id="2" name="Title 1"/>
          <p:cNvSpPr>
            <a:spLocks noGrp="1"/>
          </p:cNvSpPr>
          <p:nvPr>
            <p:ph type="ctrTitle"/>
          </p:nvPr>
        </p:nvSpPr>
        <p:spPr>
          <a:xfrm>
            <a:off x="5436732" y="2688719"/>
            <a:ext cx="6609493" cy="834496"/>
          </a:xfrm>
        </p:spPr>
        <p:txBody>
          <a:bodyPr anchor="b">
            <a:noAutofit/>
          </a:bodyPr>
          <a:lstStyle>
            <a:lvl1pPr algn="l">
              <a:defRPr sz="4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Subtitle 2"/>
          <p:cNvSpPr>
            <a:spLocks noGrp="1"/>
          </p:cNvSpPr>
          <p:nvPr>
            <p:ph type="subTitle" idx="1"/>
          </p:nvPr>
        </p:nvSpPr>
        <p:spPr>
          <a:xfrm>
            <a:off x="5436733" y="3523215"/>
            <a:ext cx="6056582" cy="418570"/>
          </a:xfrm>
        </p:spPr>
        <p:txBody>
          <a:bodyPr>
            <a:normAutofit/>
          </a:bodyPr>
          <a:lstStyle>
            <a:lvl1pPr marL="0" indent="0" algn="l">
              <a:buNone/>
              <a:defRPr sz="2000" b="0" i="0">
                <a:solidFill>
                  <a:schemeClr val="bg1"/>
                </a:solidFill>
                <a:latin typeface="Amazon Ember Light" charset="0"/>
                <a:ea typeface="Amazon Ember Light" charset="0"/>
                <a:cs typeface="Amazon Ember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aphicFrame>
        <p:nvGraphicFramePr>
          <p:cNvPr id="12" name="Object 11">
            <a:extLst>
              <a:ext uri="{FF2B5EF4-FFF2-40B4-BE49-F238E27FC236}">
                <a16:creationId xmlns:a16="http://schemas.microsoft.com/office/drawing/2014/main" id="{80DEBD7B-5FA9-4992-A601-EB72CF549893}"/>
              </a:ext>
            </a:extLst>
          </p:cNvPr>
          <p:cNvGraphicFramePr>
            <a:graphicFrameLocks noChangeAspect="1"/>
          </p:cNvGraphicFramePr>
          <p:nvPr userDrawn="1">
            <p:extLst>
              <p:ext uri="{D42A27DB-BD31-4B8C-83A1-F6EECF244321}">
                <p14:modId xmlns:p14="http://schemas.microsoft.com/office/powerpoint/2010/main" val="1557464044"/>
              </p:ext>
            </p:extLst>
          </p:nvPr>
        </p:nvGraphicFramePr>
        <p:xfrm>
          <a:off x="12185650" y="25400"/>
          <a:ext cx="9525" cy="6858000"/>
        </p:xfrm>
        <a:graphic>
          <a:graphicData uri="http://schemas.openxmlformats.org/presentationml/2006/ole">
            <mc:AlternateContent xmlns:mc="http://schemas.openxmlformats.org/markup-compatibility/2006">
              <mc:Choice xmlns:v="urn:schemas-microsoft-com:vml" Requires="v">
                <p:oleObj name="Image" r:id="rId3" imgW="12600" imgH="9142560" progId="Photoshop.Image.17">
                  <p:embed/>
                </p:oleObj>
              </mc:Choice>
              <mc:Fallback>
                <p:oleObj name="Image" r:id="rId3" imgW="12600" imgH="9142560" progId="Photoshop.Image.17">
                  <p:embed/>
                  <p:pic>
                    <p:nvPicPr>
                      <p:cNvPr id="0" name=""/>
                      <p:cNvPicPr/>
                      <p:nvPr/>
                    </p:nvPicPr>
                    <p:blipFill>
                      <a:blip r:embed="rId4"/>
                      <a:stretch>
                        <a:fillRect/>
                      </a:stretch>
                    </p:blipFill>
                    <p:spPr>
                      <a:xfrm>
                        <a:off x="12185650" y="25400"/>
                        <a:ext cx="9525" cy="6858000"/>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7120EA26-A6C6-4FDA-A6D6-DC0B8AAABE75}"/>
              </a:ext>
            </a:extLst>
          </p:cNvPr>
          <p:cNvGraphicFramePr>
            <a:graphicFrameLocks noChangeAspect="1"/>
          </p:cNvGraphicFramePr>
          <p:nvPr userDrawn="1">
            <p:extLst>
              <p:ext uri="{D42A27DB-BD31-4B8C-83A1-F6EECF244321}">
                <p14:modId xmlns:p14="http://schemas.microsoft.com/office/powerpoint/2010/main" val="2681500795"/>
              </p:ext>
            </p:extLst>
          </p:nvPr>
        </p:nvGraphicFramePr>
        <p:xfrm>
          <a:off x="12186206" y="0"/>
          <a:ext cx="9525" cy="6858000"/>
        </p:xfrm>
        <a:graphic>
          <a:graphicData uri="http://schemas.openxmlformats.org/presentationml/2006/ole">
            <mc:AlternateContent xmlns:mc="http://schemas.openxmlformats.org/markup-compatibility/2006">
              <mc:Choice xmlns:v="urn:schemas-microsoft-com:vml" Requires="v">
                <p:oleObj name="Image" r:id="rId5" imgW="12600" imgH="9142560" progId="Photoshop.Image.17">
                  <p:embed/>
                </p:oleObj>
              </mc:Choice>
              <mc:Fallback>
                <p:oleObj name="Image" r:id="rId5" imgW="12600" imgH="9142560" progId="Photoshop.Image.17">
                  <p:embed/>
                  <p:pic>
                    <p:nvPicPr>
                      <p:cNvPr id="0" name=""/>
                      <p:cNvPicPr/>
                      <p:nvPr/>
                    </p:nvPicPr>
                    <p:blipFill>
                      <a:blip r:embed="rId4"/>
                      <a:stretch>
                        <a:fillRect/>
                      </a:stretch>
                    </p:blipFill>
                    <p:spPr>
                      <a:xfrm>
                        <a:off x="12186206" y="0"/>
                        <a:ext cx="9525" cy="6858000"/>
                      </a:xfrm>
                      <a:prstGeom prst="rect">
                        <a:avLst/>
                      </a:prstGeom>
                    </p:spPr>
                  </p:pic>
                </p:oleObj>
              </mc:Fallback>
            </mc:AlternateContent>
          </a:graphicData>
        </a:graphic>
      </p:graphicFrame>
    </p:spTree>
    <p:extLst>
      <p:ext uri="{BB962C8B-B14F-4D97-AF65-F5344CB8AC3E}">
        <p14:creationId xmlns:p14="http://schemas.microsoft.com/office/powerpoint/2010/main" val="467279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238538" y="263527"/>
            <a:ext cx="9334953"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p:ph idx="1"/>
          </p:nvPr>
        </p:nvSpPr>
        <p:spPr>
          <a:xfrm>
            <a:off x="238538" y="1243016"/>
            <a:ext cx="10515600" cy="4913308"/>
          </a:xfrm>
        </p:spPr>
        <p:txBody>
          <a:bodyPr/>
          <a:lstStyle>
            <a:lvl1pPr marL="228600" indent="-228600">
              <a:buFontTx/>
              <a:buBlip>
                <a:blip r:embed="rId3"/>
              </a:buBlip>
              <a:defRPr b="0" i="0">
                <a:solidFill>
                  <a:schemeClr val="bg1"/>
                </a:solidFill>
                <a:latin typeface="Amazon Ember Light" charset="0"/>
                <a:ea typeface="Amazon Ember Light" charset="0"/>
                <a:cs typeface="Amazon Ember Light" charset="0"/>
              </a:defRPr>
            </a:lvl1pPr>
            <a:lvl2pPr marL="685800" indent="-228600">
              <a:buFontTx/>
              <a:buBlip>
                <a:blip r:embed="rId3"/>
              </a:buBlip>
              <a:defRPr b="0" i="0">
                <a:solidFill>
                  <a:schemeClr val="bg1"/>
                </a:solidFill>
                <a:latin typeface="Amazon Ember Light" charset="0"/>
                <a:ea typeface="Amazon Ember Light" charset="0"/>
                <a:cs typeface="Amazon Ember Light" charset="0"/>
              </a:defRPr>
            </a:lvl2pPr>
            <a:lvl3pPr marL="1143000" indent="-228600">
              <a:buFontTx/>
              <a:buBlip>
                <a:blip r:embed="rId3"/>
              </a:buBlip>
              <a:defRPr b="0" i="0">
                <a:solidFill>
                  <a:schemeClr val="bg1"/>
                </a:solidFill>
                <a:latin typeface="Amazon Ember Light" charset="0"/>
                <a:ea typeface="Amazon Ember Light" charset="0"/>
                <a:cs typeface="Amazon Ember Light" charset="0"/>
              </a:defRPr>
            </a:lvl3pPr>
            <a:lvl4pPr marL="1600200" indent="-228600">
              <a:buFontTx/>
              <a:buBlip>
                <a:blip r:embed="rId3"/>
              </a:buBlip>
              <a:defRPr b="0" i="0">
                <a:solidFill>
                  <a:schemeClr val="bg1"/>
                </a:solidFill>
                <a:latin typeface="Amazon Ember Light" charset="0"/>
                <a:ea typeface="Amazon Ember Light" charset="0"/>
                <a:cs typeface="Amazon Ember Light" charset="0"/>
              </a:defRPr>
            </a:lvl4pPr>
            <a:lvl5pPr marL="2057400" indent="-228600">
              <a:buFontTx/>
              <a:buBlip>
                <a:blip r:embed="rId3"/>
              </a:buBlip>
              <a:defRPr b="0" i="0">
                <a:solidFill>
                  <a:schemeClr val="bg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‹N°›</a:t>
            </a:fld>
            <a:endParaRPr lang="en-US" dirty="0"/>
          </a:p>
        </p:txBody>
      </p:sp>
      <p:sp>
        <p:nvSpPr>
          <p:cNvPr id="7" name="TextBox 6"/>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extLst>
      <p:ext uri="{BB962C8B-B14F-4D97-AF65-F5344CB8AC3E}">
        <p14:creationId xmlns:p14="http://schemas.microsoft.com/office/powerpoint/2010/main" val="21395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662608" y="2770243"/>
            <a:ext cx="11115261" cy="779463"/>
          </a:xfrm>
        </p:spPr>
        <p:txBody>
          <a:bodyPr>
            <a:noAutofit/>
          </a:bodyPr>
          <a:lstStyle>
            <a:lvl1pPr>
              <a:defRPr sz="6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3268" cy="6860237"/>
          </a:xfrm>
          <a:prstGeom prst="rect">
            <a:avLst/>
          </a:prstGeom>
        </p:spPr>
      </p:pic>
      <p:sp>
        <p:nvSpPr>
          <p:cNvPr id="2" name="Title 1"/>
          <p:cNvSpPr>
            <a:spLocks noGrp="1"/>
          </p:cNvSpPr>
          <p:nvPr userDrawn="1">
            <p:ph type="title"/>
          </p:nvPr>
        </p:nvSpPr>
        <p:spPr>
          <a:xfrm>
            <a:off x="238539" y="263527"/>
            <a:ext cx="9321097"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10515600"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‹N°›</a:t>
            </a:fld>
            <a:endParaRPr lang="en-US" dirty="0"/>
          </a:p>
        </p:txBody>
      </p:sp>
      <p:graphicFrame>
        <p:nvGraphicFramePr>
          <p:cNvPr id="11" name="Object 10">
            <a:extLst>
              <a:ext uri="{FF2B5EF4-FFF2-40B4-BE49-F238E27FC236}">
                <a16:creationId xmlns:a16="http://schemas.microsoft.com/office/drawing/2014/main" id="{203EF237-8DE6-4679-839B-F52D6B83D301}"/>
              </a:ext>
            </a:extLst>
          </p:cNvPr>
          <p:cNvGraphicFramePr>
            <a:graphicFrameLocks noChangeAspect="1"/>
          </p:cNvGraphicFramePr>
          <p:nvPr userDrawn="1">
            <p:extLst>
              <p:ext uri="{D42A27DB-BD31-4B8C-83A1-F6EECF244321}">
                <p14:modId xmlns:p14="http://schemas.microsoft.com/office/powerpoint/2010/main" val="1976709438"/>
              </p:ext>
            </p:extLst>
          </p:nvPr>
        </p:nvGraphicFramePr>
        <p:xfrm>
          <a:off x="12175800" y="-31440"/>
          <a:ext cx="9525" cy="6858000"/>
        </p:xfrm>
        <a:graphic>
          <a:graphicData uri="http://schemas.openxmlformats.org/presentationml/2006/ole">
            <mc:AlternateContent xmlns:mc="http://schemas.openxmlformats.org/markup-compatibility/2006">
              <mc:Choice xmlns:v="urn:schemas-microsoft-com:vml" Requires="v">
                <p:oleObj name="Image" r:id="rId4" imgW="12600" imgH="9142560" progId="Photoshop.Image.17">
                  <p:embed/>
                </p:oleObj>
              </mc:Choice>
              <mc:Fallback>
                <p:oleObj name="Image" r:id="rId4" imgW="12600" imgH="9142560" progId="Photoshop.Image.17">
                  <p:embed/>
                  <p:pic>
                    <p:nvPicPr>
                      <p:cNvPr id="0" name=""/>
                      <p:cNvPicPr/>
                      <p:nvPr/>
                    </p:nvPicPr>
                    <p:blipFill>
                      <a:blip r:embed="rId5"/>
                      <a:stretch>
                        <a:fillRect/>
                      </a:stretch>
                    </p:blipFill>
                    <p:spPr>
                      <a:xfrm>
                        <a:off x="12175800" y="-31440"/>
                        <a:ext cx="9525" cy="6858000"/>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96387C53-21CC-4861-A773-CA9C4A46D5DF}"/>
              </a:ext>
            </a:extLst>
          </p:cNvPr>
          <p:cNvSpPr/>
          <p:nvPr userDrawn="1"/>
        </p:nvSpPr>
        <p:spPr>
          <a:xfrm>
            <a:off x="12099313" y="6815016"/>
            <a:ext cx="9395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3268" cy="6860237"/>
          </a:xfrm>
          <a:prstGeom prst="rect">
            <a:avLst/>
          </a:prstGeom>
        </p:spPr>
      </p:pic>
      <p:sp>
        <p:nvSpPr>
          <p:cNvPr id="2" name="Title 1"/>
          <p:cNvSpPr>
            <a:spLocks noGrp="1"/>
          </p:cNvSpPr>
          <p:nvPr userDrawn="1">
            <p:ph type="title"/>
          </p:nvPr>
        </p:nvSpPr>
        <p:spPr>
          <a:xfrm>
            <a:off x="238539" y="263527"/>
            <a:ext cx="93626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5075583"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‹N°›</a:t>
            </a:fld>
            <a:endParaRPr lang="en-US" dirty="0"/>
          </a:p>
        </p:txBody>
      </p:sp>
      <p:graphicFrame>
        <p:nvGraphicFramePr>
          <p:cNvPr id="11" name="Object 10">
            <a:extLst>
              <a:ext uri="{FF2B5EF4-FFF2-40B4-BE49-F238E27FC236}">
                <a16:creationId xmlns:a16="http://schemas.microsoft.com/office/drawing/2014/main" id="{203EF237-8DE6-4679-839B-F52D6B83D301}"/>
              </a:ext>
            </a:extLst>
          </p:cNvPr>
          <p:cNvGraphicFramePr>
            <a:graphicFrameLocks noChangeAspect="1"/>
          </p:cNvGraphicFramePr>
          <p:nvPr userDrawn="1"/>
        </p:nvGraphicFramePr>
        <p:xfrm>
          <a:off x="12175800" y="-31440"/>
          <a:ext cx="9525" cy="6858000"/>
        </p:xfrm>
        <a:graphic>
          <a:graphicData uri="http://schemas.openxmlformats.org/presentationml/2006/ole">
            <mc:AlternateContent xmlns:mc="http://schemas.openxmlformats.org/markup-compatibility/2006">
              <mc:Choice xmlns:v="urn:schemas-microsoft-com:vml" Requires="v">
                <p:oleObj name="Image" r:id="rId4" imgW="12600" imgH="9142560" progId="Photoshop.Image.17">
                  <p:embed/>
                </p:oleObj>
              </mc:Choice>
              <mc:Fallback>
                <p:oleObj name="Image" r:id="rId4" imgW="12600" imgH="9142560" progId="Photoshop.Image.17">
                  <p:embed/>
                  <p:pic>
                    <p:nvPicPr>
                      <p:cNvPr id="0" name=""/>
                      <p:cNvPicPr/>
                      <p:nvPr/>
                    </p:nvPicPr>
                    <p:blipFill>
                      <a:blip r:embed="rId5"/>
                      <a:stretch>
                        <a:fillRect/>
                      </a:stretch>
                    </p:blipFill>
                    <p:spPr>
                      <a:xfrm>
                        <a:off x="12175800" y="-31440"/>
                        <a:ext cx="9525" cy="6858000"/>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96387C53-21CC-4861-A773-CA9C4A46D5DF}"/>
              </a:ext>
            </a:extLst>
          </p:cNvPr>
          <p:cNvSpPr/>
          <p:nvPr userDrawn="1"/>
        </p:nvSpPr>
        <p:spPr>
          <a:xfrm>
            <a:off x="12099313" y="6815016"/>
            <a:ext cx="9395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tent Placeholder 2"/>
          <p:cNvSpPr>
            <a:spLocks noGrp="1"/>
          </p:cNvSpPr>
          <p:nvPr>
            <p:ph idx="13"/>
          </p:nvPr>
        </p:nvSpPr>
        <p:spPr>
          <a:xfrm>
            <a:off x="5796169" y="1440305"/>
            <a:ext cx="5075583"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Box 11"/>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B8D881-A1FF-A248-B220-002DCF0CB8A4}" type="datetimeFigureOut">
              <a:rPr lang="en-US" smtClean="0"/>
              <a:t>9/5/2021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C43BFD-8FF7-A343-A8A6-E2338FCE8046}" type="slidenum">
              <a:rPr lang="en-US" smtClean="0"/>
              <a:t>‹N°›</a:t>
            </a:fld>
            <a:endParaRPr lang="en-US" dirty="0"/>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72" r:id="rId4"/>
    <p:sldLayoutId id="214748367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10.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1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tags" Target="../tags/tag19.xml"/><Relationship Id="rId13" Type="http://schemas.openxmlformats.org/officeDocument/2006/relationships/notesSlide" Target="../notesSlides/notesSlide15.xml"/><Relationship Id="rId18" Type="http://schemas.openxmlformats.org/officeDocument/2006/relationships/image" Target="../media/image25.png"/><Relationship Id="rId26" Type="http://schemas.openxmlformats.org/officeDocument/2006/relationships/image" Target="../media/image33.PNG"/><Relationship Id="rId3" Type="http://schemas.openxmlformats.org/officeDocument/2006/relationships/tags" Target="../tags/tag14.xml"/><Relationship Id="rId21" Type="http://schemas.openxmlformats.org/officeDocument/2006/relationships/image" Target="../media/image28.png"/><Relationship Id="rId7" Type="http://schemas.openxmlformats.org/officeDocument/2006/relationships/tags" Target="../tags/tag18.xml"/><Relationship Id="rId12" Type="http://schemas.openxmlformats.org/officeDocument/2006/relationships/slideLayout" Target="../slideLayouts/slideLayout4.xml"/><Relationship Id="rId17" Type="http://schemas.openxmlformats.org/officeDocument/2006/relationships/image" Target="../media/image24.emf"/><Relationship Id="rId25" Type="http://schemas.openxmlformats.org/officeDocument/2006/relationships/image" Target="../media/image32.emf"/><Relationship Id="rId2" Type="http://schemas.openxmlformats.org/officeDocument/2006/relationships/tags" Target="../tags/tag13.xml"/><Relationship Id="rId16" Type="http://schemas.openxmlformats.org/officeDocument/2006/relationships/image" Target="../media/image23.png"/><Relationship Id="rId20" Type="http://schemas.openxmlformats.org/officeDocument/2006/relationships/image" Target="../media/image27.emf"/><Relationship Id="rId29" Type="http://schemas.openxmlformats.org/officeDocument/2006/relationships/image" Target="../media/image36.png"/><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tags" Target="../tags/tag22.xml"/><Relationship Id="rId24" Type="http://schemas.openxmlformats.org/officeDocument/2006/relationships/image" Target="../media/image31.emf"/><Relationship Id="rId5" Type="http://schemas.openxmlformats.org/officeDocument/2006/relationships/tags" Target="../tags/tag16.xml"/><Relationship Id="rId15" Type="http://schemas.openxmlformats.org/officeDocument/2006/relationships/image" Target="../media/image22.emf"/><Relationship Id="rId23" Type="http://schemas.openxmlformats.org/officeDocument/2006/relationships/image" Target="../media/image30.emf"/><Relationship Id="rId28" Type="http://schemas.openxmlformats.org/officeDocument/2006/relationships/image" Target="../media/image35.png"/><Relationship Id="rId10" Type="http://schemas.openxmlformats.org/officeDocument/2006/relationships/tags" Target="../tags/tag21.xml"/><Relationship Id="rId19" Type="http://schemas.openxmlformats.org/officeDocument/2006/relationships/image" Target="../media/image26.png"/><Relationship Id="rId4" Type="http://schemas.openxmlformats.org/officeDocument/2006/relationships/tags" Target="../tags/tag15.xml"/><Relationship Id="rId9" Type="http://schemas.openxmlformats.org/officeDocument/2006/relationships/tags" Target="../tags/tag20.xml"/><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png"/><Relationship Id="rId30"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2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2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26.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27.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28.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29.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30.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31.xml"/><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32.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33.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34.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48.png"/><Relationship Id="rId4" Type="http://schemas.microsoft.com/office/2007/relationships/hdphoto" Target="../media/hdphoto2.wdp"/></Relationships>
</file>

<file path=ppt/slides/_rels/slide3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notesSlide" Target="../notesSlides/notesSlide31.xml"/><Relationship Id="rId7" Type="http://schemas.openxmlformats.org/officeDocument/2006/relationships/image" Target="../media/image41.png"/><Relationship Id="rId2" Type="http://schemas.openxmlformats.org/officeDocument/2006/relationships/slideLayout" Target="../slideLayouts/slideLayout4.xml"/><Relationship Id="rId1" Type="http://schemas.openxmlformats.org/officeDocument/2006/relationships/tags" Target="../tags/tag35.xml"/><Relationship Id="rId6" Type="http://schemas.openxmlformats.org/officeDocument/2006/relationships/image" Target="../media/image42.png"/><Relationship Id="rId5"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3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tags" Target="../tags/tag3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18" Type="http://schemas.openxmlformats.org/officeDocument/2006/relationships/image" Target="../media/image69.png"/><Relationship Id="rId26" Type="http://schemas.openxmlformats.org/officeDocument/2006/relationships/image" Target="../media/image77.png"/><Relationship Id="rId3" Type="http://schemas.openxmlformats.org/officeDocument/2006/relationships/notesSlide" Target="../notesSlides/notesSlide35.xml"/><Relationship Id="rId21" Type="http://schemas.openxmlformats.org/officeDocument/2006/relationships/image" Target="../media/image72.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5" Type="http://schemas.openxmlformats.org/officeDocument/2006/relationships/image" Target="../media/image76.png"/><Relationship Id="rId2" Type="http://schemas.openxmlformats.org/officeDocument/2006/relationships/slideLayout" Target="../slideLayouts/slideLayout4.xml"/><Relationship Id="rId16" Type="http://schemas.openxmlformats.org/officeDocument/2006/relationships/image" Target="../media/image67.png"/><Relationship Id="rId20" Type="http://schemas.openxmlformats.org/officeDocument/2006/relationships/image" Target="../media/image71.png"/><Relationship Id="rId1" Type="http://schemas.openxmlformats.org/officeDocument/2006/relationships/tags" Target="../tags/tag39.xml"/><Relationship Id="rId6" Type="http://schemas.openxmlformats.org/officeDocument/2006/relationships/image" Target="../media/image57.png"/><Relationship Id="rId11" Type="http://schemas.openxmlformats.org/officeDocument/2006/relationships/image" Target="../media/image62.png"/><Relationship Id="rId24" Type="http://schemas.openxmlformats.org/officeDocument/2006/relationships/image" Target="../media/image75.png"/><Relationship Id="rId5" Type="http://schemas.openxmlformats.org/officeDocument/2006/relationships/image" Target="../media/image56.png"/><Relationship Id="rId15" Type="http://schemas.openxmlformats.org/officeDocument/2006/relationships/image" Target="../media/image66.png"/><Relationship Id="rId23" Type="http://schemas.openxmlformats.org/officeDocument/2006/relationships/image" Target="../media/image74.png"/><Relationship Id="rId28" Type="http://schemas.openxmlformats.org/officeDocument/2006/relationships/image" Target="../media/image79.png"/><Relationship Id="rId10" Type="http://schemas.openxmlformats.org/officeDocument/2006/relationships/image" Target="../media/image61.png"/><Relationship Id="rId19" Type="http://schemas.openxmlformats.org/officeDocument/2006/relationships/image" Target="../media/image70.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 Id="rId22" Type="http://schemas.openxmlformats.org/officeDocument/2006/relationships/image" Target="../media/image73.png"/><Relationship Id="rId27" Type="http://schemas.openxmlformats.org/officeDocument/2006/relationships/image" Target="../media/image78.png"/></Relationships>
</file>

<file path=ppt/slides/_rels/slide36.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18" Type="http://schemas.openxmlformats.org/officeDocument/2006/relationships/image" Target="../media/image93.tiff"/><Relationship Id="rId3" Type="http://schemas.openxmlformats.org/officeDocument/2006/relationships/notesSlide" Target="../notesSlides/notesSlide36.xml"/><Relationship Id="rId21" Type="http://schemas.openxmlformats.org/officeDocument/2006/relationships/image" Target="../media/image96.png"/><Relationship Id="rId7" Type="http://schemas.openxmlformats.org/officeDocument/2006/relationships/image" Target="../media/image82.png"/><Relationship Id="rId12" Type="http://schemas.openxmlformats.org/officeDocument/2006/relationships/image" Target="../media/image87.png"/><Relationship Id="rId17" Type="http://schemas.openxmlformats.org/officeDocument/2006/relationships/image" Target="../media/image92.png"/><Relationship Id="rId2" Type="http://schemas.openxmlformats.org/officeDocument/2006/relationships/slideLayout" Target="../slideLayouts/slideLayout4.xml"/><Relationship Id="rId16" Type="http://schemas.openxmlformats.org/officeDocument/2006/relationships/image" Target="../media/image91.png"/><Relationship Id="rId20" Type="http://schemas.openxmlformats.org/officeDocument/2006/relationships/image" Target="../media/image95.png"/><Relationship Id="rId1" Type="http://schemas.openxmlformats.org/officeDocument/2006/relationships/tags" Target="../tags/tag40.xml"/><Relationship Id="rId6" Type="http://schemas.openxmlformats.org/officeDocument/2006/relationships/image" Target="../media/image75.png"/><Relationship Id="rId11" Type="http://schemas.openxmlformats.org/officeDocument/2006/relationships/image" Target="../media/image86.png"/><Relationship Id="rId5" Type="http://schemas.openxmlformats.org/officeDocument/2006/relationships/image" Target="../media/image81.png"/><Relationship Id="rId15" Type="http://schemas.openxmlformats.org/officeDocument/2006/relationships/image" Target="../media/image90.png"/><Relationship Id="rId23" Type="http://schemas.openxmlformats.org/officeDocument/2006/relationships/image" Target="../media/image98.png"/><Relationship Id="rId10" Type="http://schemas.openxmlformats.org/officeDocument/2006/relationships/image" Target="../media/image85.png"/><Relationship Id="rId19" Type="http://schemas.openxmlformats.org/officeDocument/2006/relationships/image" Target="../media/image94.png"/><Relationship Id="rId4" Type="http://schemas.openxmlformats.org/officeDocument/2006/relationships/image" Target="../media/image80.png"/><Relationship Id="rId9" Type="http://schemas.openxmlformats.org/officeDocument/2006/relationships/image" Target="../media/image84.png"/><Relationship Id="rId14" Type="http://schemas.openxmlformats.org/officeDocument/2006/relationships/image" Target="../media/image89.png"/><Relationship Id="rId22" Type="http://schemas.openxmlformats.org/officeDocument/2006/relationships/image" Target="../media/image97.png"/></Relationships>
</file>

<file path=ppt/slides/_rels/slide37.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18" Type="http://schemas.openxmlformats.org/officeDocument/2006/relationships/image" Target="../media/image113.png"/><Relationship Id="rId26" Type="http://schemas.openxmlformats.org/officeDocument/2006/relationships/image" Target="../media/image120.png"/><Relationship Id="rId3" Type="http://schemas.openxmlformats.org/officeDocument/2006/relationships/notesSlide" Target="../notesSlides/notesSlide37.xml"/><Relationship Id="rId21" Type="http://schemas.openxmlformats.org/officeDocument/2006/relationships/image" Target="../media/image85.png"/><Relationship Id="rId7" Type="http://schemas.openxmlformats.org/officeDocument/2006/relationships/image" Target="../media/image102.png"/><Relationship Id="rId12" Type="http://schemas.openxmlformats.org/officeDocument/2006/relationships/image" Target="../media/image107.png"/><Relationship Id="rId17" Type="http://schemas.openxmlformats.org/officeDocument/2006/relationships/image" Target="../media/image112.png"/><Relationship Id="rId25" Type="http://schemas.openxmlformats.org/officeDocument/2006/relationships/image" Target="../media/image119.png"/><Relationship Id="rId2" Type="http://schemas.openxmlformats.org/officeDocument/2006/relationships/slideLayout" Target="../slideLayouts/slideLayout4.xml"/><Relationship Id="rId16" Type="http://schemas.openxmlformats.org/officeDocument/2006/relationships/image" Target="../media/image111.png"/><Relationship Id="rId20" Type="http://schemas.openxmlformats.org/officeDocument/2006/relationships/image" Target="../media/image115.png"/><Relationship Id="rId29" Type="http://schemas.openxmlformats.org/officeDocument/2006/relationships/image" Target="../media/image123.png"/><Relationship Id="rId1" Type="http://schemas.openxmlformats.org/officeDocument/2006/relationships/tags" Target="../tags/tag41.xml"/><Relationship Id="rId6" Type="http://schemas.openxmlformats.org/officeDocument/2006/relationships/image" Target="../media/image101.png"/><Relationship Id="rId11" Type="http://schemas.openxmlformats.org/officeDocument/2006/relationships/image" Target="../media/image106.png"/><Relationship Id="rId24" Type="http://schemas.openxmlformats.org/officeDocument/2006/relationships/image" Target="../media/image118.png"/><Relationship Id="rId32" Type="http://schemas.openxmlformats.org/officeDocument/2006/relationships/image" Target="../media/image126.png"/><Relationship Id="rId5" Type="http://schemas.openxmlformats.org/officeDocument/2006/relationships/image" Target="../media/image100.png"/><Relationship Id="rId15" Type="http://schemas.openxmlformats.org/officeDocument/2006/relationships/image" Target="../media/image110.png"/><Relationship Id="rId23" Type="http://schemas.openxmlformats.org/officeDocument/2006/relationships/image" Target="../media/image117.png"/><Relationship Id="rId28" Type="http://schemas.openxmlformats.org/officeDocument/2006/relationships/image" Target="../media/image122.png"/><Relationship Id="rId10" Type="http://schemas.openxmlformats.org/officeDocument/2006/relationships/image" Target="../media/image105.png"/><Relationship Id="rId19" Type="http://schemas.openxmlformats.org/officeDocument/2006/relationships/image" Target="../media/image114.png"/><Relationship Id="rId31" Type="http://schemas.openxmlformats.org/officeDocument/2006/relationships/image" Target="../media/image125.png"/><Relationship Id="rId4" Type="http://schemas.openxmlformats.org/officeDocument/2006/relationships/image" Target="../media/image99.png"/><Relationship Id="rId9" Type="http://schemas.openxmlformats.org/officeDocument/2006/relationships/image" Target="../media/image104.png"/><Relationship Id="rId14" Type="http://schemas.openxmlformats.org/officeDocument/2006/relationships/image" Target="../media/image109.png"/><Relationship Id="rId22" Type="http://schemas.openxmlformats.org/officeDocument/2006/relationships/image" Target="../media/image116.png"/><Relationship Id="rId27" Type="http://schemas.openxmlformats.org/officeDocument/2006/relationships/image" Target="../media/image121.png"/><Relationship Id="rId30" Type="http://schemas.openxmlformats.org/officeDocument/2006/relationships/image" Target="../media/image124.png"/></Relationships>
</file>

<file path=ppt/slides/_rels/slide38.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18" Type="http://schemas.openxmlformats.org/officeDocument/2006/relationships/image" Target="../media/image69.png"/><Relationship Id="rId26" Type="http://schemas.openxmlformats.org/officeDocument/2006/relationships/image" Target="../media/image77.png"/><Relationship Id="rId3" Type="http://schemas.openxmlformats.org/officeDocument/2006/relationships/notesSlide" Target="../notesSlides/notesSlide38.xml"/><Relationship Id="rId21" Type="http://schemas.openxmlformats.org/officeDocument/2006/relationships/image" Target="../media/image72.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5" Type="http://schemas.openxmlformats.org/officeDocument/2006/relationships/image" Target="../media/image76.png"/><Relationship Id="rId2" Type="http://schemas.openxmlformats.org/officeDocument/2006/relationships/slideLayout" Target="../slideLayouts/slideLayout4.xml"/><Relationship Id="rId16" Type="http://schemas.openxmlformats.org/officeDocument/2006/relationships/image" Target="../media/image67.png"/><Relationship Id="rId20" Type="http://schemas.openxmlformats.org/officeDocument/2006/relationships/image" Target="../media/image71.png"/><Relationship Id="rId1" Type="http://schemas.openxmlformats.org/officeDocument/2006/relationships/tags" Target="../tags/tag42.xml"/><Relationship Id="rId6" Type="http://schemas.openxmlformats.org/officeDocument/2006/relationships/image" Target="../media/image57.png"/><Relationship Id="rId11" Type="http://schemas.openxmlformats.org/officeDocument/2006/relationships/image" Target="../media/image62.png"/><Relationship Id="rId24" Type="http://schemas.openxmlformats.org/officeDocument/2006/relationships/image" Target="../media/image75.png"/><Relationship Id="rId5" Type="http://schemas.openxmlformats.org/officeDocument/2006/relationships/image" Target="../media/image56.png"/><Relationship Id="rId15" Type="http://schemas.openxmlformats.org/officeDocument/2006/relationships/image" Target="../media/image66.png"/><Relationship Id="rId23" Type="http://schemas.openxmlformats.org/officeDocument/2006/relationships/image" Target="../media/image74.png"/><Relationship Id="rId28" Type="http://schemas.openxmlformats.org/officeDocument/2006/relationships/image" Target="../media/image79.png"/><Relationship Id="rId10" Type="http://schemas.openxmlformats.org/officeDocument/2006/relationships/image" Target="../media/image61.png"/><Relationship Id="rId19" Type="http://schemas.openxmlformats.org/officeDocument/2006/relationships/image" Target="../media/image70.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 Id="rId22" Type="http://schemas.openxmlformats.org/officeDocument/2006/relationships/image" Target="../media/image73.png"/><Relationship Id="rId27" Type="http://schemas.openxmlformats.org/officeDocument/2006/relationships/image" Target="../media/image78.png"/></Relationships>
</file>

<file path=ppt/slides/_rels/slide39.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1.png"/><Relationship Id="rId18" Type="http://schemas.openxmlformats.org/officeDocument/2006/relationships/image" Target="../media/image125.png"/><Relationship Id="rId3" Type="http://schemas.openxmlformats.org/officeDocument/2006/relationships/notesSlide" Target="../notesSlides/notesSlide39.xml"/><Relationship Id="rId7"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image" Target="../media/image124.png"/><Relationship Id="rId2" Type="http://schemas.openxmlformats.org/officeDocument/2006/relationships/slideLayout" Target="../slideLayouts/slideLayout4.xml"/><Relationship Id="rId16" Type="http://schemas.openxmlformats.org/officeDocument/2006/relationships/image" Target="../media/image114.png"/><Relationship Id="rId1" Type="http://schemas.openxmlformats.org/officeDocument/2006/relationships/tags" Target="../tags/tag43.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png"/><Relationship Id="rId19" Type="http://schemas.openxmlformats.org/officeDocument/2006/relationships/image" Target="../media/image126.pn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tags" Target="../tags/tag44.xml"/><Relationship Id="rId4" Type="http://schemas.openxmlformats.org/officeDocument/2006/relationships/image" Target="../media/image127.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45.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xml"/><Relationship Id="rId1" Type="http://schemas.openxmlformats.org/officeDocument/2006/relationships/tags" Target="../tags/tag46.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tags" Target="../tags/tag47.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xml"/><Relationship Id="rId1" Type="http://schemas.openxmlformats.org/officeDocument/2006/relationships/tags" Target="../tags/tag48.xml"/><Relationship Id="rId5" Type="http://schemas.openxmlformats.org/officeDocument/2006/relationships/image" Target="../media/image128.gif"/><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tags" Target="../tags/tag4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5.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6.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7.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8.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9.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5436732" y="2756453"/>
            <a:ext cx="6609493" cy="1303418"/>
          </a:xfrm>
        </p:spPr>
        <p:txBody>
          <a:bodyPr/>
          <a:lstStyle/>
          <a:p>
            <a:r>
              <a:rPr lang="en-US" sz="5400" dirty="0">
                <a:latin typeface="Amazon Ember Light" charset="0"/>
                <a:ea typeface="Amazon Ember Light" charset="0"/>
                <a:cs typeface="Amazon Ember Light" charset="0"/>
              </a:rPr>
              <a:t>Module 1, Section 1: </a:t>
            </a:r>
            <a:r>
              <a:rPr lang="fr-FR" sz="5400" dirty="0">
                <a:latin typeface="Amazon Ember Light" charset="0"/>
                <a:ea typeface="Amazon Ember Light" charset="0"/>
                <a:cs typeface="Amazon Ember Light" charset="0"/>
              </a:rPr>
              <a:t>Présentation des </a:t>
            </a:r>
            <a:r>
              <a:rPr lang="fr-FR" sz="5400">
                <a:latin typeface="Amazon Ember Light" charset="0"/>
                <a:ea typeface="Amazon Ember Light" charset="0"/>
                <a:cs typeface="Amazon Ember Light" charset="0"/>
              </a:rPr>
              <a:t>concepts du </a:t>
            </a:r>
            <a:r>
              <a:rPr lang="fr-FR" sz="5400" dirty="0">
                <a:latin typeface="Amazon Ember Light" charset="0"/>
                <a:ea typeface="Amazon Ember Light" charset="0"/>
                <a:cs typeface="Amazon Ember Light" charset="0"/>
              </a:rPr>
              <a:t>cloud</a:t>
            </a:r>
            <a:endParaRPr lang="en-US" sz="5400" dirty="0">
              <a:latin typeface="Amazon Ember Light" charset="0"/>
              <a:ea typeface="Amazon Ember Light" charset="0"/>
              <a:cs typeface="Amazon Ember Light" charset="0"/>
            </a:endParaRPr>
          </a:p>
        </p:txBody>
      </p:sp>
      <p:sp>
        <p:nvSpPr>
          <p:cNvPr id="3" name="TextBox 2">
            <a:extLst>
              <a:ext uri="{FF2B5EF4-FFF2-40B4-BE49-F238E27FC236}">
                <a16:creationId xmlns:a16="http://schemas.microsoft.com/office/drawing/2014/main" id="{A283BE0C-5C61-5245-9AC0-DD3A6D3AEFA5}"/>
              </a:ext>
            </a:extLst>
          </p:cNvPr>
          <p:cNvSpPr txBox="1"/>
          <p:nvPr/>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ustDataLst>
      <p:tags r:id="rId1"/>
    </p:custDataLst>
    <p:extLst>
      <p:ext uri="{BB962C8B-B14F-4D97-AF65-F5344CB8AC3E}">
        <p14:creationId xmlns:p14="http://schemas.microsoft.com/office/powerpoint/2010/main" val="486471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a:t>Trois modèles de cloud </a:t>
            </a:r>
            <a:r>
              <a:rPr lang="fr-FR" dirty="0" err="1"/>
              <a:t>computing</a:t>
            </a:r>
            <a:endParaRPr lang="en-US" dirty="0"/>
          </a:p>
        </p:txBody>
      </p:sp>
      <p:sp>
        <p:nvSpPr>
          <p:cNvPr id="6" name="Content Placeholder 6"/>
          <p:cNvSpPr txBox="1">
            <a:spLocks/>
          </p:cNvSpPr>
          <p:nvPr/>
        </p:nvSpPr>
        <p:spPr>
          <a:xfrm>
            <a:off x="4464828" y="2958062"/>
            <a:ext cx="3309627" cy="1888258"/>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lIns="121920" tIns="60960" rIns="121920" bIns="60960" rtlCol="0" anchor="ctr">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PaaS</a:t>
            </a:r>
          </a:p>
          <a:p>
            <a:pPr algn="ct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Platform </a:t>
            </a:r>
            <a:b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as a Service</a:t>
            </a:r>
            <a:endParaRPr lang="en-US" sz="3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 name="Content Placeholder 6"/>
          <p:cNvSpPr txBox="1">
            <a:spLocks/>
          </p:cNvSpPr>
          <p:nvPr/>
        </p:nvSpPr>
        <p:spPr>
          <a:xfrm>
            <a:off x="8373357" y="2958062"/>
            <a:ext cx="3309627" cy="1888258"/>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lIns="121920" tIns="60960" rIns="121920" bIns="60960" rtlCol="0" anchor="ctr">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SaaS</a:t>
            </a:r>
          </a:p>
          <a:p>
            <a:pPr algn="ct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Software</a:t>
            </a:r>
            <a:b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as a Service</a:t>
            </a:r>
            <a:endParaRPr lang="en-US" sz="3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 name="Content Placeholder 2"/>
          <p:cNvSpPr txBox="1">
            <a:spLocks/>
          </p:cNvSpPr>
          <p:nvPr/>
        </p:nvSpPr>
        <p:spPr>
          <a:xfrm>
            <a:off x="708299" y="3146699"/>
            <a:ext cx="2821575" cy="2821576"/>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233" lvl="1" indent="0">
              <a:buNone/>
            </a:pPr>
            <a:endParaRPr lang="en-US" sz="2133" dirty="0"/>
          </a:p>
        </p:txBody>
      </p:sp>
      <p:sp>
        <p:nvSpPr>
          <p:cNvPr id="11" name="Content Placeholder 2"/>
          <p:cNvSpPr txBox="1">
            <a:spLocks/>
          </p:cNvSpPr>
          <p:nvPr/>
        </p:nvSpPr>
        <p:spPr>
          <a:xfrm>
            <a:off x="8738811" y="3146699"/>
            <a:ext cx="2944173" cy="2821576"/>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233" lvl="1" indent="0">
              <a:buNone/>
            </a:pPr>
            <a:endParaRPr lang="en-US" sz="2133" dirty="0"/>
          </a:p>
        </p:txBody>
      </p:sp>
      <p:sp>
        <p:nvSpPr>
          <p:cNvPr id="13" name="Content Placeholder 6"/>
          <p:cNvSpPr txBox="1">
            <a:spLocks/>
          </p:cNvSpPr>
          <p:nvPr/>
        </p:nvSpPr>
        <p:spPr>
          <a:xfrm>
            <a:off x="556299" y="2958061"/>
            <a:ext cx="3309627" cy="1888258"/>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lIns="121920" tIns="60960" rIns="121920" bIns="60960" rtlCol="0" anchor="ctr">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IaaS</a:t>
            </a:r>
          </a:p>
          <a:p>
            <a:pPr algn="ct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Infrastructure</a:t>
            </a:r>
            <a:b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as a Service</a:t>
            </a:r>
            <a:endParaRPr lang="en-US" sz="3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687516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a:t>Trois modèles de cloud </a:t>
            </a:r>
            <a:r>
              <a:rPr lang="fr-FR" dirty="0" err="1"/>
              <a:t>computing</a:t>
            </a:r>
            <a:endParaRPr lang="en-US" dirty="0"/>
          </a:p>
        </p:txBody>
      </p:sp>
      <p:grpSp>
        <p:nvGrpSpPr>
          <p:cNvPr id="6" name="Group 5"/>
          <p:cNvGrpSpPr/>
          <p:nvPr/>
        </p:nvGrpSpPr>
        <p:grpSpPr>
          <a:xfrm>
            <a:off x="526240" y="1746476"/>
            <a:ext cx="7382684" cy="3247407"/>
            <a:chOff x="2205926" y="1746476"/>
            <a:chExt cx="7382684" cy="3247407"/>
          </a:xfrm>
        </p:grpSpPr>
        <p:sp>
          <p:nvSpPr>
            <p:cNvPr id="9" name="Content Placeholder 2"/>
            <p:cNvSpPr txBox="1">
              <a:spLocks/>
            </p:cNvSpPr>
            <p:nvPr/>
          </p:nvSpPr>
          <p:spPr>
            <a:xfrm>
              <a:off x="2502727" y="4366867"/>
              <a:ext cx="2821575" cy="627016"/>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233" lvl="1" indent="0" algn="ctr">
                <a:buNone/>
              </a:pPr>
              <a:r>
                <a:rPr lang="en-US" sz="2667" b="1" dirty="0">
                  <a:latin typeface="Amazon Ember" panose="020B0603020204020204" pitchFamily="34" charset="0"/>
                  <a:ea typeface="Amazon Ember" panose="020B0603020204020204" pitchFamily="34" charset="0"/>
                  <a:cs typeface="Amazon Ember" panose="020B0603020204020204" pitchFamily="34" charset="0"/>
                </a:rPr>
                <a:t>All-In Cloud</a:t>
              </a:r>
            </a:p>
          </p:txBody>
        </p:sp>
        <p:sp>
          <p:nvSpPr>
            <p:cNvPr id="10" name="Content Placeholder 2"/>
            <p:cNvSpPr txBox="1">
              <a:spLocks/>
            </p:cNvSpPr>
            <p:nvPr/>
          </p:nvSpPr>
          <p:spPr>
            <a:xfrm>
              <a:off x="6884070" y="4362726"/>
              <a:ext cx="1842795" cy="545736"/>
            </a:xfrm>
            <a:prstGeom prst="rect">
              <a:avLst/>
            </a:prstGeom>
          </p:spPr>
          <p:txBody>
            <a:bodyPr vert="horz" lIns="121920" tIns="60960" rIns="121920" bIns="60960" rtlCol="0">
              <a:noAutofit/>
            </a:bodyPr>
            <a:lstStyle>
              <a:defPPr>
                <a:defRPr lang="en-US"/>
              </a:defPPr>
              <a:lvl1pPr indent="0" defTabSz="457200">
                <a:spcBef>
                  <a:spcPct val="20000"/>
                </a:spcBef>
                <a:buFontTx/>
                <a:buNone/>
                <a:defRPr sz="2400" b="0" i="0">
                  <a:latin typeface="Arial"/>
                  <a:cs typeface="Arial"/>
                </a:defRPr>
              </a:lvl1pPr>
              <a:lvl2pPr marL="4233" lvl="1" indent="0" algn="ctr" defTabSz="457200">
                <a:spcBef>
                  <a:spcPct val="20000"/>
                </a:spcBef>
                <a:buClr>
                  <a:schemeClr val="accent1"/>
                </a:buClr>
                <a:buSzPct val="125000"/>
                <a:buFontTx/>
                <a:buNone/>
                <a:defRPr sz="2667" b="1" i="0">
                  <a:latin typeface="Amazon Ember" panose="020B0603020204020204" pitchFamily="34" charset="0"/>
                  <a:ea typeface="Amazon Ember" panose="020B0603020204020204" pitchFamily="34" charset="0"/>
                  <a:cs typeface="Amazon Ember" panose="020B0603020204020204" pitchFamily="34" charset="0"/>
                </a:defRPr>
              </a:lvl2pPr>
              <a:lvl3pPr marL="625475" indent="-282575" defTabSz="457200">
                <a:spcBef>
                  <a:spcPct val="20000"/>
                </a:spcBef>
                <a:buClr>
                  <a:schemeClr val="accent1"/>
                </a:buClr>
                <a:buFont typeface="Wingdings" panose="05000000000000000000" pitchFamily="2" charset="2"/>
                <a:buChar char="Ø"/>
                <a:defRPr sz="2000" b="0" i="0" baseline="0">
                  <a:latin typeface="Arial"/>
                  <a:cs typeface="Arial"/>
                </a:defRPr>
              </a:lvl3pPr>
              <a:lvl4pPr marL="914400" indent="-222250" defTabSz="457200">
                <a:spcBef>
                  <a:spcPct val="20000"/>
                </a:spcBef>
                <a:buClr>
                  <a:schemeClr val="accent1"/>
                </a:buClr>
                <a:buFont typeface="Arial" panose="020B0604020202020204" pitchFamily="34" charset="0"/>
                <a:buChar char="•"/>
                <a:defRPr b="0" i="0">
                  <a:latin typeface="Arial"/>
                  <a:cs typeface="Arial"/>
                </a:defRPr>
              </a:lvl4pPr>
              <a:lvl5pPr marL="2057400" indent="-228600" defTabSz="457200">
                <a:spcBef>
                  <a:spcPct val="20000"/>
                </a:spcBef>
                <a:buFont typeface="Arial"/>
                <a:buChar char="»"/>
                <a:defRPr sz="1600" b="0" i="0">
                  <a:solidFill>
                    <a:srgbClr val="595A5D"/>
                  </a:solidFill>
                  <a:latin typeface="Arial"/>
                  <a:cs typeface="Arial"/>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lvl="1"/>
              <a:r>
                <a:rPr lang="en-US" dirty="0"/>
                <a:t>Hybrid</a:t>
              </a:r>
            </a:p>
          </p:txBody>
        </p:sp>
        <p:pic>
          <p:nvPicPr>
            <p:cNvPr id="9218" name="Picture 2" descr="Cloud Comput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5926" y="1746476"/>
              <a:ext cx="3415175" cy="272125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6">
              <a:extLst>
                <a:ext uri="{28A0092B-C50C-407E-A947-70E740481C1C}">
                  <a14:useLocalDpi xmlns:a14="http://schemas.microsoft.com/office/drawing/2010/main" val="0"/>
                </a:ext>
              </a:extLst>
            </a:blip>
            <a:srcRect l="25657" r="25555"/>
            <a:stretch/>
          </p:blipFill>
          <p:spPr>
            <a:xfrm>
              <a:off x="6022327" y="2008275"/>
              <a:ext cx="3566283" cy="2329990"/>
            </a:xfrm>
            <a:prstGeom prst="rect">
              <a:avLst/>
            </a:prstGeom>
          </p:spPr>
        </p:pic>
      </p:grpSp>
      <p:sp>
        <p:nvSpPr>
          <p:cNvPr id="8" name="Content Placeholder 2">
            <a:extLst>
              <a:ext uri="{FF2B5EF4-FFF2-40B4-BE49-F238E27FC236}">
                <a16:creationId xmlns:a16="http://schemas.microsoft.com/office/drawing/2014/main" id="{5687AD2C-1CD1-D449-BFD2-A17A1256B70C}"/>
              </a:ext>
            </a:extLst>
          </p:cNvPr>
          <p:cNvSpPr txBox="1">
            <a:spLocks/>
          </p:cNvSpPr>
          <p:nvPr/>
        </p:nvSpPr>
        <p:spPr>
          <a:xfrm>
            <a:off x="8683458" y="4376580"/>
            <a:ext cx="2819668" cy="531882"/>
          </a:xfrm>
          <a:prstGeom prst="rect">
            <a:avLst/>
          </a:prstGeom>
        </p:spPr>
        <p:txBody>
          <a:bodyPr vert="horz" lIns="121920" tIns="60960" rIns="121920" bIns="60960" rtlCol="0">
            <a:noAutofit/>
          </a:bodyPr>
          <a:lstStyle>
            <a:defPPr>
              <a:defRPr lang="en-US"/>
            </a:defPPr>
            <a:lvl1pPr indent="0" defTabSz="457200">
              <a:spcBef>
                <a:spcPct val="20000"/>
              </a:spcBef>
              <a:buFontTx/>
              <a:buNone/>
              <a:defRPr sz="2400" b="0" i="0">
                <a:latin typeface="Arial"/>
                <a:cs typeface="Arial"/>
              </a:defRPr>
            </a:lvl1pPr>
            <a:lvl2pPr marL="4233" lvl="1" indent="0" algn="ctr" defTabSz="457200">
              <a:spcBef>
                <a:spcPct val="20000"/>
              </a:spcBef>
              <a:buClr>
                <a:schemeClr val="accent1"/>
              </a:buClr>
              <a:buSzPct val="125000"/>
              <a:buFontTx/>
              <a:buNone/>
              <a:defRPr sz="2667" b="1" i="0">
                <a:latin typeface="Amazon Ember" panose="020B0603020204020204" pitchFamily="34" charset="0"/>
                <a:ea typeface="Amazon Ember" panose="020B0603020204020204" pitchFamily="34" charset="0"/>
                <a:cs typeface="Amazon Ember" panose="020B0603020204020204" pitchFamily="34" charset="0"/>
              </a:defRPr>
            </a:lvl2pPr>
            <a:lvl3pPr marL="625475" indent="-282575" defTabSz="457200">
              <a:spcBef>
                <a:spcPct val="20000"/>
              </a:spcBef>
              <a:buClr>
                <a:schemeClr val="accent1"/>
              </a:buClr>
              <a:buFont typeface="Wingdings" panose="05000000000000000000" pitchFamily="2" charset="2"/>
              <a:buChar char="Ø"/>
              <a:defRPr sz="2000" b="0" i="0" baseline="0">
                <a:latin typeface="Arial"/>
                <a:cs typeface="Arial"/>
              </a:defRPr>
            </a:lvl3pPr>
            <a:lvl4pPr marL="914400" indent="-222250" defTabSz="457200">
              <a:spcBef>
                <a:spcPct val="20000"/>
              </a:spcBef>
              <a:buClr>
                <a:schemeClr val="accent1"/>
              </a:buClr>
              <a:buFont typeface="Arial" panose="020B0604020202020204" pitchFamily="34" charset="0"/>
              <a:buChar char="•"/>
              <a:defRPr b="0" i="0">
                <a:latin typeface="Arial"/>
                <a:cs typeface="Arial"/>
              </a:defRPr>
            </a:lvl4pPr>
            <a:lvl5pPr marL="2057400" indent="-228600" defTabSz="457200">
              <a:spcBef>
                <a:spcPct val="20000"/>
              </a:spcBef>
              <a:buFont typeface="Arial"/>
              <a:buChar char="»"/>
              <a:defRPr sz="1600" b="0" i="0">
                <a:solidFill>
                  <a:srgbClr val="595A5D"/>
                </a:solidFill>
                <a:latin typeface="Arial"/>
                <a:cs typeface="Arial"/>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lvl="1"/>
            <a:r>
              <a:rPr lang="en-US" dirty="0"/>
              <a:t>Private Cloud</a:t>
            </a:r>
          </a:p>
          <a:p>
            <a:pPr lvl="1"/>
            <a:r>
              <a:rPr lang="en-US" dirty="0"/>
              <a:t>(On-premises)</a:t>
            </a:r>
          </a:p>
        </p:txBody>
      </p:sp>
      <p:pic>
        <p:nvPicPr>
          <p:cNvPr id="11" name="Picture 10">
            <a:extLst>
              <a:ext uri="{FF2B5EF4-FFF2-40B4-BE49-F238E27FC236}">
                <a16:creationId xmlns:a16="http://schemas.microsoft.com/office/drawing/2014/main" id="{068E5CE6-6114-BB4A-AE15-1A2202B504FE}"/>
              </a:ext>
            </a:extLst>
          </p:cNvPr>
          <p:cNvPicPr>
            <a:picLocks noChangeAspect="1"/>
          </p:cNvPicPr>
          <p:nvPr/>
        </p:nvPicPr>
        <p:blipFill rotWithShape="1">
          <a:blip r:embed="rId6">
            <a:extLst>
              <a:ext uri="{28A0092B-C50C-407E-A947-70E740481C1C}">
                <a14:useLocalDpi xmlns:a14="http://schemas.microsoft.com/office/drawing/2010/main" val="0"/>
              </a:ext>
            </a:extLst>
          </a:blip>
          <a:srcRect l="25657" r="25555"/>
          <a:stretch/>
        </p:blipFill>
        <p:spPr>
          <a:xfrm>
            <a:off x="8310150" y="1942108"/>
            <a:ext cx="3566283" cy="2329990"/>
          </a:xfrm>
          <a:prstGeom prst="rect">
            <a:avLst/>
          </a:prstGeom>
        </p:spPr>
      </p:pic>
    </p:spTree>
    <p:custDataLst>
      <p:tags r:id="rId1"/>
    </p:custDataLst>
    <p:extLst>
      <p:ext uri="{BB962C8B-B14F-4D97-AF65-F5344CB8AC3E}">
        <p14:creationId xmlns:p14="http://schemas.microsoft.com/office/powerpoint/2010/main" val="3919792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12C9-CEA8-0C4E-BFCD-A9A52DCEDC04}"/>
              </a:ext>
            </a:extLst>
          </p:cNvPr>
          <p:cNvSpPr>
            <a:spLocks noGrp="1"/>
          </p:cNvSpPr>
          <p:nvPr>
            <p:ph type="title"/>
          </p:nvPr>
        </p:nvSpPr>
        <p:spPr/>
        <p:txBody>
          <a:bodyPr/>
          <a:lstStyle/>
          <a:p>
            <a:r>
              <a:rPr lang="en-US" dirty="0"/>
              <a:t>All-In Cloud versus On-Premises</a:t>
            </a:r>
          </a:p>
        </p:txBody>
      </p:sp>
      <p:sp>
        <p:nvSpPr>
          <p:cNvPr id="9" name="TextBox 8">
            <a:extLst>
              <a:ext uri="{FF2B5EF4-FFF2-40B4-BE49-F238E27FC236}">
                <a16:creationId xmlns:a16="http://schemas.microsoft.com/office/drawing/2014/main" id="{955193E7-F5A8-6642-A65A-659996BE9C0B}"/>
              </a:ext>
            </a:extLst>
          </p:cNvPr>
          <p:cNvSpPr txBox="1"/>
          <p:nvPr/>
        </p:nvSpPr>
        <p:spPr>
          <a:xfrm>
            <a:off x="2905333" y="1421976"/>
            <a:ext cx="1492716" cy="369332"/>
          </a:xfrm>
          <a:prstGeom prst="rect">
            <a:avLst/>
          </a:prstGeom>
          <a:noFill/>
        </p:spPr>
        <p:txBody>
          <a:bodyPr wrap="none" rtlCol="0">
            <a:spAutoFit/>
          </a:bodyPr>
          <a:lstStyle/>
          <a:p>
            <a:pPr algn="ctr"/>
            <a:r>
              <a:rPr lang="en-US" b="1" dirty="0">
                <a:latin typeface="Amazon Ember" panose="020B0603020204020204" pitchFamily="34" charset="0"/>
                <a:ea typeface="Amazon Ember" panose="020B0603020204020204" pitchFamily="34" charset="0"/>
                <a:cs typeface="Amazon Ember" panose="020B0603020204020204" pitchFamily="34" charset="0"/>
              </a:rPr>
              <a:t>All-In Cloud</a:t>
            </a:r>
          </a:p>
        </p:txBody>
      </p:sp>
      <p:sp>
        <p:nvSpPr>
          <p:cNvPr id="10" name="TextBox 9">
            <a:extLst>
              <a:ext uri="{FF2B5EF4-FFF2-40B4-BE49-F238E27FC236}">
                <a16:creationId xmlns:a16="http://schemas.microsoft.com/office/drawing/2014/main" id="{78F25B0C-A7C3-1642-A215-6FE56DA85435}"/>
              </a:ext>
            </a:extLst>
          </p:cNvPr>
          <p:cNvSpPr txBox="1"/>
          <p:nvPr/>
        </p:nvSpPr>
        <p:spPr>
          <a:xfrm>
            <a:off x="8203384" y="1421976"/>
            <a:ext cx="1572866" cy="369332"/>
          </a:xfrm>
          <a:prstGeom prst="rect">
            <a:avLst/>
          </a:prstGeom>
          <a:noFill/>
        </p:spPr>
        <p:txBody>
          <a:bodyPr wrap="none" rtlCol="0">
            <a:spAutoFit/>
          </a:bodyPr>
          <a:lstStyle/>
          <a:p>
            <a:pPr algn="ctr"/>
            <a:r>
              <a:rPr lang="en-US" b="1" dirty="0">
                <a:latin typeface="Amazon Ember" panose="020B0603020204020204" pitchFamily="34" charset="0"/>
                <a:ea typeface="Amazon Ember" panose="020B0603020204020204" pitchFamily="34" charset="0"/>
                <a:cs typeface="Amazon Ember" panose="020B0603020204020204" pitchFamily="34" charset="0"/>
              </a:rPr>
              <a:t>On-Premises</a:t>
            </a:r>
          </a:p>
        </p:txBody>
      </p:sp>
      <p:sp>
        <p:nvSpPr>
          <p:cNvPr id="11" name="TextBox 10">
            <a:extLst>
              <a:ext uri="{FF2B5EF4-FFF2-40B4-BE49-F238E27FC236}">
                <a16:creationId xmlns:a16="http://schemas.microsoft.com/office/drawing/2014/main" id="{85047B00-A8AA-0C4B-B7A2-482724FEB733}"/>
              </a:ext>
            </a:extLst>
          </p:cNvPr>
          <p:cNvSpPr txBox="1"/>
          <p:nvPr/>
        </p:nvSpPr>
        <p:spPr>
          <a:xfrm>
            <a:off x="1249569" y="2045732"/>
            <a:ext cx="2871299" cy="369332"/>
          </a:xfrm>
          <a:prstGeom prst="rect">
            <a:avLst/>
          </a:prstGeom>
          <a:noFill/>
        </p:spPr>
        <p:txBody>
          <a:bodyPr wrap="none" rtlCol="0">
            <a:spAutoFit/>
          </a:bodyPr>
          <a:lstStyle/>
          <a:p>
            <a:pPr marL="285750" indent="-285750">
              <a:buClr>
                <a:srgbClr val="FD9407"/>
              </a:buClr>
              <a:buSzPct val="120000"/>
              <a:buFont typeface="Wingdings" panose="05000000000000000000" pitchFamily="2" charset="2"/>
              <a:buChar char="§"/>
            </a:pPr>
            <a:r>
              <a:rPr lang="en-US" dirty="0">
                <a:solidFill>
                  <a:schemeClr val="bg1">
                    <a:lumMod val="65000"/>
                  </a:schemeClr>
                </a:solidFill>
                <a:latin typeface="Amazon Ember" panose="020B0603020204020204" pitchFamily="34" charset="0"/>
                <a:ea typeface="Amazon Ember" panose="020B0603020204020204" pitchFamily="34" charset="0"/>
                <a:cs typeface="Amazon Ember" panose="020B0603020204020204" pitchFamily="34" charset="0"/>
              </a:rPr>
              <a:t>No upfront investment</a:t>
            </a:r>
          </a:p>
        </p:txBody>
      </p:sp>
      <p:sp>
        <p:nvSpPr>
          <p:cNvPr id="12" name="TextBox 11">
            <a:extLst>
              <a:ext uri="{FF2B5EF4-FFF2-40B4-BE49-F238E27FC236}">
                <a16:creationId xmlns:a16="http://schemas.microsoft.com/office/drawing/2014/main" id="{C3645D05-444C-684E-9121-EAFF3CA5A727}"/>
              </a:ext>
            </a:extLst>
          </p:cNvPr>
          <p:cNvSpPr txBox="1"/>
          <p:nvPr/>
        </p:nvSpPr>
        <p:spPr>
          <a:xfrm>
            <a:off x="1249569" y="2471933"/>
            <a:ext cx="2515432" cy="369332"/>
          </a:xfrm>
          <a:prstGeom prst="rect">
            <a:avLst/>
          </a:prstGeom>
          <a:noFill/>
        </p:spPr>
        <p:txBody>
          <a:bodyPr wrap="none" rtlCol="0">
            <a:spAutoFit/>
          </a:bodyPr>
          <a:lstStyle/>
          <a:p>
            <a:pPr marL="285750" indent="-285750">
              <a:buClr>
                <a:srgbClr val="FD9407"/>
              </a:buClr>
              <a:buSzPct val="120000"/>
              <a:buFont typeface="Wingdings" panose="05000000000000000000" pitchFamily="2" charset="2"/>
              <a:buChar char="§"/>
            </a:pPr>
            <a:r>
              <a:rPr lang="en-US" dirty="0">
                <a:solidFill>
                  <a:schemeClr val="bg1">
                    <a:lumMod val="65000"/>
                  </a:schemeClr>
                </a:solidFill>
                <a:latin typeface="Amazon Ember" panose="020B0603020204020204" pitchFamily="34" charset="0"/>
                <a:ea typeface="Amazon Ember" panose="020B0603020204020204" pitchFamily="34" charset="0"/>
                <a:cs typeface="Amazon Ember" panose="020B0603020204020204" pitchFamily="34" charset="0"/>
              </a:rPr>
              <a:t>Low on-going costs</a:t>
            </a:r>
          </a:p>
        </p:txBody>
      </p:sp>
      <p:sp>
        <p:nvSpPr>
          <p:cNvPr id="13" name="TextBox 12">
            <a:extLst>
              <a:ext uri="{FF2B5EF4-FFF2-40B4-BE49-F238E27FC236}">
                <a16:creationId xmlns:a16="http://schemas.microsoft.com/office/drawing/2014/main" id="{D2FA4649-C654-6B4B-BDC2-2FD216A1676D}"/>
              </a:ext>
            </a:extLst>
          </p:cNvPr>
          <p:cNvSpPr txBox="1"/>
          <p:nvPr/>
        </p:nvSpPr>
        <p:spPr>
          <a:xfrm>
            <a:off x="1249569" y="2933705"/>
            <a:ext cx="2582758" cy="369332"/>
          </a:xfrm>
          <a:prstGeom prst="rect">
            <a:avLst/>
          </a:prstGeom>
          <a:noFill/>
        </p:spPr>
        <p:txBody>
          <a:bodyPr wrap="none" rtlCol="0">
            <a:spAutoFit/>
          </a:bodyPr>
          <a:lstStyle/>
          <a:p>
            <a:pPr marL="285750" indent="-285750">
              <a:buClr>
                <a:srgbClr val="FD9407"/>
              </a:buClr>
              <a:buSzPct val="120000"/>
              <a:buFont typeface="Wingdings" panose="05000000000000000000" pitchFamily="2" charset="2"/>
              <a:buChar char="§"/>
            </a:pPr>
            <a:r>
              <a:rPr lang="en-US" dirty="0">
                <a:solidFill>
                  <a:schemeClr val="bg1">
                    <a:lumMod val="65000"/>
                  </a:schemeClr>
                </a:solidFill>
                <a:latin typeface="Amazon Ember" panose="020B0603020204020204" pitchFamily="34" charset="0"/>
                <a:ea typeface="Amazon Ember" panose="020B0603020204020204" pitchFamily="34" charset="0"/>
                <a:cs typeface="Amazon Ember" panose="020B0603020204020204" pitchFamily="34" charset="0"/>
              </a:rPr>
              <a:t>Focus on innovation</a:t>
            </a:r>
          </a:p>
        </p:txBody>
      </p:sp>
      <p:sp>
        <p:nvSpPr>
          <p:cNvPr id="14" name="TextBox 13">
            <a:extLst>
              <a:ext uri="{FF2B5EF4-FFF2-40B4-BE49-F238E27FC236}">
                <a16:creationId xmlns:a16="http://schemas.microsoft.com/office/drawing/2014/main" id="{F17E3286-278A-074C-813D-4B50D1A2145F}"/>
              </a:ext>
            </a:extLst>
          </p:cNvPr>
          <p:cNvSpPr txBox="1"/>
          <p:nvPr/>
        </p:nvSpPr>
        <p:spPr>
          <a:xfrm>
            <a:off x="1249569" y="3402437"/>
            <a:ext cx="2178802" cy="369332"/>
          </a:xfrm>
          <a:prstGeom prst="rect">
            <a:avLst/>
          </a:prstGeom>
          <a:noFill/>
        </p:spPr>
        <p:txBody>
          <a:bodyPr wrap="none" rtlCol="0">
            <a:spAutoFit/>
          </a:bodyPr>
          <a:lstStyle/>
          <a:p>
            <a:pPr marL="285750" indent="-285750">
              <a:buClr>
                <a:srgbClr val="FD9407"/>
              </a:buClr>
              <a:buSzPct val="120000"/>
              <a:buFont typeface="Wingdings" panose="05000000000000000000" pitchFamily="2" charset="2"/>
              <a:buChar char="§"/>
            </a:pPr>
            <a:r>
              <a:rPr lang="en-US" dirty="0">
                <a:solidFill>
                  <a:schemeClr val="bg2">
                    <a:lumMod val="10000"/>
                  </a:schemeClr>
                </a:solidFill>
                <a:latin typeface="Amazon Ember" panose="020B0603020204020204" pitchFamily="34" charset="0"/>
                <a:ea typeface="Amazon Ember" panose="020B0603020204020204" pitchFamily="34" charset="0"/>
                <a:cs typeface="Amazon Ember" panose="020B0603020204020204" pitchFamily="34" charset="0"/>
              </a:rPr>
              <a:t>Flexible capacity</a:t>
            </a:r>
          </a:p>
        </p:txBody>
      </p:sp>
      <p:sp>
        <p:nvSpPr>
          <p:cNvPr id="15" name="TextBox 14">
            <a:extLst>
              <a:ext uri="{FF2B5EF4-FFF2-40B4-BE49-F238E27FC236}">
                <a16:creationId xmlns:a16="http://schemas.microsoft.com/office/drawing/2014/main" id="{3129FFAB-A522-CD49-B474-F6E0D314ED71}"/>
              </a:ext>
            </a:extLst>
          </p:cNvPr>
          <p:cNvSpPr txBox="1"/>
          <p:nvPr/>
        </p:nvSpPr>
        <p:spPr>
          <a:xfrm>
            <a:off x="1249569" y="4694428"/>
            <a:ext cx="2282997" cy="369332"/>
          </a:xfrm>
          <a:prstGeom prst="rect">
            <a:avLst/>
          </a:prstGeom>
          <a:noFill/>
        </p:spPr>
        <p:txBody>
          <a:bodyPr wrap="none" rtlCol="0">
            <a:spAutoFit/>
          </a:bodyPr>
          <a:lstStyle/>
          <a:p>
            <a:pPr marL="285750" indent="-285750">
              <a:buClr>
                <a:srgbClr val="FD9407"/>
              </a:buClr>
              <a:buSzPct val="120000"/>
              <a:buFont typeface="Wingdings" panose="05000000000000000000" pitchFamily="2" charset="2"/>
              <a:buChar char="§"/>
            </a:pPr>
            <a:r>
              <a:rPr lang="en-US" dirty="0">
                <a:solidFill>
                  <a:schemeClr val="bg1">
                    <a:lumMod val="65000"/>
                  </a:schemeClr>
                </a:solidFill>
                <a:latin typeface="Amazon Ember" panose="020B0603020204020204" pitchFamily="34" charset="0"/>
                <a:ea typeface="Amazon Ember" panose="020B0603020204020204" pitchFamily="34" charset="0"/>
                <a:cs typeface="Amazon Ember" panose="020B0603020204020204" pitchFamily="34" charset="0"/>
              </a:rPr>
              <a:t>Speed and agility</a:t>
            </a:r>
          </a:p>
        </p:txBody>
      </p:sp>
      <p:sp>
        <p:nvSpPr>
          <p:cNvPr id="16" name="TextBox 15">
            <a:extLst>
              <a:ext uri="{FF2B5EF4-FFF2-40B4-BE49-F238E27FC236}">
                <a16:creationId xmlns:a16="http://schemas.microsoft.com/office/drawing/2014/main" id="{1DD6EED4-6E1D-8245-913E-E43597C7EFA7}"/>
              </a:ext>
            </a:extLst>
          </p:cNvPr>
          <p:cNvSpPr txBox="1"/>
          <p:nvPr/>
        </p:nvSpPr>
        <p:spPr>
          <a:xfrm>
            <a:off x="1249569" y="5114706"/>
            <a:ext cx="3042821" cy="369332"/>
          </a:xfrm>
          <a:prstGeom prst="rect">
            <a:avLst/>
          </a:prstGeom>
          <a:noFill/>
        </p:spPr>
        <p:txBody>
          <a:bodyPr wrap="none" rtlCol="0">
            <a:spAutoFit/>
          </a:bodyPr>
          <a:lstStyle/>
          <a:p>
            <a:pPr marL="285750" indent="-285750">
              <a:buClr>
                <a:srgbClr val="FD9407"/>
              </a:buClr>
              <a:buSzPct val="120000"/>
              <a:buFont typeface="Wingdings" panose="05000000000000000000" pitchFamily="2" charset="2"/>
              <a:buChar char="§"/>
            </a:pPr>
            <a:r>
              <a:rPr lang="en-US" dirty="0">
                <a:solidFill>
                  <a:schemeClr val="bg1">
                    <a:lumMod val="65000"/>
                  </a:schemeClr>
                </a:solidFill>
                <a:latin typeface="Amazon Ember" panose="020B0603020204020204" pitchFamily="34" charset="0"/>
                <a:ea typeface="Amazon Ember" panose="020B0603020204020204" pitchFamily="34" charset="0"/>
                <a:cs typeface="Amazon Ember" panose="020B0603020204020204" pitchFamily="34" charset="0"/>
              </a:rPr>
              <a:t>Global reach on demand</a:t>
            </a:r>
          </a:p>
        </p:txBody>
      </p:sp>
      <p:sp>
        <p:nvSpPr>
          <p:cNvPr id="17" name="TextBox 16">
            <a:extLst>
              <a:ext uri="{FF2B5EF4-FFF2-40B4-BE49-F238E27FC236}">
                <a16:creationId xmlns:a16="http://schemas.microsoft.com/office/drawing/2014/main" id="{73F4A377-F1D2-FB41-B42B-95217CB1AFFE}"/>
              </a:ext>
            </a:extLst>
          </p:cNvPr>
          <p:cNvSpPr txBox="1"/>
          <p:nvPr/>
        </p:nvSpPr>
        <p:spPr>
          <a:xfrm>
            <a:off x="6612885" y="2045732"/>
            <a:ext cx="2845651" cy="369332"/>
          </a:xfrm>
          <a:prstGeom prst="rect">
            <a:avLst/>
          </a:prstGeom>
          <a:noFill/>
        </p:spPr>
        <p:txBody>
          <a:bodyPr wrap="none" rtlCol="0">
            <a:spAutoFit/>
          </a:bodyPr>
          <a:lstStyle/>
          <a:p>
            <a:pPr marL="285750" indent="-285750">
              <a:buClr>
                <a:srgbClr val="FD9407"/>
              </a:buClr>
              <a:buSzPct val="120000"/>
              <a:buFont typeface="Wingdings" panose="05000000000000000000" pitchFamily="2" charset="2"/>
              <a:buChar char="§"/>
            </a:pPr>
            <a:r>
              <a:rPr lang="en-US" dirty="0">
                <a:solidFill>
                  <a:schemeClr val="bg1">
                    <a:lumMod val="65000"/>
                  </a:schemeClr>
                </a:solidFill>
                <a:latin typeface="Amazon Ember" panose="020B0603020204020204" pitchFamily="34" charset="0"/>
                <a:ea typeface="Amazon Ember" panose="020B0603020204020204" pitchFamily="34" charset="0"/>
                <a:cs typeface="Amazon Ember" panose="020B0603020204020204" pitchFamily="34" charset="0"/>
              </a:rPr>
              <a:t>Large initial purchases </a:t>
            </a:r>
          </a:p>
        </p:txBody>
      </p:sp>
      <p:sp>
        <p:nvSpPr>
          <p:cNvPr id="18" name="TextBox 17">
            <a:extLst>
              <a:ext uri="{FF2B5EF4-FFF2-40B4-BE49-F238E27FC236}">
                <a16:creationId xmlns:a16="http://schemas.microsoft.com/office/drawing/2014/main" id="{579BF1E1-4162-0E4F-8D3F-D59F7581CE90}"/>
              </a:ext>
            </a:extLst>
          </p:cNvPr>
          <p:cNvSpPr txBox="1"/>
          <p:nvPr/>
        </p:nvSpPr>
        <p:spPr>
          <a:xfrm>
            <a:off x="6612885" y="2461610"/>
            <a:ext cx="4051174" cy="369332"/>
          </a:xfrm>
          <a:prstGeom prst="rect">
            <a:avLst/>
          </a:prstGeom>
          <a:noFill/>
        </p:spPr>
        <p:txBody>
          <a:bodyPr wrap="none" rtlCol="0">
            <a:spAutoFit/>
          </a:bodyPr>
          <a:lstStyle/>
          <a:p>
            <a:pPr marL="285750" indent="-285750">
              <a:buClr>
                <a:srgbClr val="FD9407"/>
              </a:buClr>
              <a:buSzPct val="120000"/>
              <a:buFont typeface="Wingdings" panose="05000000000000000000" pitchFamily="2" charset="2"/>
              <a:buChar char="§"/>
            </a:pPr>
            <a:r>
              <a:rPr lang="en-US" dirty="0">
                <a:solidFill>
                  <a:schemeClr val="bg1">
                    <a:lumMod val="65000"/>
                  </a:schemeClr>
                </a:solidFill>
                <a:latin typeface="Amazon Ember" panose="020B0603020204020204" pitchFamily="34" charset="0"/>
                <a:ea typeface="Amazon Ember" panose="020B0603020204020204" pitchFamily="34" charset="0"/>
                <a:cs typeface="Amazon Ember" panose="020B0603020204020204" pitchFamily="34" charset="0"/>
              </a:rPr>
              <a:t>Labor, patches and upgrade cycles</a:t>
            </a:r>
          </a:p>
        </p:txBody>
      </p:sp>
      <p:sp>
        <p:nvSpPr>
          <p:cNvPr id="19" name="TextBox 18">
            <a:extLst>
              <a:ext uri="{FF2B5EF4-FFF2-40B4-BE49-F238E27FC236}">
                <a16:creationId xmlns:a16="http://schemas.microsoft.com/office/drawing/2014/main" id="{E92D33B0-CA68-6244-99A2-FBF4A12959FF}"/>
              </a:ext>
            </a:extLst>
          </p:cNvPr>
          <p:cNvSpPr txBox="1"/>
          <p:nvPr/>
        </p:nvSpPr>
        <p:spPr>
          <a:xfrm>
            <a:off x="6612885" y="2933705"/>
            <a:ext cx="2932213" cy="369332"/>
          </a:xfrm>
          <a:prstGeom prst="rect">
            <a:avLst/>
          </a:prstGeom>
          <a:noFill/>
        </p:spPr>
        <p:txBody>
          <a:bodyPr wrap="none" rtlCol="0">
            <a:spAutoFit/>
          </a:bodyPr>
          <a:lstStyle/>
          <a:p>
            <a:pPr marL="285750" indent="-285750">
              <a:buClr>
                <a:srgbClr val="FD9407"/>
              </a:buClr>
              <a:buSzPct val="120000"/>
              <a:buFont typeface="Wingdings" panose="05000000000000000000" pitchFamily="2" charset="2"/>
              <a:buChar char="§"/>
            </a:pPr>
            <a:r>
              <a:rPr lang="en-US" dirty="0">
                <a:solidFill>
                  <a:schemeClr val="bg1">
                    <a:lumMod val="65000"/>
                  </a:schemeClr>
                </a:solidFill>
                <a:latin typeface="Amazon Ember" panose="020B0603020204020204" pitchFamily="34" charset="0"/>
                <a:ea typeface="Amazon Ember" panose="020B0603020204020204" pitchFamily="34" charset="0"/>
                <a:cs typeface="Amazon Ember" panose="020B0603020204020204" pitchFamily="34" charset="0"/>
              </a:rPr>
              <a:t>Systems administration</a:t>
            </a:r>
          </a:p>
        </p:txBody>
      </p:sp>
      <p:sp>
        <p:nvSpPr>
          <p:cNvPr id="20" name="TextBox 19">
            <a:extLst>
              <a:ext uri="{FF2B5EF4-FFF2-40B4-BE49-F238E27FC236}">
                <a16:creationId xmlns:a16="http://schemas.microsoft.com/office/drawing/2014/main" id="{972AE406-63E7-E14E-8399-B2AD9B69F712}"/>
              </a:ext>
            </a:extLst>
          </p:cNvPr>
          <p:cNvSpPr txBox="1"/>
          <p:nvPr/>
        </p:nvSpPr>
        <p:spPr>
          <a:xfrm>
            <a:off x="6612885" y="3402437"/>
            <a:ext cx="1947969" cy="369332"/>
          </a:xfrm>
          <a:prstGeom prst="rect">
            <a:avLst/>
          </a:prstGeom>
          <a:noFill/>
        </p:spPr>
        <p:txBody>
          <a:bodyPr wrap="none" rtlCol="0">
            <a:spAutoFit/>
          </a:bodyPr>
          <a:lstStyle/>
          <a:p>
            <a:pPr marL="285750" indent="-285750">
              <a:buClr>
                <a:srgbClr val="FD9407"/>
              </a:buClr>
              <a:buSzPct val="120000"/>
              <a:buFont typeface="Wingdings" panose="05000000000000000000" pitchFamily="2" charset="2"/>
              <a:buChar char="§"/>
            </a:pPr>
            <a:r>
              <a:rPr lang="en-US" dirty="0">
                <a:solidFill>
                  <a:schemeClr val="bg2">
                    <a:lumMod val="10000"/>
                  </a:schemeClr>
                </a:solidFill>
                <a:latin typeface="Amazon Ember" panose="020B0603020204020204" pitchFamily="34" charset="0"/>
                <a:ea typeface="Amazon Ember" panose="020B0603020204020204" pitchFamily="34" charset="0"/>
                <a:cs typeface="Amazon Ember" panose="020B0603020204020204" pitchFamily="34" charset="0"/>
              </a:rPr>
              <a:t>Fixed capacity</a:t>
            </a:r>
          </a:p>
        </p:txBody>
      </p:sp>
      <p:sp>
        <p:nvSpPr>
          <p:cNvPr id="21" name="TextBox 20">
            <a:extLst>
              <a:ext uri="{FF2B5EF4-FFF2-40B4-BE49-F238E27FC236}">
                <a16:creationId xmlns:a16="http://schemas.microsoft.com/office/drawing/2014/main" id="{229D830B-C568-D545-9594-5875AC508B57}"/>
              </a:ext>
            </a:extLst>
          </p:cNvPr>
          <p:cNvSpPr txBox="1"/>
          <p:nvPr/>
        </p:nvSpPr>
        <p:spPr>
          <a:xfrm>
            <a:off x="6612885" y="4700775"/>
            <a:ext cx="2927404" cy="369332"/>
          </a:xfrm>
          <a:prstGeom prst="rect">
            <a:avLst/>
          </a:prstGeom>
          <a:noFill/>
        </p:spPr>
        <p:txBody>
          <a:bodyPr wrap="none" rtlCol="0">
            <a:spAutoFit/>
          </a:bodyPr>
          <a:lstStyle/>
          <a:p>
            <a:pPr marL="285750" indent="-285750">
              <a:buClr>
                <a:srgbClr val="FD9407"/>
              </a:buClr>
              <a:buSzPct val="120000"/>
              <a:buFont typeface="Wingdings" panose="05000000000000000000" pitchFamily="2" charset="2"/>
              <a:buChar char="§"/>
            </a:pPr>
            <a:r>
              <a:rPr lang="en-US" dirty="0">
                <a:solidFill>
                  <a:schemeClr val="bg1">
                    <a:lumMod val="65000"/>
                  </a:schemeClr>
                </a:solidFill>
                <a:latin typeface="Amazon Ember" panose="020B0603020204020204" pitchFamily="34" charset="0"/>
                <a:ea typeface="Amazon Ember" panose="020B0603020204020204" pitchFamily="34" charset="0"/>
                <a:cs typeface="Amazon Ember" panose="020B0603020204020204" pitchFamily="34" charset="0"/>
              </a:rPr>
              <a:t>Procurement and setup</a:t>
            </a:r>
          </a:p>
        </p:txBody>
      </p:sp>
      <p:sp>
        <p:nvSpPr>
          <p:cNvPr id="22" name="TextBox 21">
            <a:extLst>
              <a:ext uri="{FF2B5EF4-FFF2-40B4-BE49-F238E27FC236}">
                <a16:creationId xmlns:a16="http://schemas.microsoft.com/office/drawing/2014/main" id="{EB9C2FEA-360E-9148-9753-B88BBA997D84}"/>
              </a:ext>
            </a:extLst>
          </p:cNvPr>
          <p:cNvSpPr txBox="1"/>
          <p:nvPr/>
        </p:nvSpPr>
        <p:spPr>
          <a:xfrm>
            <a:off x="6612885" y="5113812"/>
            <a:ext cx="3331361" cy="369332"/>
          </a:xfrm>
          <a:prstGeom prst="rect">
            <a:avLst/>
          </a:prstGeom>
          <a:noFill/>
        </p:spPr>
        <p:txBody>
          <a:bodyPr wrap="none" rtlCol="0">
            <a:spAutoFit/>
          </a:bodyPr>
          <a:lstStyle/>
          <a:p>
            <a:pPr marL="285750" indent="-285750">
              <a:buClr>
                <a:srgbClr val="FD9407"/>
              </a:buClr>
              <a:buSzPct val="120000"/>
              <a:buFont typeface="Wingdings" panose="05000000000000000000" pitchFamily="2" charset="2"/>
              <a:buChar char="§"/>
            </a:pPr>
            <a:r>
              <a:rPr lang="en-US" dirty="0">
                <a:solidFill>
                  <a:schemeClr val="bg1">
                    <a:lumMod val="65000"/>
                  </a:schemeClr>
                </a:solidFill>
                <a:latin typeface="Amazon Ember" panose="020B0603020204020204" pitchFamily="34" charset="0"/>
                <a:ea typeface="Amazon Ember" panose="020B0603020204020204" pitchFamily="34" charset="0"/>
                <a:cs typeface="Amazon Ember" panose="020B0603020204020204" pitchFamily="34" charset="0"/>
              </a:rPr>
              <a:t>Limited geographic regions</a:t>
            </a:r>
          </a:p>
        </p:txBody>
      </p:sp>
      <p:sp>
        <p:nvSpPr>
          <p:cNvPr id="23" name="Rectangle 22">
            <a:extLst>
              <a:ext uri="{FF2B5EF4-FFF2-40B4-BE49-F238E27FC236}">
                <a16:creationId xmlns:a16="http://schemas.microsoft.com/office/drawing/2014/main" id="{2DF12C28-62FE-2246-A433-394DFE3BFD33}"/>
              </a:ext>
            </a:extLst>
          </p:cNvPr>
          <p:cNvSpPr/>
          <p:nvPr/>
        </p:nvSpPr>
        <p:spPr>
          <a:xfrm>
            <a:off x="6514174" y="1804504"/>
            <a:ext cx="4724400" cy="4313641"/>
          </a:xfrm>
          <a:prstGeom prst="rect">
            <a:avLst/>
          </a:prstGeom>
          <a:solidFill>
            <a:schemeClr val="bg1"/>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 name="Picture 23">
            <a:extLst>
              <a:ext uri="{FF2B5EF4-FFF2-40B4-BE49-F238E27FC236}">
                <a16:creationId xmlns:a16="http://schemas.microsoft.com/office/drawing/2014/main" id="{A49680F1-E9F5-3045-A078-991FF52118E9}"/>
              </a:ext>
            </a:extLst>
          </p:cNvPr>
          <p:cNvPicPr>
            <a:picLocks noChangeAspect="1"/>
          </p:cNvPicPr>
          <p:nvPr/>
        </p:nvPicPr>
        <p:blipFill rotWithShape="1">
          <a:blip r:embed="rId3">
            <a:extLst>
              <a:ext uri="{28A0092B-C50C-407E-A947-70E740481C1C}">
                <a14:useLocalDpi xmlns:a14="http://schemas.microsoft.com/office/drawing/2010/main" val="0"/>
              </a:ext>
            </a:extLst>
          </a:blip>
          <a:srcRect t="10934" r="51123"/>
          <a:stretch/>
        </p:blipFill>
        <p:spPr>
          <a:xfrm>
            <a:off x="6684024" y="1737258"/>
            <a:ext cx="4126781" cy="4344933"/>
          </a:xfrm>
          <a:prstGeom prst="rect">
            <a:avLst/>
          </a:prstGeom>
        </p:spPr>
      </p:pic>
      <p:pic>
        <p:nvPicPr>
          <p:cNvPr id="25" name="Picture 24">
            <a:extLst>
              <a:ext uri="{FF2B5EF4-FFF2-40B4-BE49-F238E27FC236}">
                <a16:creationId xmlns:a16="http://schemas.microsoft.com/office/drawing/2014/main" id="{43517564-B73C-394C-84CC-4BA7460396CE}"/>
              </a:ext>
            </a:extLst>
          </p:cNvPr>
          <p:cNvPicPr>
            <a:picLocks noChangeAspect="1"/>
          </p:cNvPicPr>
          <p:nvPr/>
        </p:nvPicPr>
        <p:blipFill rotWithShape="1">
          <a:blip r:embed="rId3">
            <a:extLst>
              <a:ext uri="{28A0092B-C50C-407E-A947-70E740481C1C}">
                <a14:useLocalDpi xmlns:a14="http://schemas.microsoft.com/office/drawing/2010/main" val="0"/>
              </a:ext>
            </a:extLst>
          </a:blip>
          <a:srcRect l="50273" t="10934"/>
          <a:stretch/>
        </p:blipFill>
        <p:spPr>
          <a:xfrm>
            <a:off x="1253235" y="1737258"/>
            <a:ext cx="4198599" cy="4344933"/>
          </a:xfrm>
          <a:prstGeom prst="rect">
            <a:avLst/>
          </a:prstGeom>
        </p:spPr>
      </p:pic>
    </p:spTree>
    <p:extLst>
      <p:ext uri="{BB962C8B-B14F-4D97-AF65-F5344CB8AC3E}">
        <p14:creationId xmlns:p14="http://schemas.microsoft.com/office/powerpoint/2010/main" val="608756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12C9-CEA8-0C4E-BFCD-A9A52DCEDC04}"/>
              </a:ext>
            </a:extLst>
          </p:cNvPr>
          <p:cNvSpPr>
            <a:spLocks noGrp="1"/>
          </p:cNvSpPr>
          <p:nvPr>
            <p:ph type="title"/>
          </p:nvPr>
        </p:nvSpPr>
        <p:spPr/>
        <p:txBody>
          <a:bodyPr/>
          <a:lstStyle/>
          <a:p>
            <a:r>
              <a:rPr lang="en-US" dirty="0"/>
              <a:t>All-In Cloud versus On-Premises</a:t>
            </a:r>
          </a:p>
        </p:txBody>
      </p:sp>
      <p:sp>
        <p:nvSpPr>
          <p:cNvPr id="3" name="Content Placeholder 2">
            <a:extLst>
              <a:ext uri="{FF2B5EF4-FFF2-40B4-BE49-F238E27FC236}">
                <a16:creationId xmlns:a16="http://schemas.microsoft.com/office/drawing/2014/main" id="{AD6EF305-767E-CA48-89E5-6B26E060ACD1}"/>
              </a:ext>
            </a:extLst>
          </p:cNvPr>
          <p:cNvSpPr>
            <a:spLocks noGrp="1"/>
          </p:cNvSpPr>
          <p:nvPr>
            <p:ph idx="1"/>
          </p:nvPr>
        </p:nvSpPr>
        <p:spPr>
          <a:xfrm>
            <a:off x="720586" y="3692851"/>
            <a:ext cx="5075583" cy="2574134"/>
          </a:xfrm>
        </p:spPr>
        <p:txBody>
          <a:bodyPr>
            <a:normAutofit fontScale="77500" lnSpcReduction="20000"/>
          </a:bodyPr>
          <a:lstStyle/>
          <a:p>
            <a:pPr marL="0" indent="0" algn="ctr">
              <a:buNone/>
            </a:pPr>
            <a:r>
              <a:rPr lang="fr-FR" sz="2667" b="1" dirty="0">
                <a:latin typeface="Amazon Ember" panose="020B0603020204020204" pitchFamily="34" charset="0"/>
                <a:ea typeface="Amazon Ember" panose="020B0603020204020204" pitchFamily="34" charset="0"/>
                <a:cs typeface="Amazon Ember" panose="020B0603020204020204" pitchFamily="34" charset="0"/>
              </a:rPr>
              <a:t>All-In Cloud</a:t>
            </a:r>
          </a:p>
          <a:p>
            <a:pPr marL="469900" indent="-469900"/>
            <a:r>
              <a:rPr lang="fr-FR" dirty="0"/>
              <a:t>Pas de dépenses d’investissement</a:t>
            </a:r>
          </a:p>
          <a:p>
            <a:pPr marL="469900" indent="-469900"/>
            <a:r>
              <a:rPr lang="fr-FR" dirty="0"/>
              <a:t>Faibles coûts permanents</a:t>
            </a:r>
          </a:p>
          <a:p>
            <a:pPr marL="469900" indent="-469900"/>
            <a:r>
              <a:rPr lang="fr-FR" dirty="0"/>
              <a:t>Focus sur l’innovation</a:t>
            </a:r>
          </a:p>
          <a:p>
            <a:pPr marL="469900" indent="-469900"/>
            <a:r>
              <a:rPr lang="fr-FR" dirty="0"/>
              <a:t>Capacité flexible</a:t>
            </a:r>
          </a:p>
          <a:p>
            <a:pPr marL="469900" indent="-469900"/>
            <a:r>
              <a:rPr lang="fr-FR" dirty="0"/>
              <a:t>Rapidité et agilité</a:t>
            </a:r>
          </a:p>
          <a:p>
            <a:pPr marL="469900" indent="-469900"/>
            <a:r>
              <a:rPr lang="fr-FR" dirty="0"/>
              <a:t>Portée mondiale à la demande</a:t>
            </a:r>
          </a:p>
        </p:txBody>
      </p:sp>
      <p:sp>
        <p:nvSpPr>
          <p:cNvPr id="4" name="Content Placeholder 3">
            <a:extLst>
              <a:ext uri="{FF2B5EF4-FFF2-40B4-BE49-F238E27FC236}">
                <a16:creationId xmlns:a16="http://schemas.microsoft.com/office/drawing/2014/main" id="{00590C0F-A8AD-5F4B-AF1A-242B22CC63B1}"/>
              </a:ext>
            </a:extLst>
          </p:cNvPr>
          <p:cNvSpPr>
            <a:spLocks noGrp="1"/>
          </p:cNvSpPr>
          <p:nvPr>
            <p:ph idx="13"/>
          </p:nvPr>
        </p:nvSpPr>
        <p:spPr>
          <a:xfrm>
            <a:off x="5796169" y="3692851"/>
            <a:ext cx="6059500" cy="2574134"/>
          </a:xfrm>
        </p:spPr>
        <p:txBody>
          <a:bodyPr>
            <a:normAutofit fontScale="70000" lnSpcReduction="20000"/>
          </a:bodyPr>
          <a:lstStyle/>
          <a:p>
            <a:pPr marL="0" indent="0" algn="ctr">
              <a:buNone/>
            </a:pPr>
            <a:r>
              <a:rPr lang="en-US" sz="2667" b="1" dirty="0">
                <a:latin typeface="Amazon Ember" panose="020B0603020204020204" pitchFamily="34" charset="0"/>
                <a:ea typeface="Amazon Ember" panose="020B0603020204020204" pitchFamily="34" charset="0"/>
                <a:cs typeface="Amazon Ember" panose="020B0603020204020204" pitchFamily="34" charset="0"/>
              </a:rPr>
              <a:t>On-Premises</a:t>
            </a:r>
          </a:p>
          <a:p>
            <a:pPr marL="469900" indent="-469900"/>
            <a:r>
              <a:rPr lang="en-US" dirty="0"/>
              <a:t>Grande </a:t>
            </a:r>
            <a:r>
              <a:rPr lang="en-US" dirty="0" err="1"/>
              <a:t>dépense</a:t>
            </a:r>
            <a:r>
              <a:rPr lang="en-US" dirty="0"/>
              <a:t> </a:t>
            </a:r>
            <a:r>
              <a:rPr lang="en-US" dirty="0" err="1"/>
              <a:t>initiale</a:t>
            </a:r>
            <a:endParaRPr lang="en-US" dirty="0"/>
          </a:p>
          <a:p>
            <a:pPr marL="469900" indent="-469900"/>
            <a:r>
              <a:rPr lang="fr-FR" dirty="0"/>
              <a:t>Cycles de travail, de correctifs et de mise à niveau</a:t>
            </a:r>
            <a:endParaRPr lang="en-US" dirty="0"/>
          </a:p>
          <a:p>
            <a:pPr marL="469900" indent="-469900"/>
            <a:r>
              <a:rPr lang="en-US" dirty="0"/>
              <a:t>Administration </a:t>
            </a:r>
            <a:r>
              <a:rPr lang="en-US" dirty="0" err="1"/>
              <a:t>système</a:t>
            </a:r>
            <a:endParaRPr lang="en-US" dirty="0"/>
          </a:p>
          <a:p>
            <a:pPr marL="469900" indent="-469900"/>
            <a:r>
              <a:rPr lang="en-US" dirty="0" err="1"/>
              <a:t>Ressources</a:t>
            </a:r>
            <a:r>
              <a:rPr lang="en-US" dirty="0"/>
              <a:t> fixes</a:t>
            </a:r>
          </a:p>
          <a:p>
            <a:pPr marL="469900" indent="-469900"/>
            <a:r>
              <a:rPr lang="en-US" dirty="0"/>
              <a:t>Long cycle de mise </a:t>
            </a:r>
            <a:r>
              <a:rPr lang="en-US" dirty="0" err="1"/>
              <a:t>en</a:t>
            </a:r>
            <a:r>
              <a:rPr lang="en-US" dirty="0"/>
              <a:t> oeuvre</a:t>
            </a:r>
          </a:p>
          <a:p>
            <a:pPr marL="469900" indent="-469900"/>
            <a:r>
              <a:rPr lang="en-US" dirty="0"/>
              <a:t>Zone </a:t>
            </a:r>
            <a:r>
              <a:rPr lang="en-US" dirty="0" err="1"/>
              <a:t>geographique</a:t>
            </a:r>
            <a:r>
              <a:rPr lang="en-US" dirty="0"/>
              <a:t> </a:t>
            </a:r>
            <a:r>
              <a:rPr lang="en-US" dirty="0" err="1"/>
              <a:t>limitée</a:t>
            </a:r>
            <a:r>
              <a:rPr lang="en-US" dirty="0"/>
              <a:t>.</a:t>
            </a:r>
          </a:p>
        </p:txBody>
      </p:sp>
      <p:pic>
        <p:nvPicPr>
          <p:cNvPr id="5" name="Picture 4">
            <a:extLst>
              <a:ext uri="{FF2B5EF4-FFF2-40B4-BE49-F238E27FC236}">
                <a16:creationId xmlns:a16="http://schemas.microsoft.com/office/drawing/2014/main" id="{CA1213CE-0C0F-9747-8912-9C81BB7FE3A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40988" y="1320093"/>
            <a:ext cx="3234778" cy="2095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4BF46C7F-E4B4-6745-926C-653414D64869}"/>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a:ext>
            </a:extLst>
          </a:blip>
          <a:srcRect/>
          <a:stretch/>
        </p:blipFill>
        <p:spPr>
          <a:xfrm>
            <a:off x="6775025" y="1080997"/>
            <a:ext cx="4101788" cy="2573847"/>
          </a:xfrm>
          <a:prstGeom prst="rect">
            <a:avLst/>
          </a:prstGeom>
        </p:spPr>
      </p:pic>
    </p:spTree>
    <p:extLst>
      <p:ext uri="{BB962C8B-B14F-4D97-AF65-F5344CB8AC3E}">
        <p14:creationId xmlns:p14="http://schemas.microsoft.com/office/powerpoint/2010/main" val="810514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12C9-CEA8-0C4E-BFCD-A9A52DCEDC04}"/>
              </a:ext>
            </a:extLst>
          </p:cNvPr>
          <p:cNvSpPr>
            <a:spLocks noGrp="1"/>
          </p:cNvSpPr>
          <p:nvPr>
            <p:ph type="title"/>
          </p:nvPr>
        </p:nvSpPr>
        <p:spPr/>
        <p:txBody>
          <a:bodyPr/>
          <a:lstStyle/>
          <a:p>
            <a:r>
              <a:rPr lang="fr-FR" dirty="0"/>
              <a:t>Que pouvez-vous faire dans le cloud</a:t>
            </a:r>
            <a:r>
              <a:rPr lang="en-US" dirty="0"/>
              <a:t>?</a:t>
            </a:r>
          </a:p>
        </p:txBody>
      </p:sp>
      <p:sp>
        <p:nvSpPr>
          <p:cNvPr id="3" name="Content Placeholder 2">
            <a:extLst>
              <a:ext uri="{FF2B5EF4-FFF2-40B4-BE49-F238E27FC236}">
                <a16:creationId xmlns:a16="http://schemas.microsoft.com/office/drawing/2014/main" id="{AD6EF305-767E-CA48-89E5-6B26E060ACD1}"/>
              </a:ext>
            </a:extLst>
          </p:cNvPr>
          <p:cNvSpPr>
            <a:spLocks noGrp="1"/>
          </p:cNvSpPr>
          <p:nvPr>
            <p:ph idx="1"/>
          </p:nvPr>
        </p:nvSpPr>
        <p:spPr>
          <a:xfrm>
            <a:off x="644939" y="1498600"/>
            <a:ext cx="7229061" cy="4539785"/>
          </a:xfrm>
        </p:spPr>
        <p:txBody>
          <a:bodyPr>
            <a:normAutofit/>
          </a:bodyPr>
          <a:lstStyle/>
          <a:p>
            <a:pPr marL="0" indent="0">
              <a:buNone/>
            </a:pPr>
            <a:r>
              <a:rPr lang="fr-FR" dirty="0"/>
              <a:t>Vous pouvez utiliser une plateforme de cloud </a:t>
            </a:r>
            <a:r>
              <a:rPr lang="fr-FR" dirty="0" err="1"/>
              <a:t>computing</a:t>
            </a:r>
            <a:r>
              <a:rPr lang="fr-FR" dirty="0"/>
              <a:t> pour </a:t>
            </a:r>
            <a:r>
              <a:rPr lang="en-US" dirty="0"/>
              <a:t>:</a:t>
            </a:r>
          </a:p>
          <a:p>
            <a:pPr marL="469900" indent="-469900"/>
            <a:r>
              <a:rPr lang="en-US" dirty="0" err="1"/>
              <a:t>Hébergement</a:t>
            </a:r>
            <a:r>
              <a:rPr lang="en-US" dirty="0"/>
              <a:t> </a:t>
            </a:r>
            <a:r>
              <a:rPr lang="en-US" dirty="0" err="1"/>
              <a:t>d’appliaction</a:t>
            </a:r>
            <a:endParaRPr lang="en-US" dirty="0"/>
          </a:p>
          <a:p>
            <a:pPr marL="469900" indent="-469900"/>
            <a:r>
              <a:rPr lang="en-US" dirty="0" err="1"/>
              <a:t>Sauvegarde</a:t>
            </a:r>
            <a:r>
              <a:rPr lang="en-US" dirty="0"/>
              <a:t> et Stockage</a:t>
            </a:r>
          </a:p>
          <a:p>
            <a:pPr marL="469900" indent="-469900"/>
            <a:r>
              <a:rPr lang="en-US" dirty="0" err="1"/>
              <a:t>Délivrer</a:t>
            </a:r>
            <a:r>
              <a:rPr lang="en-US" dirty="0"/>
              <a:t> du contenu</a:t>
            </a:r>
          </a:p>
          <a:p>
            <a:pPr marL="469900" indent="-469900"/>
            <a:r>
              <a:rPr lang="en-US" dirty="0"/>
              <a:t>Sites web</a:t>
            </a:r>
          </a:p>
          <a:p>
            <a:pPr marL="469900" indent="-469900"/>
            <a:r>
              <a:rPr lang="en-US" dirty="0"/>
              <a:t>IT </a:t>
            </a:r>
            <a:r>
              <a:rPr lang="en-US" dirty="0" err="1"/>
              <a:t>d’entreprise</a:t>
            </a:r>
            <a:endParaRPr lang="en-US" dirty="0"/>
          </a:p>
          <a:p>
            <a:pPr marL="469900" indent="-469900"/>
            <a:r>
              <a:rPr lang="en-US" dirty="0"/>
              <a:t>Base de </a:t>
            </a:r>
            <a:r>
              <a:rPr lang="en-US" dirty="0" err="1"/>
              <a:t>données</a:t>
            </a:r>
            <a:endParaRPr lang="en-US" dirty="0"/>
          </a:p>
        </p:txBody>
      </p:sp>
      <p:pic>
        <p:nvPicPr>
          <p:cNvPr id="9" name="Picture 8">
            <a:extLst>
              <a:ext uri="{FF2B5EF4-FFF2-40B4-BE49-F238E27FC236}">
                <a16:creationId xmlns:a16="http://schemas.microsoft.com/office/drawing/2014/main" id="{CABCF37B-059F-8143-93A9-7D21377D50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010" y="4747425"/>
            <a:ext cx="1309927" cy="1746570"/>
          </a:xfrm>
          <a:prstGeom prst="rect">
            <a:avLst/>
          </a:prstGeom>
        </p:spPr>
      </p:pic>
      <p:sp>
        <p:nvSpPr>
          <p:cNvPr id="10" name="Cloud Callout 9">
            <a:extLst>
              <a:ext uri="{FF2B5EF4-FFF2-40B4-BE49-F238E27FC236}">
                <a16:creationId xmlns:a16="http://schemas.microsoft.com/office/drawing/2014/main" id="{9FC3FF1B-55F8-4041-B4A8-FAB451889E8C}"/>
              </a:ext>
            </a:extLst>
          </p:cNvPr>
          <p:cNvSpPr/>
          <p:nvPr/>
        </p:nvSpPr>
        <p:spPr>
          <a:xfrm>
            <a:off x="5948018" y="1907326"/>
            <a:ext cx="5975860" cy="2406902"/>
          </a:xfrm>
          <a:prstGeom prst="cloudCallout">
            <a:avLst>
              <a:gd name="adj1" fmla="val -44783"/>
              <a:gd name="adj2" fmla="val 66491"/>
            </a:avLst>
          </a:prstGeom>
          <a:no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939C987-4611-1244-826C-196FFD6FEC6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48442" y="2386710"/>
            <a:ext cx="1458718" cy="1458718"/>
          </a:xfrm>
          <a:prstGeom prst="rect">
            <a:avLst/>
          </a:prstGeom>
        </p:spPr>
      </p:pic>
      <p:pic>
        <p:nvPicPr>
          <p:cNvPr id="12" name="Picture 11">
            <a:extLst>
              <a:ext uri="{FF2B5EF4-FFF2-40B4-BE49-F238E27FC236}">
                <a16:creationId xmlns:a16="http://schemas.microsoft.com/office/drawing/2014/main" id="{EADC037C-C372-8146-98F1-3F73EC2D0D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95421" y="2382446"/>
            <a:ext cx="1458718" cy="1458718"/>
          </a:xfrm>
          <a:prstGeom prst="rect">
            <a:avLst/>
          </a:prstGeom>
        </p:spPr>
      </p:pic>
      <p:pic>
        <p:nvPicPr>
          <p:cNvPr id="13" name="Picture 12">
            <a:extLst>
              <a:ext uri="{FF2B5EF4-FFF2-40B4-BE49-F238E27FC236}">
                <a16:creationId xmlns:a16="http://schemas.microsoft.com/office/drawing/2014/main" id="{1E066F54-5800-5042-9C1E-B4E4BC5B84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29503" y="2356077"/>
            <a:ext cx="1458718" cy="1458718"/>
          </a:xfrm>
          <a:prstGeom prst="rect">
            <a:avLst/>
          </a:prstGeom>
        </p:spPr>
      </p:pic>
    </p:spTree>
    <p:extLst>
      <p:ext uri="{BB962C8B-B14F-4D97-AF65-F5344CB8AC3E}">
        <p14:creationId xmlns:p14="http://schemas.microsoft.com/office/powerpoint/2010/main" val="4007827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fr-FR" sz="4000" dirty="0"/>
              <a:t>Comparaison</a:t>
            </a:r>
            <a:r>
              <a:rPr lang="en-US" sz="4000" dirty="0"/>
              <a:t> On-Premises et AWS on</a:t>
            </a:r>
          </a:p>
        </p:txBody>
      </p:sp>
      <p:sp>
        <p:nvSpPr>
          <p:cNvPr id="18" name="Rounded Rectangle 17">
            <a:extLst>
              <a:ext uri="{FF2B5EF4-FFF2-40B4-BE49-F238E27FC236}">
                <a16:creationId xmlns:a16="http://schemas.microsoft.com/office/drawing/2014/main" id="{20988DD3-B241-1745-A9DE-83A23AACBA8A}"/>
              </a:ext>
            </a:extLst>
          </p:cNvPr>
          <p:cNvSpPr/>
          <p:nvPr>
            <p:custDataLst>
              <p:tags r:id="rId2"/>
            </p:custDataLst>
          </p:nvPr>
        </p:nvSpPr>
        <p:spPr>
          <a:xfrm>
            <a:off x="609600" y="1391365"/>
            <a:ext cx="11004555" cy="4882435"/>
          </a:xfrm>
          <a:prstGeom prst="roundRect">
            <a:avLst>
              <a:gd name="adj" fmla="val 510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mazon Ember" panose="020B0603020204020204" pitchFamily="34" charset="0"/>
                <a:ea typeface="Amazon Ember" panose="020B0603020204020204" pitchFamily="34" charset="0"/>
                <a:cs typeface="Amazon Ember" panose="020B0603020204020204" pitchFamily="34" charset="0"/>
              </a:rPr>
              <a:t> </a:t>
            </a:r>
          </a:p>
        </p:txBody>
      </p:sp>
      <p:sp>
        <p:nvSpPr>
          <p:cNvPr id="19" name="Round Diagonal Corner Rectangle 18">
            <a:extLst>
              <a:ext uri="{FF2B5EF4-FFF2-40B4-BE49-F238E27FC236}">
                <a16:creationId xmlns:a16="http://schemas.microsoft.com/office/drawing/2014/main" id="{DF02F1C2-1079-3D4F-AE93-F7512CBCF89B}"/>
              </a:ext>
            </a:extLst>
          </p:cNvPr>
          <p:cNvSpPr/>
          <p:nvPr/>
        </p:nvSpPr>
        <p:spPr>
          <a:xfrm>
            <a:off x="1125184" y="5094001"/>
            <a:ext cx="4665980" cy="1003950"/>
          </a:xfrm>
          <a:prstGeom prst="round2DiagRect">
            <a:avLst>
              <a:gd name="adj1" fmla="val 16667"/>
              <a:gd name="adj2" fmla="val 163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Round Diagonal Corner Rectangle 19">
            <a:extLst>
              <a:ext uri="{FF2B5EF4-FFF2-40B4-BE49-F238E27FC236}">
                <a16:creationId xmlns:a16="http://schemas.microsoft.com/office/drawing/2014/main" id="{64BC6FDD-A420-EB41-B7A5-03AAA72C7753}"/>
              </a:ext>
            </a:extLst>
          </p:cNvPr>
          <p:cNvSpPr/>
          <p:nvPr/>
        </p:nvSpPr>
        <p:spPr>
          <a:xfrm>
            <a:off x="6486699" y="5094001"/>
            <a:ext cx="4665980" cy="1003950"/>
          </a:xfrm>
          <a:prstGeom prst="round2DiagRect">
            <a:avLst>
              <a:gd name="adj1" fmla="val 16667"/>
              <a:gd name="adj2" fmla="val 163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1" name="Round Diagonal Corner Rectangle 20">
            <a:extLst>
              <a:ext uri="{FF2B5EF4-FFF2-40B4-BE49-F238E27FC236}">
                <a16:creationId xmlns:a16="http://schemas.microsoft.com/office/drawing/2014/main" id="{232439B0-57B1-D848-97E7-4A4EEBA60F87}"/>
              </a:ext>
            </a:extLst>
          </p:cNvPr>
          <p:cNvSpPr/>
          <p:nvPr/>
        </p:nvSpPr>
        <p:spPr>
          <a:xfrm>
            <a:off x="1125183" y="2921000"/>
            <a:ext cx="4665980" cy="1003952"/>
          </a:xfrm>
          <a:prstGeom prst="round2DiagRect">
            <a:avLst>
              <a:gd name="adj1" fmla="val 16667"/>
              <a:gd name="adj2" fmla="val 1314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4" name="Round Diagonal Corner Rectangle 33">
            <a:extLst>
              <a:ext uri="{FF2B5EF4-FFF2-40B4-BE49-F238E27FC236}">
                <a16:creationId xmlns:a16="http://schemas.microsoft.com/office/drawing/2014/main" id="{5C660890-7F77-0645-BA86-BFB9ED8FC4C7}"/>
              </a:ext>
            </a:extLst>
          </p:cNvPr>
          <p:cNvSpPr/>
          <p:nvPr/>
        </p:nvSpPr>
        <p:spPr>
          <a:xfrm>
            <a:off x="6486760" y="1836499"/>
            <a:ext cx="4665919" cy="1001348"/>
          </a:xfrm>
          <a:prstGeom prst="round2DiagRect">
            <a:avLst>
              <a:gd name="adj1" fmla="val 16667"/>
              <a:gd name="adj2" fmla="val 1316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5" name="Round Diagonal Corner Rectangle 34">
            <a:extLst>
              <a:ext uri="{FF2B5EF4-FFF2-40B4-BE49-F238E27FC236}">
                <a16:creationId xmlns:a16="http://schemas.microsoft.com/office/drawing/2014/main" id="{223C3099-7D3B-B44C-9CCA-3D85C7AFA5C6}"/>
              </a:ext>
            </a:extLst>
          </p:cNvPr>
          <p:cNvSpPr/>
          <p:nvPr/>
        </p:nvSpPr>
        <p:spPr>
          <a:xfrm>
            <a:off x="1125183" y="1833896"/>
            <a:ext cx="4665980" cy="1003951"/>
          </a:xfrm>
          <a:prstGeom prst="round2DiagRect">
            <a:avLst>
              <a:gd name="adj1" fmla="val 16667"/>
              <a:gd name="adj2" fmla="val 1526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6" name="Content Placeholder 2">
            <a:extLst>
              <a:ext uri="{FF2B5EF4-FFF2-40B4-BE49-F238E27FC236}">
                <a16:creationId xmlns:a16="http://schemas.microsoft.com/office/drawing/2014/main" id="{9081D9F7-DF96-1D47-A6DD-43CDE899FEE3}"/>
              </a:ext>
            </a:extLst>
          </p:cNvPr>
          <p:cNvSpPr txBox="1">
            <a:spLocks/>
          </p:cNvSpPr>
          <p:nvPr/>
        </p:nvSpPr>
        <p:spPr>
          <a:xfrm>
            <a:off x="1125183" y="1400832"/>
            <a:ext cx="4664630" cy="431650"/>
          </a:xfrm>
          <a:prstGeom prst="rect">
            <a:avLst/>
          </a:prstGeom>
        </p:spPr>
        <p:txBody>
          <a:bodyPr vert="horz" lIns="91440" tIns="45720" rIns="91440" bIns="45720" rtlCol="0" anchor="b">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dirty="0">
                <a:latin typeface="Amazon Ember" panose="020B0603020204020204" pitchFamily="34" charset="0"/>
                <a:ea typeface="Amazon Ember" panose="020B0603020204020204" pitchFamily="34" charset="0"/>
                <a:cs typeface="Amazon Ember" panose="020B0603020204020204" pitchFamily="34" charset="0"/>
              </a:rPr>
              <a:t>On-Premises Infrastructure</a:t>
            </a:r>
          </a:p>
        </p:txBody>
      </p:sp>
      <p:sp>
        <p:nvSpPr>
          <p:cNvPr id="37" name="TextBox 157">
            <a:extLst>
              <a:ext uri="{FF2B5EF4-FFF2-40B4-BE49-F238E27FC236}">
                <a16:creationId xmlns:a16="http://schemas.microsoft.com/office/drawing/2014/main" id="{A98463D5-59F5-DD43-A97D-0E7A9E7E154C}"/>
              </a:ext>
            </a:extLst>
          </p:cNvPr>
          <p:cNvSpPr txBox="1">
            <a:spLocks noChangeArrowheads="1"/>
          </p:cNvSpPr>
          <p:nvPr/>
        </p:nvSpPr>
        <p:spPr bwMode="auto">
          <a:xfrm>
            <a:off x="8301963" y="3178381"/>
            <a:ext cx="173193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800" dirty="0">
                <a:latin typeface="Amazon Ember" panose="020B0603020204020204" pitchFamily="34" charset="0"/>
                <a:ea typeface="Amazon Ember" panose="020B0603020204020204" pitchFamily="34" charset="0"/>
                <a:cs typeface="Amazon Ember" panose="020B0603020204020204" pitchFamily="34" charset="0"/>
              </a:rPr>
              <a:t>Network</a:t>
            </a:r>
          </a:p>
        </p:txBody>
      </p:sp>
      <p:sp>
        <p:nvSpPr>
          <p:cNvPr id="38" name="TextBox 186">
            <a:extLst>
              <a:ext uri="{FF2B5EF4-FFF2-40B4-BE49-F238E27FC236}">
                <a16:creationId xmlns:a16="http://schemas.microsoft.com/office/drawing/2014/main" id="{9FFE85BF-FED3-FE40-89AD-36CAEECA4EFC}"/>
              </a:ext>
            </a:extLst>
          </p:cNvPr>
          <p:cNvSpPr txBox="1">
            <a:spLocks noChangeArrowheads="1"/>
          </p:cNvSpPr>
          <p:nvPr>
            <p:custDataLst>
              <p:tags r:id="rId3"/>
            </p:custDataLst>
          </p:nvPr>
        </p:nvSpPr>
        <p:spPr bwMode="auto">
          <a:xfrm>
            <a:off x="9817470" y="4309907"/>
            <a:ext cx="653272"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VPC</a:t>
            </a:r>
          </a:p>
        </p:txBody>
      </p:sp>
      <p:sp>
        <p:nvSpPr>
          <p:cNvPr id="39" name="Round Diagonal Corner Rectangle 38">
            <a:extLst>
              <a:ext uri="{FF2B5EF4-FFF2-40B4-BE49-F238E27FC236}">
                <a16:creationId xmlns:a16="http://schemas.microsoft.com/office/drawing/2014/main" id="{F5839852-F927-1547-A685-1D35B1B64E8E}"/>
              </a:ext>
            </a:extLst>
          </p:cNvPr>
          <p:cNvSpPr/>
          <p:nvPr/>
        </p:nvSpPr>
        <p:spPr>
          <a:xfrm>
            <a:off x="1125184" y="4010019"/>
            <a:ext cx="4665980" cy="1003950"/>
          </a:xfrm>
          <a:prstGeom prst="round2DiagRect">
            <a:avLst>
              <a:gd name="adj1" fmla="val 16667"/>
              <a:gd name="adj2" fmla="val 163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0" name="Round Diagonal Corner Rectangle 39">
            <a:extLst>
              <a:ext uri="{FF2B5EF4-FFF2-40B4-BE49-F238E27FC236}">
                <a16:creationId xmlns:a16="http://schemas.microsoft.com/office/drawing/2014/main" id="{1C4BAEB5-745E-4746-9DEC-6DB1E514F76E}"/>
              </a:ext>
            </a:extLst>
          </p:cNvPr>
          <p:cNvSpPr/>
          <p:nvPr/>
        </p:nvSpPr>
        <p:spPr>
          <a:xfrm>
            <a:off x="6486760" y="4011320"/>
            <a:ext cx="4665919" cy="1001347"/>
          </a:xfrm>
          <a:prstGeom prst="round2DiagRect">
            <a:avLst>
              <a:gd name="adj1" fmla="val 16667"/>
              <a:gd name="adj2" fmla="val 1741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1" name="TextBox 92">
            <a:extLst>
              <a:ext uri="{FF2B5EF4-FFF2-40B4-BE49-F238E27FC236}">
                <a16:creationId xmlns:a16="http://schemas.microsoft.com/office/drawing/2014/main" id="{C2FDFB08-C915-8E4B-B8E0-F1B4DFA390E3}"/>
              </a:ext>
            </a:extLst>
          </p:cNvPr>
          <p:cNvSpPr txBox="1">
            <a:spLocks noChangeArrowheads="1"/>
          </p:cNvSpPr>
          <p:nvPr/>
        </p:nvSpPr>
        <p:spPr bwMode="auto">
          <a:xfrm>
            <a:off x="7161957" y="4718095"/>
            <a:ext cx="1402538" cy="2999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80000"/>
              </a:lnSpc>
            </a:pPr>
            <a:r>
              <a:rPr lang="en-US" sz="1200" dirty="0">
                <a:latin typeface="Amazon Ember" panose="020B0603020204020204" pitchFamily="34" charset="0"/>
                <a:ea typeface="Amazon Ember" panose="020B0603020204020204" pitchFamily="34" charset="0"/>
                <a:cs typeface="Amazon Ember" panose="020B0603020204020204" pitchFamily="34" charset="0"/>
              </a:rPr>
              <a:t>Amazon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Machine Image</a:t>
            </a:r>
          </a:p>
        </p:txBody>
      </p:sp>
      <p:pic>
        <p:nvPicPr>
          <p:cNvPr id="42" name="Picture 93" descr="EC2-Instances.png">
            <a:extLst>
              <a:ext uri="{FF2B5EF4-FFF2-40B4-BE49-F238E27FC236}">
                <a16:creationId xmlns:a16="http://schemas.microsoft.com/office/drawing/2014/main" id="{57A3D243-2AC3-7046-A5A6-06C6771507E8}"/>
              </a:ext>
            </a:extLst>
          </p:cNvPr>
          <p:cNvPicPr>
            <a:picLocks noChangeAspect="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9297894" y="4030769"/>
            <a:ext cx="720356" cy="7219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 name="TextBox 94">
            <a:extLst>
              <a:ext uri="{FF2B5EF4-FFF2-40B4-BE49-F238E27FC236}">
                <a16:creationId xmlns:a16="http://schemas.microsoft.com/office/drawing/2014/main" id="{A8BCA99D-5092-1241-9C4B-CE7130E042A6}"/>
              </a:ext>
            </a:extLst>
          </p:cNvPr>
          <p:cNvSpPr txBox="1">
            <a:spLocks noChangeArrowheads="1"/>
          </p:cNvSpPr>
          <p:nvPr/>
        </p:nvSpPr>
        <p:spPr bwMode="auto">
          <a:xfrm>
            <a:off x="9136948" y="4722166"/>
            <a:ext cx="1155994" cy="2999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80000"/>
              </a:lnSpc>
            </a:pPr>
            <a:r>
              <a:rPr lang="en-US" sz="1200" dirty="0">
                <a:latin typeface="Amazon Ember" panose="020B0603020204020204" pitchFamily="34" charset="0"/>
                <a:ea typeface="Amazon Ember" panose="020B0603020204020204" pitchFamily="34" charset="0"/>
                <a:cs typeface="Amazon Ember" panose="020B0603020204020204" pitchFamily="34" charset="0"/>
              </a:rPr>
              <a:t>Amazon EC2 Instances</a:t>
            </a:r>
          </a:p>
        </p:txBody>
      </p:sp>
      <p:sp>
        <p:nvSpPr>
          <p:cNvPr id="44" name="TextBox 92">
            <a:extLst>
              <a:ext uri="{FF2B5EF4-FFF2-40B4-BE49-F238E27FC236}">
                <a16:creationId xmlns:a16="http://schemas.microsoft.com/office/drawing/2014/main" id="{DBF0D788-895A-3F49-B387-FE3DBA86F333}"/>
              </a:ext>
            </a:extLst>
          </p:cNvPr>
          <p:cNvSpPr txBox="1">
            <a:spLocks noChangeArrowheads="1"/>
          </p:cNvSpPr>
          <p:nvPr/>
        </p:nvSpPr>
        <p:spPr bwMode="auto">
          <a:xfrm>
            <a:off x="2425053" y="4142661"/>
            <a:ext cx="105010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eaLnBrk="1" hangingPunct="1"/>
            <a:r>
              <a:rPr lang="en-US" sz="1200" dirty="0">
                <a:latin typeface="Amazon Ember" panose="020B0603020204020204" pitchFamily="34" charset="0"/>
                <a:ea typeface="Amazon Ember" panose="020B0603020204020204" pitchFamily="34" charset="0"/>
                <a:cs typeface="Amazon Ember" panose="020B0603020204020204" pitchFamily="34" charset="0"/>
              </a:rPr>
              <a:t>On-Premises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Servers</a:t>
            </a:r>
          </a:p>
        </p:txBody>
      </p:sp>
      <p:grpSp>
        <p:nvGrpSpPr>
          <p:cNvPr id="45" name="Group 44">
            <a:extLst>
              <a:ext uri="{FF2B5EF4-FFF2-40B4-BE49-F238E27FC236}">
                <a16:creationId xmlns:a16="http://schemas.microsoft.com/office/drawing/2014/main" id="{F0CB1AE1-3180-7640-9D64-8267E841F7E1}"/>
              </a:ext>
            </a:extLst>
          </p:cNvPr>
          <p:cNvGrpSpPr/>
          <p:nvPr/>
        </p:nvGrpSpPr>
        <p:grpSpPr>
          <a:xfrm>
            <a:off x="7452351" y="1942208"/>
            <a:ext cx="787395" cy="896181"/>
            <a:chOff x="7528551" y="1535808"/>
            <a:chExt cx="787395" cy="896181"/>
          </a:xfrm>
        </p:grpSpPr>
        <p:pic>
          <p:nvPicPr>
            <p:cNvPr id="46" name="Picture 2">
              <a:extLst>
                <a:ext uri="{FF2B5EF4-FFF2-40B4-BE49-F238E27FC236}">
                  <a16:creationId xmlns:a16="http://schemas.microsoft.com/office/drawing/2014/main" id="{8792702D-272D-ED43-AC60-F46874359BF2}"/>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7711207" y="1535808"/>
              <a:ext cx="410195" cy="5317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 name="TextBox 160">
              <a:extLst>
                <a:ext uri="{FF2B5EF4-FFF2-40B4-BE49-F238E27FC236}">
                  <a16:creationId xmlns:a16="http://schemas.microsoft.com/office/drawing/2014/main" id="{BFDD0E8A-691C-C743-BE65-5D70637F182F}"/>
                </a:ext>
              </a:extLst>
            </p:cNvPr>
            <p:cNvSpPr txBox="1">
              <a:spLocks noChangeArrowheads="1"/>
            </p:cNvSpPr>
            <p:nvPr/>
          </p:nvSpPr>
          <p:spPr bwMode="auto">
            <a:xfrm>
              <a:off x="7528551" y="2039702"/>
              <a:ext cx="787395" cy="392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80000"/>
                </a:lnSpc>
              </a:pPr>
              <a:r>
                <a:rPr lang="en-US" sz="1200" dirty="0">
                  <a:latin typeface="Amazon Ember" panose="020B0603020204020204" pitchFamily="34" charset="0"/>
                  <a:ea typeface="Amazon Ember" panose="020B0603020204020204" pitchFamily="34" charset="0"/>
                  <a:cs typeface="Amazon Ember" panose="020B0603020204020204" pitchFamily="34" charset="0"/>
                </a:rPr>
                <a:t>Security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Groups</a:t>
              </a:r>
            </a:p>
          </p:txBody>
        </p:sp>
      </p:grpSp>
      <p:grpSp>
        <p:nvGrpSpPr>
          <p:cNvPr id="48" name="Group 47">
            <a:extLst>
              <a:ext uri="{FF2B5EF4-FFF2-40B4-BE49-F238E27FC236}">
                <a16:creationId xmlns:a16="http://schemas.microsoft.com/office/drawing/2014/main" id="{3D9CE6DA-125F-7D46-93D5-2019FAF35153}"/>
              </a:ext>
            </a:extLst>
          </p:cNvPr>
          <p:cNvGrpSpPr/>
          <p:nvPr/>
        </p:nvGrpSpPr>
        <p:grpSpPr>
          <a:xfrm>
            <a:off x="8411484" y="1959468"/>
            <a:ext cx="1312178" cy="926997"/>
            <a:chOff x="8487684" y="1553068"/>
            <a:chExt cx="1312178" cy="926997"/>
          </a:xfrm>
        </p:grpSpPr>
        <p:pic>
          <p:nvPicPr>
            <p:cNvPr id="49" name="Picture 153">
              <a:extLst>
                <a:ext uri="{FF2B5EF4-FFF2-40B4-BE49-F238E27FC236}">
                  <a16:creationId xmlns:a16="http://schemas.microsoft.com/office/drawing/2014/main" id="{51AFE6AE-A77A-E84D-9A4E-DDD162FD0B31}"/>
                </a:ext>
              </a:extLst>
            </p:cNvPr>
            <p:cNvPicPr>
              <a:picLocks noChangeAspect="1"/>
            </p:cNvPicPr>
            <p:nvPr/>
          </p:nvPicPr>
          <p:blipFill>
            <a:blip r:embed="rId16">
              <a:extLst>
                <a:ext uri="{28A0092B-C50C-407E-A947-70E740481C1C}">
                  <a14:useLocalDpi xmlns:a14="http://schemas.microsoft.com/office/drawing/2010/main"/>
                </a:ext>
              </a:extLst>
            </a:blip>
            <a:srcRect/>
            <a:stretch>
              <a:fillRect/>
            </a:stretch>
          </p:blipFill>
          <p:spPr bwMode="auto">
            <a:xfrm>
              <a:off x="8840002" y="1553068"/>
              <a:ext cx="611494" cy="5203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0" name="TextBox 161">
              <a:extLst>
                <a:ext uri="{FF2B5EF4-FFF2-40B4-BE49-F238E27FC236}">
                  <a16:creationId xmlns:a16="http://schemas.microsoft.com/office/drawing/2014/main" id="{EBD39B22-1C8B-624B-91DD-06A163C45720}"/>
                </a:ext>
              </a:extLst>
            </p:cNvPr>
            <p:cNvSpPr txBox="1">
              <a:spLocks noChangeArrowheads="1"/>
            </p:cNvSpPr>
            <p:nvPr/>
          </p:nvSpPr>
          <p:spPr bwMode="auto">
            <a:xfrm>
              <a:off x="8487684" y="2018400"/>
              <a:ext cx="1312178"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dirty="0">
                  <a:latin typeface="Amazon Ember" panose="020B0603020204020204" pitchFamily="34" charset="0"/>
                  <a:ea typeface="Amazon Ember" panose="020B0603020204020204" pitchFamily="34" charset="0"/>
                  <a:cs typeface="Amazon Ember" panose="020B0603020204020204" pitchFamily="34" charset="0"/>
                </a:rPr>
                <a:t>Network Access Control Lists</a:t>
              </a:r>
            </a:p>
          </p:txBody>
        </p:sp>
      </p:grpSp>
      <p:grpSp>
        <p:nvGrpSpPr>
          <p:cNvPr id="51" name="Group 50">
            <a:extLst>
              <a:ext uri="{FF2B5EF4-FFF2-40B4-BE49-F238E27FC236}">
                <a16:creationId xmlns:a16="http://schemas.microsoft.com/office/drawing/2014/main" id="{9424E996-493C-9F4F-AFAA-F919100F38E9}"/>
              </a:ext>
            </a:extLst>
          </p:cNvPr>
          <p:cNvGrpSpPr/>
          <p:nvPr/>
        </p:nvGrpSpPr>
        <p:grpSpPr>
          <a:xfrm>
            <a:off x="1478513" y="1986306"/>
            <a:ext cx="795411" cy="766849"/>
            <a:chOff x="1684232" y="1579906"/>
            <a:chExt cx="795411" cy="766849"/>
          </a:xfrm>
        </p:grpSpPr>
        <p:pic>
          <p:nvPicPr>
            <p:cNvPr id="52" name="Picture 2">
              <a:extLst>
                <a:ext uri="{FF2B5EF4-FFF2-40B4-BE49-F238E27FC236}">
                  <a16:creationId xmlns:a16="http://schemas.microsoft.com/office/drawing/2014/main" id="{0A8D591E-BCAA-6141-8682-8098BDB8A133}"/>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1880066" y="1579906"/>
              <a:ext cx="410195" cy="5298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3" name="TextBox 160">
              <a:extLst>
                <a:ext uri="{FF2B5EF4-FFF2-40B4-BE49-F238E27FC236}">
                  <a16:creationId xmlns:a16="http://schemas.microsoft.com/office/drawing/2014/main" id="{5FDBACB6-A1C3-FA49-B86A-14483FE3FDB8}"/>
                </a:ext>
              </a:extLst>
            </p:cNvPr>
            <p:cNvSpPr txBox="1">
              <a:spLocks noChangeArrowheads="1"/>
            </p:cNvSpPr>
            <p:nvPr/>
          </p:nvSpPr>
          <p:spPr bwMode="auto">
            <a:xfrm>
              <a:off x="1684232" y="2069756"/>
              <a:ext cx="795411"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dirty="0">
                  <a:latin typeface="Amazon Ember" panose="020B0603020204020204" pitchFamily="34" charset="0"/>
                  <a:ea typeface="Amazon Ember" panose="020B0603020204020204" pitchFamily="34" charset="0"/>
                  <a:cs typeface="Amazon Ember" panose="020B0603020204020204" pitchFamily="34" charset="0"/>
                </a:rPr>
                <a:t>Firewalls</a:t>
              </a:r>
            </a:p>
          </p:txBody>
        </p:sp>
      </p:grpSp>
      <p:grpSp>
        <p:nvGrpSpPr>
          <p:cNvPr id="54" name="Group 53">
            <a:extLst>
              <a:ext uri="{FF2B5EF4-FFF2-40B4-BE49-F238E27FC236}">
                <a16:creationId xmlns:a16="http://schemas.microsoft.com/office/drawing/2014/main" id="{220924DE-19E8-F049-9751-78B42C05650F}"/>
              </a:ext>
            </a:extLst>
          </p:cNvPr>
          <p:cNvGrpSpPr/>
          <p:nvPr/>
        </p:nvGrpSpPr>
        <p:grpSpPr>
          <a:xfrm>
            <a:off x="2862230" y="1934955"/>
            <a:ext cx="611494" cy="818200"/>
            <a:chOff x="2938430" y="1528555"/>
            <a:chExt cx="611494" cy="818200"/>
          </a:xfrm>
        </p:grpSpPr>
        <p:pic>
          <p:nvPicPr>
            <p:cNvPr id="55" name="Picture 38">
              <a:extLst>
                <a:ext uri="{FF2B5EF4-FFF2-40B4-BE49-F238E27FC236}">
                  <a16:creationId xmlns:a16="http://schemas.microsoft.com/office/drawing/2014/main" id="{2CBD4DF9-C798-754A-B159-6968C7EF9F74}"/>
                </a:ext>
              </a:extLst>
            </p:cNvPr>
            <p:cNvPicPr>
              <a:picLocks noChangeAspect="1"/>
            </p:cNvPicPr>
            <p:nvPr/>
          </p:nvPicPr>
          <p:blipFill>
            <a:blip r:embed="rId16">
              <a:extLst>
                <a:ext uri="{28A0092B-C50C-407E-A947-70E740481C1C}">
                  <a14:useLocalDpi xmlns:a14="http://schemas.microsoft.com/office/drawing/2010/main"/>
                </a:ext>
              </a:extLst>
            </a:blip>
            <a:srcRect/>
            <a:stretch>
              <a:fillRect/>
            </a:stretch>
          </p:blipFill>
          <p:spPr bwMode="auto">
            <a:xfrm>
              <a:off x="2938430" y="1528555"/>
              <a:ext cx="611494" cy="5184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6" name="TextBox 161">
              <a:extLst>
                <a:ext uri="{FF2B5EF4-FFF2-40B4-BE49-F238E27FC236}">
                  <a16:creationId xmlns:a16="http://schemas.microsoft.com/office/drawing/2014/main" id="{51DED39D-CA9B-B54F-9382-C47760D5BDB6}"/>
                </a:ext>
              </a:extLst>
            </p:cNvPr>
            <p:cNvSpPr txBox="1">
              <a:spLocks noChangeArrowheads="1"/>
            </p:cNvSpPr>
            <p:nvPr/>
          </p:nvSpPr>
          <p:spPr bwMode="auto">
            <a:xfrm>
              <a:off x="2977385" y="2069756"/>
              <a:ext cx="522900"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dirty="0">
                  <a:latin typeface="Amazon Ember" panose="020B0603020204020204" pitchFamily="34" charset="0"/>
                  <a:ea typeface="Amazon Ember" panose="020B0603020204020204" pitchFamily="34" charset="0"/>
                  <a:cs typeface="Amazon Ember" panose="020B0603020204020204" pitchFamily="34" charset="0"/>
                </a:rPr>
                <a:t>ACLs</a:t>
              </a:r>
            </a:p>
          </p:txBody>
        </p:sp>
      </p:grpSp>
      <p:grpSp>
        <p:nvGrpSpPr>
          <p:cNvPr id="57" name="Group 56">
            <a:extLst>
              <a:ext uri="{FF2B5EF4-FFF2-40B4-BE49-F238E27FC236}">
                <a16:creationId xmlns:a16="http://schemas.microsoft.com/office/drawing/2014/main" id="{95B6D86A-CD71-F547-8476-19D1AAD76338}"/>
              </a:ext>
            </a:extLst>
          </p:cNvPr>
          <p:cNvGrpSpPr/>
          <p:nvPr/>
        </p:nvGrpSpPr>
        <p:grpSpPr>
          <a:xfrm>
            <a:off x="3677743" y="1942208"/>
            <a:ext cx="1217000" cy="812659"/>
            <a:chOff x="3753943" y="1535808"/>
            <a:chExt cx="1217000" cy="812659"/>
          </a:xfrm>
        </p:grpSpPr>
        <p:pic>
          <p:nvPicPr>
            <p:cNvPr id="58" name="Picture 5">
              <a:extLst>
                <a:ext uri="{FF2B5EF4-FFF2-40B4-BE49-F238E27FC236}">
                  <a16:creationId xmlns:a16="http://schemas.microsoft.com/office/drawing/2014/main" id="{878C11B5-1DFC-B846-A079-A22D447B4348}"/>
                </a:ext>
              </a:extLst>
            </p:cNvPr>
            <p:cNvPicPr>
              <a:picLocks noChangeAspect="1"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4182448" y="1535808"/>
              <a:ext cx="376012" cy="5944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9" name="TextBox 162">
              <a:extLst>
                <a:ext uri="{FF2B5EF4-FFF2-40B4-BE49-F238E27FC236}">
                  <a16:creationId xmlns:a16="http://schemas.microsoft.com/office/drawing/2014/main" id="{E2C73719-1060-B240-A7B9-8806EC499083}"/>
                </a:ext>
              </a:extLst>
            </p:cNvPr>
            <p:cNvSpPr txBox="1">
              <a:spLocks noChangeArrowheads="1"/>
            </p:cNvSpPr>
            <p:nvPr/>
          </p:nvSpPr>
          <p:spPr bwMode="auto">
            <a:xfrm>
              <a:off x="3753943" y="2071468"/>
              <a:ext cx="1217000"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dirty="0">
                  <a:latin typeface="Amazon Ember" panose="020B0603020204020204" pitchFamily="34" charset="0"/>
                  <a:ea typeface="Amazon Ember" panose="020B0603020204020204" pitchFamily="34" charset="0"/>
                  <a:cs typeface="Amazon Ember" panose="020B0603020204020204" pitchFamily="34" charset="0"/>
                </a:rPr>
                <a:t>Administrators</a:t>
              </a:r>
            </a:p>
          </p:txBody>
        </p:sp>
      </p:grpSp>
      <p:grpSp>
        <p:nvGrpSpPr>
          <p:cNvPr id="60" name="Group 59">
            <a:extLst>
              <a:ext uri="{FF2B5EF4-FFF2-40B4-BE49-F238E27FC236}">
                <a16:creationId xmlns:a16="http://schemas.microsoft.com/office/drawing/2014/main" id="{07282910-051A-B642-B428-1EC582F109F4}"/>
              </a:ext>
            </a:extLst>
          </p:cNvPr>
          <p:cNvGrpSpPr/>
          <p:nvPr/>
        </p:nvGrpSpPr>
        <p:grpSpPr>
          <a:xfrm>
            <a:off x="9734077" y="2001236"/>
            <a:ext cx="1220206" cy="903572"/>
            <a:chOff x="9810277" y="1594836"/>
            <a:chExt cx="1220206" cy="903572"/>
          </a:xfrm>
        </p:grpSpPr>
        <p:sp>
          <p:nvSpPr>
            <p:cNvPr id="61" name="TextBox 162">
              <a:extLst>
                <a:ext uri="{FF2B5EF4-FFF2-40B4-BE49-F238E27FC236}">
                  <a16:creationId xmlns:a16="http://schemas.microsoft.com/office/drawing/2014/main" id="{BF3C1665-7671-3F48-908A-AC0C66ED4CDD}"/>
                </a:ext>
              </a:extLst>
            </p:cNvPr>
            <p:cNvSpPr txBox="1">
              <a:spLocks noChangeArrowheads="1"/>
            </p:cNvSpPr>
            <p:nvPr/>
          </p:nvSpPr>
          <p:spPr bwMode="auto">
            <a:xfrm>
              <a:off x="9810277" y="2106121"/>
              <a:ext cx="1220206" cy="392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80000"/>
                </a:lnSpc>
              </a:pPr>
              <a:r>
                <a:rPr lang="en-US" sz="1200" dirty="0">
                  <a:latin typeface="Amazon Ember" panose="020B0603020204020204" pitchFamily="34" charset="0"/>
                  <a:ea typeface="Amazon Ember" panose="020B0603020204020204" pitchFamily="34" charset="0"/>
                  <a:cs typeface="Amazon Ember" panose="020B0603020204020204" pitchFamily="34" charset="0"/>
                </a:rPr>
                <a:t>Identity Access</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Management</a:t>
              </a:r>
            </a:p>
          </p:txBody>
        </p:sp>
        <p:pic>
          <p:nvPicPr>
            <p:cNvPr id="62" name="Picture 61">
              <a:extLst>
                <a:ext uri="{FF2B5EF4-FFF2-40B4-BE49-F238E27FC236}">
                  <a16:creationId xmlns:a16="http://schemas.microsoft.com/office/drawing/2014/main" id="{0703B14E-1EF1-074E-A53A-3F8E25CD6E6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132532" y="1594836"/>
              <a:ext cx="245942" cy="465999"/>
            </a:xfrm>
            <a:prstGeom prst="rect">
              <a:avLst/>
            </a:prstGeom>
          </p:spPr>
        </p:pic>
      </p:grpSp>
      <p:sp>
        <p:nvSpPr>
          <p:cNvPr id="63" name="Round Diagonal Corner Rectangle 62">
            <a:extLst>
              <a:ext uri="{FF2B5EF4-FFF2-40B4-BE49-F238E27FC236}">
                <a16:creationId xmlns:a16="http://schemas.microsoft.com/office/drawing/2014/main" id="{A5CE63F1-7924-894C-A4F2-616495942929}"/>
              </a:ext>
            </a:extLst>
          </p:cNvPr>
          <p:cNvSpPr/>
          <p:nvPr/>
        </p:nvSpPr>
        <p:spPr>
          <a:xfrm>
            <a:off x="6486760" y="2923603"/>
            <a:ext cx="4665919" cy="1001349"/>
          </a:xfrm>
          <a:prstGeom prst="round2DiagRect">
            <a:avLst>
              <a:gd name="adj1" fmla="val 16667"/>
              <a:gd name="adj2" fmla="val 1635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64" name="Group 63">
            <a:extLst>
              <a:ext uri="{FF2B5EF4-FFF2-40B4-BE49-F238E27FC236}">
                <a16:creationId xmlns:a16="http://schemas.microsoft.com/office/drawing/2014/main" id="{75F40956-3FE8-DF44-9753-DC9ADD8F0C06}"/>
              </a:ext>
            </a:extLst>
          </p:cNvPr>
          <p:cNvGrpSpPr/>
          <p:nvPr/>
        </p:nvGrpSpPr>
        <p:grpSpPr>
          <a:xfrm>
            <a:off x="1522278" y="3103847"/>
            <a:ext cx="698851" cy="732724"/>
            <a:chOff x="1598478" y="2906106"/>
            <a:chExt cx="698851" cy="732724"/>
          </a:xfrm>
        </p:grpSpPr>
        <p:pic>
          <p:nvPicPr>
            <p:cNvPr id="65" name="Picture 37">
              <a:extLst>
                <a:ext uri="{FF2B5EF4-FFF2-40B4-BE49-F238E27FC236}">
                  <a16:creationId xmlns:a16="http://schemas.microsoft.com/office/drawing/2014/main" id="{25C44AB6-6749-6A44-8556-7898A54BB998}"/>
                </a:ext>
              </a:extLst>
            </p:cNvPr>
            <p:cNvPicPr>
              <a:picLocks noChangeAspect="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1598478" y="2906106"/>
              <a:ext cx="698851" cy="4367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6" name="TextBox 160">
              <a:extLst>
                <a:ext uri="{FF2B5EF4-FFF2-40B4-BE49-F238E27FC236}">
                  <a16:creationId xmlns:a16="http://schemas.microsoft.com/office/drawing/2014/main" id="{3E8B04E8-B1EC-F24B-8034-59516CFB7167}"/>
                </a:ext>
              </a:extLst>
            </p:cNvPr>
            <p:cNvSpPr txBox="1">
              <a:spLocks noChangeArrowheads="1"/>
            </p:cNvSpPr>
            <p:nvPr/>
          </p:nvSpPr>
          <p:spPr bwMode="auto">
            <a:xfrm>
              <a:off x="1615098" y="3361831"/>
              <a:ext cx="655949"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dirty="0">
                  <a:latin typeface="Amazon Ember" panose="020B0603020204020204" pitchFamily="34" charset="0"/>
                  <a:ea typeface="Amazon Ember" panose="020B0603020204020204" pitchFamily="34" charset="0"/>
                  <a:cs typeface="Amazon Ember" panose="020B0603020204020204" pitchFamily="34" charset="0"/>
                </a:rPr>
                <a:t>Router</a:t>
              </a:r>
            </a:p>
          </p:txBody>
        </p:sp>
      </p:grpSp>
      <p:grpSp>
        <p:nvGrpSpPr>
          <p:cNvPr id="67" name="Group 66">
            <a:extLst>
              <a:ext uri="{FF2B5EF4-FFF2-40B4-BE49-F238E27FC236}">
                <a16:creationId xmlns:a16="http://schemas.microsoft.com/office/drawing/2014/main" id="{139721EC-0CD7-D345-A943-62808230934B}"/>
              </a:ext>
            </a:extLst>
          </p:cNvPr>
          <p:cNvGrpSpPr/>
          <p:nvPr/>
        </p:nvGrpSpPr>
        <p:grpSpPr>
          <a:xfrm>
            <a:off x="2422429" y="3044657"/>
            <a:ext cx="1421198" cy="810335"/>
            <a:chOff x="2498629" y="2846916"/>
            <a:chExt cx="1421198" cy="810335"/>
          </a:xfrm>
        </p:grpSpPr>
        <p:pic>
          <p:nvPicPr>
            <p:cNvPr id="68" name="Picture 4">
              <a:extLst>
                <a:ext uri="{FF2B5EF4-FFF2-40B4-BE49-F238E27FC236}">
                  <a16:creationId xmlns:a16="http://schemas.microsoft.com/office/drawing/2014/main" id="{6D51CFC7-76A0-C64E-82B1-91EC97075C3C}"/>
                </a:ext>
              </a:extLst>
            </p:cNvPr>
            <p:cNvPicPr>
              <a:picLocks noChangeAspect="1" noChangeArrowheads="1"/>
            </p:cNvPicPr>
            <p:nvPr/>
          </p:nvPicPr>
          <p:blipFill>
            <a:blip r:embed="rId20">
              <a:extLst>
                <a:ext uri="{28A0092B-C50C-407E-A947-70E740481C1C}">
                  <a14:useLocalDpi xmlns:a14="http://schemas.microsoft.com/office/drawing/2010/main"/>
                </a:ext>
              </a:extLst>
            </a:blip>
            <a:srcRect/>
            <a:stretch>
              <a:fillRect/>
            </a:stretch>
          </p:blipFill>
          <p:spPr bwMode="auto">
            <a:xfrm>
              <a:off x="2498629" y="2846916"/>
              <a:ext cx="1421198" cy="6037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9" name="TextBox 160">
              <a:extLst>
                <a:ext uri="{FF2B5EF4-FFF2-40B4-BE49-F238E27FC236}">
                  <a16:creationId xmlns:a16="http://schemas.microsoft.com/office/drawing/2014/main" id="{FA686A0A-CE04-FF4C-B26C-6527931EAEFF}"/>
                </a:ext>
              </a:extLst>
            </p:cNvPr>
            <p:cNvSpPr txBox="1">
              <a:spLocks noChangeArrowheads="1"/>
            </p:cNvSpPr>
            <p:nvPr/>
          </p:nvSpPr>
          <p:spPr bwMode="auto">
            <a:xfrm>
              <a:off x="2507267" y="3380252"/>
              <a:ext cx="138050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dirty="0">
                  <a:latin typeface="Amazon Ember" panose="020B0603020204020204" pitchFamily="34" charset="0"/>
                  <a:ea typeface="Amazon Ember" panose="020B0603020204020204" pitchFamily="34" charset="0"/>
                  <a:cs typeface="Amazon Ember" panose="020B0603020204020204" pitchFamily="34" charset="0"/>
                </a:rPr>
                <a:t>Network Pipeline</a:t>
              </a:r>
            </a:p>
          </p:txBody>
        </p:sp>
      </p:grpSp>
      <p:grpSp>
        <p:nvGrpSpPr>
          <p:cNvPr id="70" name="Group 69">
            <a:extLst>
              <a:ext uri="{FF2B5EF4-FFF2-40B4-BE49-F238E27FC236}">
                <a16:creationId xmlns:a16="http://schemas.microsoft.com/office/drawing/2014/main" id="{4275D1BC-2D0F-8B40-961D-E02432592707}"/>
              </a:ext>
            </a:extLst>
          </p:cNvPr>
          <p:cNvGrpSpPr/>
          <p:nvPr/>
        </p:nvGrpSpPr>
        <p:grpSpPr>
          <a:xfrm>
            <a:off x="4125141" y="3101084"/>
            <a:ext cx="671562" cy="741400"/>
            <a:chOff x="734959" y="2903343"/>
            <a:chExt cx="671562" cy="741400"/>
          </a:xfrm>
        </p:grpSpPr>
        <p:pic>
          <p:nvPicPr>
            <p:cNvPr id="71" name="Picture 40">
              <a:extLst>
                <a:ext uri="{FF2B5EF4-FFF2-40B4-BE49-F238E27FC236}">
                  <a16:creationId xmlns:a16="http://schemas.microsoft.com/office/drawing/2014/main" id="{441F24DE-17F9-BF45-B33F-80F00D741AF0}"/>
                </a:ext>
              </a:extLst>
            </p:cNvPr>
            <p:cNvPicPr>
              <a:picLocks noChangeAspect="1"/>
            </p:cNvPicPr>
            <p:nvPr/>
          </p:nvPicPr>
          <p:blipFill>
            <a:blip r:embed="rId21">
              <a:extLst>
                <a:ext uri="{28A0092B-C50C-407E-A947-70E740481C1C}">
                  <a14:useLocalDpi xmlns:a14="http://schemas.microsoft.com/office/drawing/2010/main"/>
                </a:ext>
              </a:extLst>
            </a:blip>
            <a:srcRect/>
            <a:stretch>
              <a:fillRect/>
            </a:stretch>
          </p:blipFill>
          <p:spPr bwMode="auto">
            <a:xfrm>
              <a:off x="743753" y="2903343"/>
              <a:ext cx="662768" cy="4823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 name="TextBox 160">
              <a:extLst>
                <a:ext uri="{FF2B5EF4-FFF2-40B4-BE49-F238E27FC236}">
                  <a16:creationId xmlns:a16="http://schemas.microsoft.com/office/drawing/2014/main" id="{B966C9FD-1E02-DC42-8F86-7E276A9BDDB8}"/>
                </a:ext>
              </a:extLst>
            </p:cNvPr>
            <p:cNvSpPr txBox="1">
              <a:spLocks noChangeArrowheads="1"/>
            </p:cNvSpPr>
            <p:nvPr/>
          </p:nvSpPr>
          <p:spPr bwMode="auto">
            <a:xfrm>
              <a:off x="734959" y="3367744"/>
              <a:ext cx="649538"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dirty="0">
                  <a:latin typeface="Amazon Ember" panose="020B0603020204020204" pitchFamily="34" charset="0"/>
                  <a:ea typeface="Amazon Ember" panose="020B0603020204020204" pitchFamily="34" charset="0"/>
                  <a:cs typeface="Amazon Ember" panose="020B0603020204020204" pitchFamily="34" charset="0"/>
                </a:rPr>
                <a:t>Switch</a:t>
              </a:r>
            </a:p>
          </p:txBody>
        </p:sp>
      </p:grpSp>
      <p:grpSp>
        <p:nvGrpSpPr>
          <p:cNvPr id="73" name="Group 72">
            <a:extLst>
              <a:ext uri="{FF2B5EF4-FFF2-40B4-BE49-F238E27FC236}">
                <a16:creationId xmlns:a16="http://schemas.microsoft.com/office/drawing/2014/main" id="{600AD681-9622-644F-9650-D9850C347805}"/>
              </a:ext>
            </a:extLst>
          </p:cNvPr>
          <p:cNvGrpSpPr/>
          <p:nvPr/>
        </p:nvGrpSpPr>
        <p:grpSpPr>
          <a:xfrm>
            <a:off x="7222151" y="2997509"/>
            <a:ext cx="1273782" cy="954868"/>
            <a:chOff x="7298351" y="2799768"/>
            <a:chExt cx="1273782" cy="954868"/>
          </a:xfrm>
        </p:grpSpPr>
        <p:sp>
          <p:nvSpPr>
            <p:cNvPr id="74" name="Rectangle 4">
              <a:extLst>
                <a:ext uri="{FF2B5EF4-FFF2-40B4-BE49-F238E27FC236}">
                  <a16:creationId xmlns:a16="http://schemas.microsoft.com/office/drawing/2014/main" id="{62ED3E46-5A74-8845-B395-AE12AB09854A}"/>
                </a:ext>
              </a:extLst>
            </p:cNvPr>
            <p:cNvSpPr>
              <a:spLocks noChangeArrowheads="1"/>
            </p:cNvSpPr>
            <p:nvPr/>
          </p:nvSpPr>
          <p:spPr bwMode="auto">
            <a:xfrm flipH="1">
              <a:off x="7298351" y="3362349"/>
              <a:ext cx="1273782" cy="392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ctr" eaLnBrk="1" hangingPunct="1">
                <a:lnSpc>
                  <a:spcPct val="80000"/>
                </a:lnSpc>
              </a:pPr>
              <a:r>
                <a:rPr lang="en-US" sz="1200" dirty="0">
                  <a:latin typeface="Amazon Ember" panose="020B0603020204020204" pitchFamily="34" charset="0"/>
                  <a:ea typeface="Amazon Ember" panose="020B0603020204020204" pitchFamily="34" charset="0"/>
                  <a:cs typeface="Amazon Ember" panose="020B0603020204020204" pitchFamily="34" charset="0"/>
                </a:rPr>
                <a:t>Elastic</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Load Balancing</a:t>
              </a:r>
            </a:p>
          </p:txBody>
        </p:sp>
        <p:pic>
          <p:nvPicPr>
            <p:cNvPr id="75" name="Picture 74">
              <a:extLst>
                <a:ext uri="{FF2B5EF4-FFF2-40B4-BE49-F238E27FC236}">
                  <a16:creationId xmlns:a16="http://schemas.microsoft.com/office/drawing/2014/main" id="{F086F19F-4941-304A-8E20-45027FF27E2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687215" y="2799768"/>
              <a:ext cx="507200" cy="608641"/>
            </a:xfrm>
            <a:prstGeom prst="rect">
              <a:avLst/>
            </a:prstGeom>
          </p:spPr>
        </p:pic>
      </p:grpSp>
      <p:sp>
        <p:nvSpPr>
          <p:cNvPr id="76" name="Rectangle 75">
            <a:extLst>
              <a:ext uri="{FF2B5EF4-FFF2-40B4-BE49-F238E27FC236}">
                <a16:creationId xmlns:a16="http://schemas.microsoft.com/office/drawing/2014/main" id="{D35FE902-5D2A-4D4E-A708-59F5235C381A}"/>
              </a:ext>
            </a:extLst>
          </p:cNvPr>
          <p:cNvSpPr>
            <a:spLocks noChangeArrowheads="1"/>
          </p:cNvSpPr>
          <p:nvPr/>
        </p:nvSpPr>
        <p:spPr bwMode="auto">
          <a:xfrm>
            <a:off x="4184078" y="5418058"/>
            <a:ext cx="903934" cy="378556"/>
          </a:xfrm>
          <a:prstGeom prst="rect">
            <a:avLst/>
          </a:prstGeom>
          <a:gradFill rotWithShape="1">
            <a:gsLst>
              <a:gs pos="0">
                <a:srgbClr val="537393"/>
              </a:gs>
              <a:gs pos="35001">
                <a:srgbClr val="96ADC4"/>
              </a:gs>
              <a:gs pos="100000">
                <a:srgbClr val="D2DCE6"/>
              </a:gs>
            </a:gsLst>
            <a:lin ang="16200000" scaled="1"/>
          </a:gradFill>
          <a:ln w="9525">
            <a:solidFill>
              <a:srgbClr val="304356"/>
            </a:solidFill>
            <a:miter lim="800000"/>
            <a:headEnd/>
            <a:tailEnd/>
          </a:ln>
          <a:effectLst>
            <a:outerShdw blurRad="40000" dist="20000" dir="5400000" rotWithShape="0">
              <a:srgbClr val="000000">
                <a:alpha val="37999"/>
              </a:srgbClr>
            </a:outerShdw>
          </a:effectLst>
        </p:spPr>
        <p:txBody>
          <a:bodyPr anchor="ctr"/>
          <a:lstStyle/>
          <a:p>
            <a:pPr algn="ctr">
              <a:defRPr/>
            </a:pPr>
            <a:r>
              <a:rPr lang="en-US" sz="1400" dirty="0">
                <a:solidFill>
                  <a:srgbClr val="304356"/>
                </a:solidFill>
                <a:latin typeface="Amazon Ember" panose="020B0603020204020204" pitchFamily="34" charset="0"/>
                <a:ea typeface="Amazon Ember" panose="020B0603020204020204" pitchFamily="34" charset="0"/>
                <a:cs typeface="Amazon Ember" panose="020B0603020204020204" pitchFamily="34" charset="0"/>
              </a:rPr>
              <a:t>RDBMS</a:t>
            </a:r>
            <a:endParaRPr lang="en-US" dirty="0">
              <a:solidFill>
                <a:srgbClr val="304356"/>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7" name="Picture 163">
            <a:extLst>
              <a:ext uri="{FF2B5EF4-FFF2-40B4-BE49-F238E27FC236}">
                <a16:creationId xmlns:a16="http://schemas.microsoft.com/office/drawing/2014/main" id="{3D76A986-B0F4-8F4A-B0F0-18F2834FE53E}"/>
              </a:ext>
            </a:extLst>
          </p:cNvPr>
          <p:cNvPicPr>
            <a:picLocks noChangeAspect="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9513053" y="5192190"/>
            <a:ext cx="457672" cy="5640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78" name="Group 77">
            <a:extLst>
              <a:ext uri="{FF2B5EF4-FFF2-40B4-BE49-F238E27FC236}">
                <a16:creationId xmlns:a16="http://schemas.microsoft.com/office/drawing/2014/main" id="{807AEB5C-9A0B-8641-9B58-CD95E3942FD4}"/>
              </a:ext>
            </a:extLst>
          </p:cNvPr>
          <p:cNvGrpSpPr/>
          <p:nvPr/>
        </p:nvGrpSpPr>
        <p:grpSpPr>
          <a:xfrm>
            <a:off x="7352092" y="5179722"/>
            <a:ext cx="979755" cy="932080"/>
            <a:chOff x="7313565" y="5420509"/>
            <a:chExt cx="979755" cy="932080"/>
          </a:xfrm>
        </p:grpSpPr>
        <p:pic>
          <p:nvPicPr>
            <p:cNvPr id="79" name="Picture 164">
              <a:extLst>
                <a:ext uri="{FF2B5EF4-FFF2-40B4-BE49-F238E27FC236}">
                  <a16:creationId xmlns:a16="http://schemas.microsoft.com/office/drawing/2014/main" id="{20AA304B-0905-A54C-993D-91E999D1F3DB}"/>
                </a:ext>
              </a:extLst>
            </p:cNvPr>
            <p:cNvPicPr>
              <a:picLocks noChangeAspect="1"/>
            </p:cNvPicPr>
            <p:nvPr/>
          </p:nvPicPr>
          <p:blipFill>
            <a:blip r:embed="rId24" cstate="screen">
              <a:extLst>
                <a:ext uri="{28A0092B-C50C-407E-A947-70E740481C1C}">
                  <a14:useLocalDpi xmlns:a14="http://schemas.microsoft.com/office/drawing/2010/main"/>
                </a:ext>
              </a:extLst>
            </a:blip>
            <a:srcRect/>
            <a:stretch>
              <a:fillRect/>
            </a:stretch>
          </p:blipFill>
          <p:spPr bwMode="auto">
            <a:xfrm>
              <a:off x="7613106" y="5420509"/>
              <a:ext cx="384816" cy="5396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0" name="TextBox 165">
              <a:extLst>
                <a:ext uri="{FF2B5EF4-FFF2-40B4-BE49-F238E27FC236}">
                  <a16:creationId xmlns:a16="http://schemas.microsoft.com/office/drawing/2014/main" id="{8AFD3C9A-0BE7-A846-B3C9-FCEDFBBD7F72}"/>
                </a:ext>
              </a:extLst>
            </p:cNvPr>
            <p:cNvSpPr txBox="1">
              <a:spLocks noChangeArrowheads="1"/>
            </p:cNvSpPr>
            <p:nvPr/>
          </p:nvSpPr>
          <p:spPr bwMode="auto">
            <a:xfrm>
              <a:off x="7313565" y="5960302"/>
              <a:ext cx="979755" cy="392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80000"/>
                </a:lnSpc>
              </a:pPr>
              <a:r>
                <a:rPr lang="en-US" sz="1200" dirty="0">
                  <a:latin typeface="Amazon Ember" panose="020B0603020204020204" pitchFamily="34" charset="0"/>
                  <a:ea typeface="Amazon Ember" panose="020B0603020204020204" pitchFamily="34" charset="0"/>
                  <a:cs typeface="Amazon Ember" panose="020B0603020204020204" pitchFamily="34" charset="0"/>
                </a:rPr>
                <a:t>Elastic</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Block Store</a:t>
              </a:r>
            </a:p>
          </p:txBody>
        </p:sp>
      </p:grpSp>
      <p:pic>
        <p:nvPicPr>
          <p:cNvPr id="81" name="Picture 226">
            <a:extLst>
              <a:ext uri="{FF2B5EF4-FFF2-40B4-BE49-F238E27FC236}">
                <a16:creationId xmlns:a16="http://schemas.microsoft.com/office/drawing/2014/main" id="{B25A71AC-D732-774C-92D8-7858814BD1A8}"/>
              </a:ext>
            </a:extLst>
          </p:cNvPr>
          <p:cNvPicPr>
            <a:picLocks noChangeAspect="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10418830" y="5196935"/>
            <a:ext cx="504121" cy="5638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2" name="TextBox 165">
            <a:extLst>
              <a:ext uri="{FF2B5EF4-FFF2-40B4-BE49-F238E27FC236}">
                <a16:creationId xmlns:a16="http://schemas.microsoft.com/office/drawing/2014/main" id="{73A7A5C6-08E8-CA40-A20B-5FAD54C3AB3D}"/>
              </a:ext>
            </a:extLst>
          </p:cNvPr>
          <p:cNvSpPr txBox="1">
            <a:spLocks noChangeArrowheads="1"/>
          </p:cNvSpPr>
          <p:nvPr/>
        </p:nvSpPr>
        <p:spPr bwMode="auto">
          <a:xfrm>
            <a:off x="9330343" y="5681205"/>
            <a:ext cx="911799"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dirty="0">
                <a:latin typeface="Amazon Ember" panose="020B0603020204020204" pitchFamily="34" charset="0"/>
                <a:ea typeface="Amazon Ember" panose="020B0603020204020204" pitchFamily="34" charset="0"/>
                <a:cs typeface="Amazon Ember" panose="020B0603020204020204" pitchFamily="34" charset="0"/>
              </a:rPr>
              <a:t>Amazon S3</a:t>
            </a:r>
          </a:p>
        </p:txBody>
      </p:sp>
      <p:sp>
        <p:nvSpPr>
          <p:cNvPr id="83" name="TextBox 165">
            <a:extLst>
              <a:ext uri="{FF2B5EF4-FFF2-40B4-BE49-F238E27FC236}">
                <a16:creationId xmlns:a16="http://schemas.microsoft.com/office/drawing/2014/main" id="{A2DA3C6B-15E8-634D-88A8-4EDBDA948019}"/>
              </a:ext>
            </a:extLst>
          </p:cNvPr>
          <p:cNvSpPr txBox="1">
            <a:spLocks noChangeArrowheads="1"/>
          </p:cNvSpPr>
          <p:nvPr/>
        </p:nvSpPr>
        <p:spPr bwMode="auto">
          <a:xfrm>
            <a:off x="10130290" y="5719194"/>
            <a:ext cx="1085555"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dirty="0">
                <a:latin typeface="Amazon Ember" panose="020B0603020204020204" pitchFamily="34" charset="0"/>
                <a:ea typeface="Amazon Ember" panose="020B0603020204020204" pitchFamily="34" charset="0"/>
                <a:cs typeface="Amazon Ember" panose="020B0603020204020204" pitchFamily="34" charset="0"/>
              </a:rPr>
              <a:t>Amazon RDS</a:t>
            </a:r>
          </a:p>
        </p:txBody>
      </p:sp>
      <p:sp>
        <p:nvSpPr>
          <p:cNvPr id="84" name="Content Placeholder 2">
            <a:extLst>
              <a:ext uri="{FF2B5EF4-FFF2-40B4-BE49-F238E27FC236}">
                <a16:creationId xmlns:a16="http://schemas.microsoft.com/office/drawing/2014/main" id="{D82E3388-E923-9B41-A0BF-475574607058}"/>
              </a:ext>
            </a:extLst>
          </p:cNvPr>
          <p:cNvSpPr txBox="1">
            <a:spLocks/>
          </p:cNvSpPr>
          <p:nvPr/>
        </p:nvSpPr>
        <p:spPr>
          <a:xfrm>
            <a:off x="6457796" y="1391365"/>
            <a:ext cx="4694884" cy="438346"/>
          </a:xfrm>
          <a:prstGeom prst="rect">
            <a:avLst/>
          </a:prstGeom>
        </p:spPr>
        <p:txBody>
          <a:bodyPr vert="horz" lIns="91440" tIns="45720" rIns="91440" bIns="45720" rtlCol="0" anchor="b">
            <a:normAutofit fontScale="92500" lnSpcReduction="20000"/>
          </a:bodyPr>
          <a:lstStyle>
            <a:lvl1pPr marL="257175" indent="-257175" algn="l" defTabSz="342900" rtl="0" eaLnBrk="1" latinLnBrk="0" hangingPunct="1">
              <a:spcBef>
                <a:spcPct val="20000"/>
              </a:spcBef>
              <a:buFontTx/>
              <a:buBlip>
                <a:blip r:embed="rId26"/>
              </a:buBlip>
              <a:defRPr sz="2000" b="0" i="0" kern="1200">
                <a:solidFill>
                  <a:schemeClr val="tx1"/>
                </a:solidFill>
                <a:latin typeface="Arial"/>
                <a:ea typeface="+mn-ea"/>
                <a:cs typeface="Arial"/>
              </a:defRPr>
            </a:lvl1pPr>
            <a:lvl2pPr marL="557213" indent="-214313" algn="l" defTabSz="342900" rtl="0" eaLnBrk="1" latinLnBrk="0" hangingPunct="1">
              <a:spcBef>
                <a:spcPct val="20000"/>
              </a:spcBef>
              <a:buClr>
                <a:schemeClr val="accent1"/>
              </a:buClr>
              <a:buFont typeface="Wingdings" panose="05000000000000000000" pitchFamily="2" charset="2"/>
              <a:buChar char="Ø"/>
              <a:defRPr sz="1600" b="0" i="0" kern="1200">
                <a:solidFill>
                  <a:schemeClr val="tx1"/>
                </a:solidFill>
                <a:latin typeface="Arial"/>
                <a:ea typeface="+mn-ea"/>
                <a:cs typeface="Arial"/>
              </a:defRPr>
            </a:lvl2pPr>
            <a:lvl3pPr marL="857250" indent="-171450" algn="l" defTabSz="342900" rtl="0" eaLnBrk="1" latinLnBrk="0" hangingPunct="1">
              <a:spcBef>
                <a:spcPct val="20000"/>
              </a:spcBef>
              <a:buClr>
                <a:schemeClr val="accent1"/>
              </a:buClr>
              <a:buFont typeface="Arial"/>
              <a:buChar char="•"/>
              <a:defRPr sz="1400" b="0" i="0" kern="1200">
                <a:solidFill>
                  <a:schemeClr val="tx1"/>
                </a:solidFill>
                <a:latin typeface="Arial"/>
                <a:ea typeface="+mn-ea"/>
                <a:cs typeface="Arial"/>
              </a:defRPr>
            </a:lvl3pPr>
            <a:lvl4pPr marL="1028700" indent="0" algn="l" defTabSz="342900" rtl="0" eaLnBrk="1" latinLnBrk="0" hangingPunct="1">
              <a:spcBef>
                <a:spcPct val="20000"/>
              </a:spcBef>
              <a:buFont typeface="Arial"/>
              <a:buNone/>
              <a:defRPr sz="1200" b="0" i="0" kern="1200">
                <a:solidFill>
                  <a:srgbClr val="595A5D"/>
                </a:solidFill>
                <a:latin typeface="Arial"/>
                <a:ea typeface="+mn-ea"/>
                <a:cs typeface="Arial"/>
              </a:defRPr>
            </a:lvl4pPr>
            <a:lvl5pPr marL="1543050" indent="-171450" algn="l" defTabSz="342900" rtl="0" eaLnBrk="1" latinLnBrk="0" hangingPunct="1">
              <a:spcBef>
                <a:spcPct val="20000"/>
              </a:spcBef>
              <a:buFont typeface="Arial"/>
              <a:buChar char="»"/>
              <a:defRPr sz="1200" b="0" i="0" kern="1200">
                <a:solidFill>
                  <a:srgbClr val="595A5D"/>
                </a:solidFill>
                <a:latin typeface="Arial"/>
                <a:ea typeface="+mn-ea"/>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gn="ctr">
              <a:buFontTx/>
              <a:buNone/>
            </a:pPr>
            <a:r>
              <a:rPr lang="en-US" sz="2800" dirty="0">
                <a:latin typeface="Amazon Ember" panose="020B0603020204020204" pitchFamily="34" charset="0"/>
                <a:ea typeface="Amazon Ember" panose="020B0603020204020204" pitchFamily="34" charset="0"/>
                <a:cs typeface="Amazon Ember" panose="020B0603020204020204" pitchFamily="34" charset="0"/>
              </a:rPr>
              <a:t>Amazon Web Services</a:t>
            </a:r>
          </a:p>
        </p:txBody>
      </p:sp>
      <p:sp>
        <p:nvSpPr>
          <p:cNvPr id="85" name="Left-Right Arrow 84">
            <a:extLst>
              <a:ext uri="{FF2B5EF4-FFF2-40B4-BE49-F238E27FC236}">
                <a16:creationId xmlns:a16="http://schemas.microsoft.com/office/drawing/2014/main" id="{43E0D115-25D3-4142-88B2-0F1E370A8095}"/>
              </a:ext>
            </a:extLst>
          </p:cNvPr>
          <p:cNvSpPr/>
          <p:nvPr/>
        </p:nvSpPr>
        <p:spPr>
          <a:xfrm>
            <a:off x="5177857" y="2074027"/>
            <a:ext cx="1888202" cy="572991"/>
          </a:xfrm>
          <a:prstGeom prst="leftRightArrow">
            <a:avLst>
              <a:gd name="adj1" fmla="val 69609"/>
              <a:gd name="adj2" fmla="val 50000"/>
            </a:avLst>
          </a:prstGeom>
          <a:solidFill>
            <a:schemeClr val="accent2"/>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Security</a:t>
            </a:r>
          </a:p>
        </p:txBody>
      </p:sp>
      <p:grpSp>
        <p:nvGrpSpPr>
          <p:cNvPr id="86" name="Group 85">
            <a:extLst>
              <a:ext uri="{FF2B5EF4-FFF2-40B4-BE49-F238E27FC236}">
                <a16:creationId xmlns:a16="http://schemas.microsoft.com/office/drawing/2014/main" id="{CF97A831-6E58-6C4D-B4F9-50D72C23F5D2}"/>
              </a:ext>
            </a:extLst>
          </p:cNvPr>
          <p:cNvGrpSpPr/>
          <p:nvPr/>
        </p:nvGrpSpPr>
        <p:grpSpPr>
          <a:xfrm>
            <a:off x="8764041" y="2955179"/>
            <a:ext cx="1330812" cy="1010347"/>
            <a:chOff x="8840241" y="2799970"/>
            <a:chExt cx="1330812" cy="1010347"/>
          </a:xfrm>
        </p:grpSpPr>
        <p:grpSp>
          <p:nvGrpSpPr>
            <p:cNvPr id="87" name="Group 198">
              <a:extLst>
                <a:ext uri="{FF2B5EF4-FFF2-40B4-BE49-F238E27FC236}">
                  <a16:creationId xmlns:a16="http://schemas.microsoft.com/office/drawing/2014/main" id="{26B74961-7703-EC47-958D-B0D49D3E4F9C}"/>
                </a:ext>
              </a:extLst>
            </p:cNvPr>
            <p:cNvGrpSpPr>
              <a:grpSpLocks/>
            </p:cNvGrpSpPr>
            <p:nvPr/>
          </p:nvGrpSpPr>
          <p:grpSpPr bwMode="auto">
            <a:xfrm flipH="1">
              <a:off x="8840241" y="2799970"/>
              <a:ext cx="1330812" cy="780905"/>
              <a:chOff x="4796880" y="1819042"/>
              <a:chExt cx="1120724" cy="651210"/>
            </a:xfrm>
          </p:grpSpPr>
          <p:sp>
            <p:nvSpPr>
              <p:cNvPr id="90" name="Freeform 251">
                <a:extLst>
                  <a:ext uri="{FF2B5EF4-FFF2-40B4-BE49-F238E27FC236}">
                    <a16:creationId xmlns:a16="http://schemas.microsoft.com/office/drawing/2014/main" id="{A31955C5-98A5-CB4C-BD6C-E3634D535F2E}"/>
                  </a:ext>
                </a:extLst>
              </p:cNvPr>
              <p:cNvSpPr>
                <a:spLocks/>
              </p:cNvSpPr>
              <p:nvPr>
                <p:custDataLst>
                  <p:tags r:id="rId5"/>
                </p:custDataLst>
              </p:nvPr>
            </p:nvSpPr>
            <p:spPr bwMode="auto">
              <a:xfrm>
                <a:off x="4796880" y="1819042"/>
                <a:ext cx="1120724" cy="651210"/>
              </a:xfrm>
              <a:custGeom>
                <a:avLst/>
                <a:gdLst>
                  <a:gd name="T0" fmla="*/ 2147483647 w 89"/>
                  <a:gd name="T1" fmla="*/ 2147483647 h 55"/>
                  <a:gd name="T2" fmla="*/ 2147483647 w 89"/>
                  <a:gd name="T3" fmla="*/ 2147483647 h 55"/>
                  <a:gd name="T4" fmla="*/ 2147483647 w 89"/>
                  <a:gd name="T5" fmla="*/ 0 h 55"/>
                  <a:gd name="T6" fmla="*/ 2147483647 w 89"/>
                  <a:gd name="T7" fmla="*/ 2147483647 h 55"/>
                  <a:gd name="T8" fmla="*/ 2147483647 w 89"/>
                  <a:gd name="T9" fmla="*/ 2147483647 h 55"/>
                  <a:gd name="T10" fmla="*/ 2147483647 w 89"/>
                  <a:gd name="T11" fmla="*/ 2147483647 h 55"/>
                  <a:gd name="T12" fmla="*/ 0 w 89"/>
                  <a:gd name="T13" fmla="*/ 2147483647 h 55"/>
                  <a:gd name="T14" fmla="*/ 0 w 89"/>
                  <a:gd name="T15" fmla="*/ 2147483647 h 55"/>
                  <a:gd name="T16" fmla="*/ 2147483647 w 89"/>
                  <a:gd name="T17" fmla="*/ 2147483647 h 55"/>
                  <a:gd name="T18" fmla="*/ 2147483647 w 89"/>
                  <a:gd name="T19" fmla="*/ 2147483647 h 55"/>
                  <a:gd name="T20" fmla="*/ 2147483647 w 89"/>
                  <a:gd name="T21" fmla="*/ 2147483647 h 55"/>
                  <a:gd name="T22" fmla="*/ 2147483647 w 89"/>
                  <a:gd name="T23" fmla="*/ 2147483647 h 55"/>
                  <a:gd name="T24" fmla="*/ 2147483647 w 89"/>
                  <a:gd name="T25" fmla="*/ 2147483647 h 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55">
                    <a:moveTo>
                      <a:pt x="77" y="23"/>
                    </a:moveTo>
                    <a:cubicBezTo>
                      <a:pt x="77" y="23"/>
                      <a:pt x="77" y="23"/>
                      <a:pt x="77" y="23"/>
                    </a:cubicBezTo>
                    <a:cubicBezTo>
                      <a:pt x="77" y="10"/>
                      <a:pt x="67" y="0"/>
                      <a:pt x="55" y="0"/>
                    </a:cubicBezTo>
                    <a:cubicBezTo>
                      <a:pt x="46" y="0"/>
                      <a:pt x="38" y="6"/>
                      <a:pt x="34" y="13"/>
                    </a:cubicBezTo>
                    <a:cubicBezTo>
                      <a:pt x="32" y="12"/>
                      <a:pt x="30" y="11"/>
                      <a:pt x="28" y="11"/>
                    </a:cubicBezTo>
                    <a:cubicBezTo>
                      <a:pt x="22" y="11"/>
                      <a:pt x="17" y="16"/>
                      <a:pt x="16" y="23"/>
                    </a:cubicBezTo>
                    <a:cubicBezTo>
                      <a:pt x="7" y="23"/>
                      <a:pt x="0" y="32"/>
                      <a:pt x="0" y="39"/>
                    </a:cubicBezTo>
                    <a:cubicBezTo>
                      <a:pt x="0" y="40"/>
                      <a:pt x="0" y="40"/>
                      <a:pt x="0" y="40"/>
                    </a:cubicBezTo>
                    <a:cubicBezTo>
                      <a:pt x="0" y="48"/>
                      <a:pt x="8" y="55"/>
                      <a:pt x="18" y="55"/>
                    </a:cubicBezTo>
                    <a:cubicBezTo>
                      <a:pt x="71" y="55"/>
                      <a:pt x="71" y="55"/>
                      <a:pt x="71" y="55"/>
                    </a:cubicBezTo>
                    <a:cubicBezTo>
                      <a:pt x="81" y="55"/>
                      <a:pt x="89" y="48"/>
                      <a:pt x="89" y="40"/>
                    </a:cubicBezTo>
                    <a:cubicBezTo>
                      <a:pt x="89" y="39"/>
                      <a:pt x="89" y="39"/>
                      <a:pt x="89" y="39"/>
                    </a:cubicBezTo>
                    <a:cubicBezTo>
                      <a:pt x="89" y="33"/>
                      <a:pt x="84" y="25"/>
                      <a:pt x="77" y="23"/>
                    </a:cubicBezTo>
                    <a:close/>
                  </a:path>
                </a:pathLst>
              </a:custGeom>
              <a:solidFill>
                <a:schemeClr val="accent1">
                  <a:alpha val="44000"/>
                </a:schemeClr>
              </a:solidFill>
              <a:ln w="9525">
                <a:solidFill>
                  <a:schemeClr val="accent1"/>
                </a:solidFill>
                <a:round/>
                <a:headEnd/>
                <a:tailEnd/>
              </a:ln>
            </p:spPr>
            <p:txBody>
              <a:bodyP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1" name="Freeform 18">
                <a:extLst>
                  <a:ext uri="{FF2B5EF4-FFF2-40B4-BE49-F238E27FC236}">
                    <a16:creationId xmlns:a16="http://schemas.microsoft.com/office/drawing/2014/main" id="{6FB491C5-D68E-FF43-B1CB-241394B92072}"/>
                  </a:ext>
                </a:extLst>
              </p:cNvPr>
              <p:cNvSpPr>
                <a:spLocks/>
              </p:cNvSpPr>
              <p:nvPr>
                <p:custDataLst>
                  <p:tags r:id="rId6"/>
                </p:custDataLst>
              </p:nvPr>
            </p:nvSpPr>
            <p:spPr bwMode="auto">
              <a:xfrm>
                <a:off x="5057112" y="2228907"/>
                <a:ext cx="175918" cy="147279"/>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a:defRP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2" name="Freeform 18">
                <a:extLst>
                  <a:ext uri="{FF2B5EF4-FFF2-40B4-BE49-F238E27FC236}">
                    <a16:creationId xmlns:a16="http://schemas.microsoft.com/office/drawing/2014/main" id="{DBDECD90-D195-C246-BA86-0C5ACC904308}"/>
                  </a:ext>
                </a:extLst>
              </p:cNvPr>
              <p:cNvSpPr>
                <a:spLocks/>
              </p:cNvSpPr>
              <p:nvPr>
                <p:custDataLst>
                  <p:tags r:id="rId7"/>
                </p:custDataLst>
              </p:nvPr>
            </p:nvSpPr>
            <p:spPr bwMode="auto">
              <a:xfrm>
                <a:off x="5284207" y="2228907"/>
                <a:ext cx="175918" cy="147279"/>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a:defRP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3" name="Freeform 18">
                <a:extLst>
                  <a:ext uri="{FF2B5EF4-FFF2-40B4-BE49-F238E27FC236}">
                    <a16:creationId xmlns:a16="http://schemas.microsoft.com/office/drawing/2014/main" id="{32822577-7674-3B49-97D3-1396D0CE76E7}"/>
                  </a:ext>
                </a:extLst>
              </p:cNvPr>
              <p:cNvSpPr>
                <a:spLocks/>
              </p:cNvSpPr>
              <p:nvPr>
                <p:custDataLst>
                  <p:tags r:id="rId8"/>
                </p:custDataLst>
              </p:nvPr>
            </p:nvSpPr>
            <p:spPr bwMode="auto">
              <a:xfrm>
                <a:off x="5512901" y="2222574"/>
                <a:ext cx="175918" cy="147279"/>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a:defRP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4" name="Freeform 18">
                <a:extLst>
                  <a:ext uri="{FF2B5EF4-FFF2-40B4-BE49-F238E27FC236}">
                    <a16:creationId xmlns:a16="http://schemas.microsoft.com/office/drawing/2014/main" id="{A81B5D98-C6CE-8340-B504-E1ECF0FD1678}"/>
                  </a:ext>
                </a:extLst>
              </p:cNvPr>
              <p:cNvSpPr>
                <a:spLocks/>
              </p:cNvSpPr>
              <p:nvPr>
                <p:custDataLst>
                  <p:tags r:id="rId9"/>
                </p:custDataLst>
              </p:nvPr>
            </p:nvSpPr>
            <p:spPr bwMode="auto">
              <a:xfrm>
                <a:off x="5057112" y="2035388"/>
                <a:ext cx="175918" cy="147279"/>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a:defRP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5" name="Freeform 18">
                <a:extLst>
                  <a:ext uri="{FF2B5EF4-FFF2-40B4-BE49-F238E27FC236}">
                    <a16:creationId xmlns:a16="http://schemas.microsoft.com/office/drawing/2014/main" id="{3E989B72-3A79-7F4C-B608-53505433C0F1}"/>
                  </a:ext>
                </a:extLst>
              </p:cNvPr>
              <p:cNvSpPr>
                <a:spLocks/>
              </p:cNvSpPr>
              <p:nvPr>
                <p:custDataLst>
                  <p:tags r:id="rId10"/>
                </p:custDataLst>
              </p:nvPr>
            </p:nvSpPr>
            <p:spPr bwMode="auto">
              <a:xfrm>
                <a:off x="5284207" y="2035388"/>
                <a:ext cx="175918" cy="147279"/>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a:defRP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6" name="Freeform 18">
                <a:extLst>
                  <a:ext uri="{FF2B5EF4-FFF2-40B4-BE49-F238E27FC236}">
                    <a16:creationId xmlns:a16="http://schemas.microsoft.com/office/drawing/2014/main" id="{8FCD26B5-F481-1B42-B7C7-1B8930753191}"/>
                  </a:ext>
                </a:extLst>
              </p:cNvPr>
              <p:cNvSpPr>
                <a:spLocks/>
              </p:cNvSpPr>
              <p:nvPr>
                <p:custDataLst>
                  <p:tags r:id="rId11"/>
                </p:custDataLst>
              </p:nvPr>
            </p:nvSpPr>
            <p:spPr bwMode="auto">
              <a:xfrm>
                <a:off x="5512901" y="2029053"/>
                <a:ext cx="175918" cy="147279"/>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a:defRP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88" name="TextBox 199">
              <a:extLst>
                <a:ext uri="{FF2B5EF4-FFF2-40B4-BE49-F238E27FC236}">
                  <a16:creationId xmlns:a16="http://schemas.microsoft.com/office/drawing/2014/main" id="{2597D035-96DB-7441-8F5F-012C81C28D20}"/>
                </a:ext>
              </a:extLst>
            </p:cNvPr>
            <p:cNvSpPr txBox="1">
              <a:spLocks noChangeArrowheads="1"/>
            </p:cNvSpPr>
            <p:nvPr>
              <p:custDataLst>
                <p:tags r:id="rId4"/>
              </p:custDataLst>
            </p:nvPr>
          </p:nvSpPr>
          <p:spPr bwMode="auto">
            <a:xfrm flipH="1">
              <a:off x="8885940" y="3533318"/>
              <a:ext cx="1178402"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dirty="0">
                  <a:latin typeface="Amazon Ember" panose="020B0603020204020204" pitchFamily="34" charset="0"/>
                  <a:ea typeface="Amazon Ember" panose="020B0603020204020204" pitchFamily="34" charset="0"/>
                  <a:cs typeface="Amazon Ember" panose="020B0603020204020204" pitchFamily="34" charset="0"/>
                </a:rPr>
                <a:t>Amazon VPC</a:t>
              </a:r>
            </a:p>
          </p:txBody>
        </p:sp>
        <p:pic>
          <p:nvPicPr>
            <p:cNvPr id="89" name="Picture 2" descr="Image result for LOCK icon">
              <a:extLst>
                <a:ext uri="{FF2B5EF4-FFF2-40B4-BE49-F238E27FC236}">
                  <a16:creationId xmlns:a16="http://schemas.microsoft.com/office/drawing/2014/main" id="{74E66952-B0CF-BC4E-8A9D-C01F10E9745A}"/>
                </a:ext>
              </a:extLst>
            </p:cNvPr>
            <p:cNvPicPr>
              <a:picLocks noChangeAspect="1" noChangeArrowheads="1"/>
            </p:cNvPicPr>
            <p:nvPr/>
          </p:nvPicPr>
          <p:blipFill>
            <a:blip r:embed="rId27"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67486" y="3386368"/>
              <a:ext cx="220639" cy="220639"/>
            </a:xfrm>
            <a:prstGeom prst="rect">
              <a:avLst/>
            </a:prstGeom>
            <a:noFill/>
            <a:extLst>
              <a:ext uri="{909E8E84-426E-40DD-AFC4-6F175D3DCCD1}">
                <a14:hiddenFill xmlns:a14="http://schemas.microsoft.com/office/drawing/2010/main">
                  <a:solidFill>
                    <a:srgbClr val="FFFFFF"/>
                  </a:solidFill>
                </a14:hiddenFill>
              </a:ext>
            </a:extLst>
          </p:spPr>
        </p:pic>
      </p:grpSp>
      <p:sp>
        <p:nvSpPr>
          <p:cNvPr id="97" name="Right Arrow 96">
            <a:extLst>
              <a:ext uri="{FF2B5EF4-FFF2-40B4-BE49-F238E27FC236}">
                <a16:creationId xmlns:a16="http://schemas.microsoft.com/office/drawing/2014/main" id="{A0709850-E273-E341-A4B7-BA555CE12183}"/>
              </a:ext>
            </a:extLst>
          </p:cNvPr>
          <p:cNvSpPr/>
          <p:nvPr/>
        </p:nvSpPr>
        <p:spPr>
          <a:xfrm>
            <a:off x="8033212" y="4178375"/>
            <a:ext cx="1331765" cy="504767"/>
          </a:xfrm>
          <a:prstGeom prst="rightArrow">
            <a:avLst>
              <a:gd name="adj1" fmla="val 71256"/>
              <a:gd name="adj2" fmla="val 50000"/>
            </a:avLst>
          </a:prstGeom>
          <a:gradFill flip="none" rotWithShape="1">
            <a:gsLst>
              <a:gs pos="100000">
                <a:srgbClr val="FF9900">
                  <a:alpha val="51000"/>
                </a:srgbClr>
              </a:gs>
              <a:gs pos="0">
                <a:srgbClr val="FD9407">
                  <a:alpha val="5000"/>
                </a:srgbClr>
              </a:gs>
            </a:gsLst>
            <a:lin ang="0" scaled="1"/>
            <a:tileRect/>
          </a:gra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8" name="Picture 91" descr="EC2-AMI.png">
            <a:extLst>
              <a:ext uri="{FF2B5EF4-FFF2-40B4-BE49-F238E27FC236}">
                <a16:creationId xmlns:a16="http://schemas.microsoft.com/office/drawing/2014/main" id="{0FF5AF64-FD75-0849-AD98-5DB842B508DE}"/>
              </a:ext>
            </a:extLst>
          </p:cNvPr>
          <p:cNvPicPr>
            <a:picLocks noChangeAspect="1"/>
          </p:cNvPicPr>
          <p:nvPr/>
        </p:nvPicPr>
        <p:blipFill>
          <a:blip r:embed="rId28" cstate="screen">
            <a:extLst>
              <a:ext uri="{28A0092B-C50C-407E-A947-70E740481C1C}">
                <a14:useLocalDpi xmlns:a14="http://schemas.microsoft.com/office/drawing/2010/main"/>
              </a:ext>
            </a:extLst>
          </a:blip>
          <a:srcRect/>
          <a:stretch>
            <a:fillRect/>
          </a:stretch>
        </p:blipFill>
        <p:spPr bwMode="auto">
          <a:xfrm>
            <a:off x="7472916" y="4073920"/>
            <a:ext cx="734376" cy="7343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9" name="Left-Right Arrow 98">
            <a:extLst>
              <a:ext uri="{FF2B5EF4-FFF2-40B4-BE49-F238E27FC236}">
                <a16:creationId xmlns:a16="http://schemas.microsoft.com/office/drawing/2014/main" id="{8DD2FE05-5633-3D48-812A-7AE2FE65FE7A}"/>
              </a:ext>
            </a:extLst>
          </p:cNvPr>
          <p:cNvSpPr/>
          <p:nvPr/>
        </p:nvSpPr>
        <p:spPr>
          <a:xfrm>
            <a:off x="5177857" y="3136480"/>
            <a:ext cx="1888202" cy="572991"/>
          </a:xfrm>
          <a:prstGeom prst="leftRightArrow">
            <a:avLst>
              <a:gd name="adj1" fmla="val 69609"/>
              <a:gd name="adj2" fmla="val 50000"/>
            </a:avLst>
          </a:prstGeom>
          <a:solidFill>
            <a:schemeClr val="accent2"/>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Networking</a:t>
            </a:r>
          </a:p>
        </p:txBody>
      </p:sp>
      <p:sp>
        <p:nvSpPr>
          <p:cNvPr id="100" name="Left-Right Arrow 99">
            <a:extLst>
              <a:ext uri="{FF2B5EF4-FFF2-40B4-BE49-F238E27FC236}">
                <a16:creationId xmlns:a16="http://schemas.microsoft.com/office/drawing/2014/main" id="{4D75905B-73E6-794E-A71C-C9CAF90587BD}"/>
              </a:ext>
            </a:extLst>
          </p:cNvPr>
          <p:cNvSpPr/>
          <p:nvPr/>
        </p:nvSpPr>
        <p:spPr>
          <a:xfrm>
            <a:off x="5177857" y="4221152"/>
            <a:ext cx="1888202" cy="572991"/>
          </a:xfrm>
          <a:prstGeom prst="leftRightArrow">
            <a:avLst>
              <a:gd name="adj1" fmla="val 69609"/>
              <a:gd name="adj2" fmla="val 50000"/>
            </a:avLst>
          </a:prstGeom>
          <a:solidFill>
            <a:schemeClr val="accent2"/>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Servers</a:t>
            </a:r>
          </a:p>
        </p:txBody>
      </p:sp>
      <p:sp>
        <p:nvSpPr>
          <p:cNvPr id="101" name="Left-Right Arrow 100">
            <a:extLst>
              <a:ext uri="{FF2B5EF4-FFF2-40B4-BE49-F238E27FC236}">
                <a16:creationId xmlns:a16="http://schemas.microsoft.com/office/drawing/2014/main" id="{A69B7518-4CB8-6A4D-BA83-CF20771585EC}"/>
              </a:ext>
            </a:extLst>
          </p:cNvPr>
          <p:cNvSpPr/>
          <p:nvPr/>
        </p:nvSpPr>
        <p:spPr>
          <a:xfrm>
            <a:off x="5194861" y="5222499"/>
            <a:ext cx="1888202" cy="783356"/>
          </a:xfrm>
          <a:prstGeom prst="leftRightArrow">
            <a:avLst>
              <a:gd name="adj1" fmla="val 76592"/>
              <a:gd name="adj2" fmla="val 34674"/>
            </a:avLst>
          </a:prstGeom>
          <a:solidFill>
            <a:schemeClr val="accent2"/>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Storage and</a:t>
            </a:r>
            <a:b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Database</a:t>
            </a:r>
          </a:p>
        </p:txBody>
      </p:sp>
      <p:grpSp>
        <p:nvGrpSpPr>
          <p:cNvPr id="102" name="Group 101">
            <a:extLst>
              <a:ext uri="{FF2B5EF4-FFF2-40B4-BE49-F238E27FC236}">
                <a16:creationId xmlns:a16="http://schemas.microsoft.com/office/drawing/2014/main" id="{E5277F7E-2122-4A40-A688-F6ED2379BF9D}"/>
              </a:ext>
            </a:extLst>
          </p:cNvPr>
          <p:cNvGrpSpPr/>
          <p:nvPr/>
        </p:nvGrpSpPr>
        <p:grpSpPr>
          <a:xfrm>
            <a:off x="8340228" y="5179722"/>
            <a:ext cx="979755" cy="921078"/>
            <a:chOff x="8416428" y="4773322"/>
            <a:chExt cx="979755" cy="921078"/>
          </a:xfrm>
        </p:grpSpPr>
        <p:pic>
          <p:nvPicPr>
            <p:cNvPr id="103" name="Picture 102">
              <a:extLst>
                <a:ext uri="{FF2B5EF4-FFF2-40B4-BE49-F238E27FC236}">
                  <a16:creationId xmlns:a16="http://schemas.microsoft.com/office/drawing/2014/main" id="{66F59E95-6853-674D-9017-C6F98E822F11}"/>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671465" y="4773322"/>
              <a:ext cx="469683" cy="563621"/>
            </a:xfrm>
            <a:prstGeom prst="rect">
              <a:avLst/>
            </a:prstGeom>
          </p:spPr>
        </p:pic>
        <p:sp>
          <p:nvSpPr>
            <p:cNvPr id="104" name="TextBox 165">
              <a:extLst>
                <a:ext uri="{FF2B5EF4-FFF2-40B4-BE49-F238E27FC236}">
                  <a16:creationId xmlns:a16="http://schemas.microsoft.com/office/drawing/2014/main" id="{07109813-9818-204D-8C88-4FA100FED803}"/>
                </a:ext>
              </a:extLst>
            </p:cNvPr>
            <p:cNvSpPr txBox="1">
              <a:spLocks noChangeArrowheads="1"/>
            </p:cNvSpPr>
            <p:nvPr/>
          </p:nvSpPr>
          <p:spPr bwMode="auto">
            <a:xfrm>
              <a:off x="8416428" y="5302113"/>
              <a:ext cx="979755" cy="392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80000"/>
                </a:lnSpc>
              </a:pPr>
              <a:r>
                <a:rPr lang="en-US" sz="1200" dirty="0">
                  <a:latin typeface="Amazon Ember" panose="020B0603020204020204" pitchFamily="34" charset="0"/>
                  <a:ea typeface="Amazon Ember" panose="020B0603020204020204" pitchFamily="34" charset="0"/>
                  <a:cs typeface="Amazon Ember" panose="020B0603020204020204" pitchFamily="34" charset="0"/>
                </a:rPr>
                <a:t>Elastic</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File System</a:t>
              </a:r>
            </a:p>
          </p:txBody>
        </p:sp>
      </p:grpSp>
      <p:sp>
        <p:nvSpPr>
          <p:cNvPr id="105" name="Flowchart: Magnetic Disk 23">
            <a:extLst>
              <a:ext uri="{FF2B5EF4-FFF2-40B4-BE49-F238E27FC236}">
                <a16:creationId xmlns:a16="http://schemas.microsoft.com/office/drawing/2014/main" id="{6EBEC6CF-E394-3143-B8C1-3C0A490084EB}"/>
              </a:ext>
            </a:extLst>
          </p:cNvPr>
          <p:cNvSpPr/>
          <p:nvPr/>
        </p:nvSpPr>
        <p:spPr>
          <a:xfrm>
            <a:off x="1423661" y="5253631"/>
            <a:ext cx="732433" cy="679913"/>
          </a:xfrm>
          <a:prstGeom prst="flowChartMagneticDisk">
            <a:avLst/>
          </a:prstGeom>
          <a:solidFill>
            <a:srgbClr val="D2DCE6"/>
          </a:solidFill>
          <a:ln>
            <a:solidFill>
              <a:srgbClr val="304356"/>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solidFill>
                  <a:srgbClr val="304356"/>
                </a:solidFill>
                <a:latin typeface="Amazon Ember" panose="020B0603020204020204" pitchFamily="34" charset="0"/>
                <a:ea typeface="Amazon Ember" panose="020B0603020204020204" pitchFamily="34" charset="0"/>
                <a:cs typeface="Amazon Ember" panose="020B0603020204020204" pitchFamily="34" charset="0"/>
              </a:rPr>
              <a:t>DAS</a:t>
            </a:r>
            <a:endParaRPr lang="en-US" dirty="0">
              <a:solidFill>
                <a:srgbClr val="30435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6" name="Flowchart: Magnetic Disk 230">
            <a:extLst>
              <a:ext uri="{FF2B5EF4-FFF2-40B4-BE49-F238E27FC236}">
                <a16:creationId xmlns:a16="http://schemas.microsoft.com/office/drawing/2014/main" id="{19400D81-B4EA-3E41-AB1C-A0C4BD3DE6F6}"/>
              </a:ext>
            </a:extLst>
          </p:cNvPr>
          <p:cNvSpPr/>
          <p:nvPr/>
        </p:nvSpPr>
        <p:spPr>
          <a:xfrm>
            <a:off x="2369220" y="5253631"/>
            <a:ext cx="732433" cy="679913"/>
          </a:xfrm>
          <a:prstGeom prst="flowChartMagneticDisk">
            <a:avLst/>
          </a:prstGeom>
          <a:solidFill>
            <a:srgbClr val="D2DCE6"/>
          </a:solidFill>
          <a:ln>
            <a:solidFill>
              <a:srgbClr val="304356"/>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solidFill>
                  <a:srgbClr val="304356"/>
                </a:solidFill>
                <a:latin typeface="Amazon Ember" panose="020B0603020204020204" pitchFamily="34" charset="0"/>
                <a:ea typeface="Amazon Ember" panose="020B0603020204020204" pitchFamily="34" charset="0"/>
                <a:cs typeface="Amazon Ember" panose="020B0603020204020204" pitchFamily="34" charset="0"/>
              </a:rPr>
              <a:t>SAN</a:t>
            </a:r>
            <a:endParaRPr lang="en-US" dirty="0">
              <a:solidFill>
                <a:srgbClr val="30435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7" name="Flowchart: Magnetic Disk 234">
            <a:extLst>
              <a:ext uri="{FF2B5EF4-FFF2-40B4-BE49-F238E27FC236}">
                <a16:creationId xmlns:a16="http://schemas.microsoft.com/office/drawing/2014/main" id="{59FFF65A-F08D-DF45-91EC-416D9970E799}"/>
              </a:ext>
            </a:extLst>
          </p:cNvPr>
          <p:cNvSpPr/>
          <p:nvPr/>
        </p:nvSpPr>
        <p:spPr>
          <a:xfrm>
            <a:off x="3314779" y="5253631"/>
            <a:ext cx="732433" cy="679913"/>
          </a:xfrm>
          <a:prstGeom prst="flowChartMagneticDisk">
            <a:avLst/>
          </a:prstGeom>
          <a:solidFill>
            <a:srgbClr val="D2DCE6"/>
          </a:solidFill>
          <a:ln>
            <a:solidFill>
              <a:srgbClr val="304356"/>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solidFill>
                  <a:srgbClr val="304356"/>
                </a:solidFill>
                <a:latin typeface="Amazon Ember" panose="020B0603020204020204" pitchFamily="34" charset="0"/>
                <a:ea typeface="Amazon Ember" panose="020B0603020204020204" pitchFamily="34" charset="0"/>
                <a:cs typeface="Amazon Ember" panose="020B0603020204020204" pitchFamily="34" charset="0"/>
              </a:rPr>
              <a:t>NAS</a:t>
            </a:r>
            <a:endParaRPr lang="en-US" dirty="0">
              <a:solidFill>
                <a:srgbClr val="304356"/>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08" name="Group 107">
            <a:extLst>
              <a:ext uri="{FF2B5EF4-FFF2-40B4-BE49-F238E27FC236}">
                <a16:creationId xmlns:a16="http://schemas.microsoft.com/office/drawing/2014/main" id="{3AEC4845-0609-724C-B427-93073EE81E83}"/>
              </a:ext>
            </a:extLst>
          </p:cNvPr>
          <p:cNvGrpSpPr/>
          <p:nvPr/>
        </p:nvGrpSpPr>
        <p:grpSpPr>
          <a:xfrm>
            <a:off x="3555015" y="5198571"/>
            <a:ext cx="251959" cy="219487"/>
            <a:chOff x="2675869" y="4774513"/>
            <a:chExt cx="251959" cy="219487"/>
          </a:xfrm>
        </p:grpSpPr>
        <p:cxnSp>
          <p:nvCxnSpPr>
            <p:cNvPr id="109" name="Straight Connector 108">
              <a:extLst>
                <a:ext uri="{FF2B5EF4-FFF2-40B4-BE49-F238E27FC236}">
                  <a16:creationId xmlns:a16="http://schemas.microsoft.com/office/drawing/2014/main" id="{6DFEF740-B6C7-044F-B67D-EABD31305BE6}"/>
                </a:ext>
              </a:extLst>
            </p:cNvPr>
            <p:cNvCxnSpPr>
              <a:stCxn id="110" idx="2"/>
            </p:cNvCxnSpPr>
            <p:nvPr/>
          </p:nvCxnSpPr>
          <p:spPr>
            <a:xfrm flipH="1">
              <a:off x="2805113" y="4855325"/>
              <a:ext cx="1006" cy="33381"/>
            </a:xfrm>
            <a:prstGeom prst="line">
              <a:avLst/>
            </a:prstGeom>
            <a:ln w="6350">
              <a:solidFill>
                <a:srgbClr val="304356"/>
              </a:solidFill>
            </a:ln>
            <a:effectLst/>
          </p:spPr>
          <p:style>
            <a:lnRef idx="2">
              <a:schemeClr val="accent1"/>
            </a:lnRef>
            <a:fillRef idx="0">
              <a:schemeClr val="accent1"/>
            </a:fillRef>
            <a:effectRef idx="1">
              <a:schemeClr val="accent1"/>
            </a:effectRef>
            <a:fontRef idx="minor">
              <a:schemeClr val="tx1"/>
            </a:fontRef>
          </p:style>
        </p:cxnSp>
        <p:sp>
          <p:nvSpPr>
            <p:cNvPr id="110" name="Rectangle 109">
              <a:extLst>
                <a:ext uri="{FF2B5EF4-FFF2-40B4-BE49-F238E27FC236}">
                  <a16:creationId xmlns:a16="http://schemas.microsoft.com/office/drawing/2014/main" id="{7DF711C3-0279-AA49-ABF0-578970E4DF1A}"/>
                </a:ext>
              </a:extLst>
            </p:cNvPr>
            <p:cNvSpPr/>
            <p:nvPr/>
          </p:nvSpPr>
          <p:spPr>
            <a:xfrm>
              <a:off x="2757780" y="4774513"/>
              <a:ext cx="96677" cy="80812"/>
            </a:xfrm>
            <a:prstGeom prst="rect">
              <a:avLst/>
            </a:prstGeom>
            <a:solidFill>
              <a:srgbClr val="304356"/>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111" name="Rectangle 110">
              <a:extLst>
                <a:ext uri="{FF2B5EF4-FFF2-40B4-BE49-F238E27FC236}">
                  <a16:creationId xmlns:a16="http://schemas.microsoft.com/office/drawing/2014/main" id="{C11F5C54-1075-F049-9B78-0FC31B624C7E}"/>
                </a:ext>
              </a:extLst>
            </p:cNvPr>
            <p:cNvSpPr/>
            <p:nvPr/>
          </p:nvSpPr>
          <p:spPr>
            <a:xfrm>
              <a:off x="2675869" y="4913188"/>
              <a:ext cx="96677" cy="80812"/>
            </a:xfrm>
            <a:prstGeom prst="rect">
              <a:avLst/>
            </a:prstGeom>
            <a:solidFill>
              <a:srgbClr val="304356"/>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112" name="Rectangle 111">
              <a:extLst>
                <a:ext uri="{FF2B5EF4-FFF2-40B4-BE49-F238E27FC236}">
                  <a16:creationId xmlns:a16="http://schemas.microsoft.com/office/drawing/2014/main" id="{6719E8C0-582B-B44F-88E6-72F4027A6D53}"/>
                </a:ext>
              </a:extLst>
            </p:cNvPr>
            <p:cNvSpPr/>
            <p:nvPr/>
          </p:nvSpPr>
          <p:spPr>
            <a:xfrm>
              <a:off x="2831151" y="4913188"/>
              <a:ext cx="96677" cy="80812"/>
            </a:xfrm>
            <a:prstGeom prst="rect">
              <a:avLst/>
            </a:prstGeom>
            <a:solidFill>
              <a:srgbClr val="304356"/>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13" name="Straight Connector 112">
              <a:extLst>
                <a:ext uri="{FF2B5EF4-FFF2-40B4-BE49-F238E27FC236}">
                  <a16:creationId xmlns:a16="http://schemas.microsoft.com/office/drawing/2014/main" id="{E1336F1B-92E7-0746-A514-7C37D1D585D9}"/>
                </a:ext>
              </a:extLst>
            </p:cNvPr>
            <p:cNvCxnSpPr/>
            <p:nvPr/>
          </p:nvCxnSpPr>
          <p:spPr>
            <a:xfrm>
              <a:off x="2721769" y="4883944"/>
              <a:ext cx="159544" cy="0"/>
            </a:xfrm>
            <a:prstGeom prst="line">
              <a:avLst/>
            </a:prstGeom>
            <a:ln w="6350">
              <a:solidFill>
                <a:srgbClr val="304356"/>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0F92887E-7CB3-5C4B-919A-83519AB088E8}"/>
                </a:ext>
              </a:extLst>
            </p:cNvPr>
            <p:cNvCxnSpPr>
              <a:stCxn id="111" idx="0"/>
            </p:cNvCxnSpPr>
            <p:nvPr/>
          </p:nvCxnSpPr>
          <p:spPr>
            <a:xfrm flipH="1" flipV="1">
              <a:off x="2724150" y="4883944"/>
              <a:ext cx="58" cy="29244"/>
            </a:xfrm>
            <a:prstGeom prst="line">
              <a:avLst/>
            </a:prstGeom>
            <a:ln w="6350">
              <a:solidFill>
                <a:srgbClr val="304356"/>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6546E35F-EC5B-FE47-A66B-ED807599D79D}"/>
                </a:ext>
              </a:extLst>
            </p:cNvPr>
            <p:cNvCxnSpPr>
              <a:stCxn id="112" idx="0"/>
            </p:cNvCxnSpPr>
            <p:nvPr/>
          </p:nvCxnSpPr>
          <p:spPr>
            <a:xfrm flipH="1" flipV="1">
              <a:off x="2878931" y="4883944"/>
              <a:ext cx="559" cy="29244"/>
            </a:xfrm>
            <a:prstGeom prst="line">
              <a:avLst/>
            </a:prstGeom>
            <a:ln w="6350">
              <a:solidFill>
                <a:srgbClr val="304356"/>
              </a:solidFill>
            </a:ln>
            <a:effectLst/>
          </p:spPr>
          <p:style>
            <a:lnRef idx="2">
              <a:schemeClr val="accent1"/>
            </a:lnRef>
            <a:fillRef idx="0">
              <a:schemeClr val="accent1"/>
            </a:fillRef>
            <a:effectRef idx="1">
              <a:schemeClr val="accent1"/>
            </a:effectRef>
            <a:fontRef idx="minor">
              <a:schemeClr val="tx1"/>
            </a:fontRef>
          </p:style>
        </p:cxnSp>
      </p:grpSp>
      <p:pic>
        <p:nvPicPr>
          <p:cNvPr id="116" name="Picture 115" descr="Servers_Three.png">
            <a:extLst>
              <a:ext uri="{FF2B5EF4-FFF2-40B4-BE49-F238E27FC236}">
                <a16:creationId xmlns:a16="http://schemas.microsoft.com/office/drawing/2014/main" id="{DAF2CF3A-8463-3E4D-B521-562DA6415184}"/>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3510792" y="4020445"/>
            <a:ext cx="1345593" cy="986768"/>
          </a:xfrm>
          <a:prstGeom prst="rect">
            <a:avLst/>
          </a:prstGeom>
        </p:spPr>
      </p:pic>
    </p:spTree>
    <p:custDataLst>
      <p:tags r:id="rId1"/>
    </p:custDataLst>
    <p:extLst>
      <p:ext uri="{BB962C8B-B14F-4D97-AF65-F5344CB8AC3E}">
        <p14:creationId xmlns:p14="http://schemas.microsoft.com/office/powerpoint/2010/main" val="107119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Terminologie</a:t>
            </a:r>
            <a:r>
              <a:rPr lang="en-US" dirty="0"/>
              <a:t> </a:t>
            </a:r>
            <a:r>
              <a:rPr lang="en-US" dirty="0" err="1"/>
              <a:t>importante</a:t>
            </a:r>
            <a:r>
              <a:rPr lang="en-US" dirty="0"/>
              <a:t> du cloud</a:t>
            </a:r>
          </a:p>
        </p:txBody>
      </p:sp>
      <p:sp>
        <p:nvSpPr>
          <p:cNvPr id="3" name="Content Placeholder 2"/>
          <p:cNvSpPr>
            <a:spLocks noGrp="1"/>
          </p:cNvSpPr>
          <p:nvPr>
            <p:ph idx="1"/>
          </p:nvPr>
        </p:nvSpPr>
        <p:spPr>
          <a:xfrm>
            <a:off x="238538" y="1440305"/>
            <a:ext cx="11672108" cy="4913308"/>
          </a:xfrm>
        </p:spPr>
        <p:txBody>
          <a:bodyPr>
            <a:noAutofit/>
          </a:bodyPr>
          <a:lstStyle/>
          <a:p>
            <a:pPr marL="457200" lvl="1" indent="-457200">
              <a:lnSpc>
                <a:spcPct val="110000"/>
              </a:lnSpc>
              <a:spcBef>
                <a:spcPts val="600"/>
              </a:spcBef>
              <a:spcAft>
                <a:spcPts val="600"/>
              </a:spcAft>
            </a:pPr>
            <a:r>
              <a:rPr lang="fr-FR" b="1" dirty="0"/>
              <a:t>High Availability (Haute disponibilité):</a:t>
            </a:r>
          </a:p>
          <a:p>
            <a:pPr marL="914400" lvl="2" indent="-457200">
              <a:lnSpc>
                <a:spcPct val="110000"/>
              </a:lnSpc>
              <a:spcBef>
                <a:spcPts val="600"/>
              </a:spcBef>
              <a:spcAft>
                <a:spcPts val="600"/>
              </a:spcAft>
            </a:pPr>
            <a:r>
              <a:rPr lang="fr-FR" dirty="0"/>
              <a:t>Accessible quand vous en avez besoin à tout moment</a:t>
            </a:r>
          </a:p>
          <a:p>
            <a:pPr marL="457200" lvl="1" indent="-457200">
              <a:lnSpc>
                <a:spcPct val="110000"/>
              </a:lnSpc>
              <a:spcBef>
                <a:spcPts val="600"/>
              </a:spcBef>
              <a:spcAft>
                <a:spcPts val="600"/>
              </a:spcAft>
            </a:pPr>
            <a:r>
              <a:rPr lang="fr-FR" b="1" dirty="0" err="1"/>
              <a:t>Fault</a:t>
            </a:r>
            <a:r>
              <a:rPr lang="fr-FR" b="1" dirty="0"/>
              <a:t> </a:t>
            </a:r>
            <a:r>
              <a:rPr lang="fr-FR" b="1" dirty="0" err="1"/>
              <a:t>Tolerance</a:t>
            </a:r>
            <a:r>
              <a:rPr lang="fr-FR" b="1" dirty="0"/>
              <a:t> (Tolérance aux pannes):</a:t>
            </a:r>
          </a:p>
          <a:p>
            <a:pPr marL="914400" lvl="2" indent="-457200">
              <a:lnSpc>
                <a:spcPct val="110000"/>
              </a:lnSpc>
              <a:spcBef>
                <a:spcPts val="600"/>
              </a:spcBef>
              <a:spcAft>
                <a:spcPts val="600"/>
              </a:spcAft>
            </a:pPr>
            <a:r>
              <a:rPr lang="fr-FR" dirty="0"/>
              <a:t>Capacité à résister à un certain nombre de défaillances tout en restant fonctionnel</a:t>
            </a:r>
          </a:p>
          <a:p>
            <a:pPr marL="457200" lvl="1" indent="-457200">
              <a:lnSpc>
                <a:spcPct val="110000"/>
              </a:lnSpc>
              <a:spcBef>
                <a:spcPts val="600"/>
              </a:spcBef>
              <a:spcAft>
                <a:spcPts val="600"/>
              </a:spcAft>
            </a:pPr>
            <a:r>
              <a:rPr lang="fr-FR" b="1" dirty="0" err="1"/>
              <a:t>Scalability</a:t>
            </a:r>
            <a:r>
              <a:rPr lang="fr-FR" b="1" dirty="0"/>
              <a:t> (Evolutif):</a:t>
            </a:r>
          </a:p>
          <a:p>
            <a:pPr marL="914400" lvl="2" indent="-457200">
              <a:lnSpc>
                <a:spcPct val="110000"/>
              </a:lnSpc>
              <a:spcBef>
                <a:spcPts val="600"/>
              </a:spcBef>
              <a:spcAft>
                <a:spcPts val="600"/>
              </a:spcAft>
            </a:pPr>
            <a:r>
              <a:rPr lang="fr-FR" dirty="0"/>
              <a:t>Capacité d'augmenter facilement la taille, la capacité et/ou la portée si nécessaire</a:t>
            </a:r>
          </a:p>
          <a:p>
            <a:pPr marL="914400" lvl="2" indent="-457200">
              <a:lnSpc>
                <a:spcPct val="110000"/>
              </a:lnSpc>
              <a:spcBef>
                <a:spcPts val="600"/>
              </a:spcBef>
              <a:spcAft>
                <a:spcPts val="600"/>
              </a:spcAft>
            </a:pPr>
            <a:r>
              <a:rPr lang="fr-FR" dirty="0"/>
              <a:t>La croissance est (généralement) basée sur la demande</a:t>
            </a:r>
          </a:p>
          <a:p>
            <a:pPr marL="457200" lvl="1" indent="-457200">
              <a:lnSpc>
                <a:spcPct val="110000"/>
              </a:lnSpc>
              <a:spcBef>
                <a:spcPts val="600"/>
              </a:spcBef>
              <a:spcAft>
                <a:spcPts val="600"/>
              </a:spcAft>
            </a:pPr>
            <a:r>
              <a:rPr lang="fr-FR" b="1" dirty="0" err="1"/>
              <a:t>Elasticity</a:t>
            </a:r>
            <a:r>
              <a:rPr lang="fr-FR" b="1" dirty="0"/>
              <a:t> (Elastique):</a:t>
            </a:r>
          </a:p>
          <a:p>
            <a:pPr marL="914400" lvl="2" indent="-457200">
              <a:lnSpc>
                <a:spcPct val="110000"/>
              </a:lnSpc>
              <a:spcBef>
                <a:spcPts val="600"/>
              </a:spcBef>
              <a:spcAft>
                <a:spcPts val="600"/>
              </a:spcAft>
            </a:pPr>
            <a:r>
              <a:rPr lang="fr-FR" dirty="0"/>
              <a:t>Capacité de croître (évoluer) si nécessaire et de réduire la taille lorsque les ressources ne sont plus nécessaires.</a:t>
            </a:r>
          </a:p>
          <a:p>
            <a:pPr marL="914400" lvl="2" indent="-457200">
              <a:lnSpc>
                <a:spcPct val="110000"/>
              </a:lnSpc>
              <a:spcBef>
                <a:spcPts val="1000"/>
              </a:spcBef>
              <a:spcAft>
                <a:spcPts val="800"/>
              </a:spcAft>
            </a:pPr>
            <a:endParaRPr lang="fr-FR" dirty="0"/>
          </a:p>
          <a:p>
            <a:pPr marL="457200" lvl="1" indent="-457200">
              <a:lnSpc>
                <a:spcPct val="110000"/>
              </a:lnSpc>
              <a:spcBef>
                <a:spcPts val="1000"/>
              </a:spcBef>
              <a:spcAft>
                <a:spcPts val="800"/>
              </a:spcAft>
            </a:pPr>
            <a:endParaRPr lang="fr-FR" dirty="0"/>
          </a:p>
          <a:p>
            <a:pPr marL="457200" lvl="1" indent="-457200">
              <a:lnSpc>
                <a:spcPct val="110000"/>
              </a:lnSpc>
              <a:spcBef>
                <a:spcPts val="1000"/>
              </a:spcBef>
              <a:spcAft>
                <a:spcPts val="800"/>
              </a:spcAft>
            </a:pPr>
            <a:endParaRPr lang="fr-FR" dirty="0"/>
          </a:p>
        </p:txBody>
      </p:sp>
    </p:spTree>
    <p:custDataLst>
      <p:tags r:id="rId1"/>
    </p:custDataLst>
    <p:extLst>
      <p:ext uri="{BB962C8B-B14F-4D97-AF65-F5344CB8AC3E}">
        <p14:creationId xmlns:p14="http://schemas.microsoft.com/office/powerpoint/2010/main" val="1723597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Resumé</a:t>
            </a:r>
          </a:p>
        </p:txBody>
      </p:sp>
      <p:sp>
        <p:nvSpPr>
          <p:cNvPr id="3" name="Content Placeholder 2"/>
          <p:cNvSpPr>
            <a:spLocks noGrp="1"/>
          </p:cNvSpPr>
          <p:nvPr>
            <p:ph idx="1"/>
          </p:nvPr>
        </p:nvSpPr>
        <p:spPr>
          <a:xfrm>
            <a:off x="238538" y="1440305"/>
            <a:ext cx="11330609" cy="4913308"/>
          </a:xfrm>
        </p:spPr>
        <p:txBody>
          <a:bodyPr>
            <a:normAutofit fontScale="85000" lnSpcReduction="10000"/>
          </a:bodyPr>
          <a:lstStyle/>
          <a:p>
            <a:pPr marL="457200" lvl="1" indent="-457200">
              <a:lnSpc>
                <a:spcPct val="110000"/>
              </a:lnSpc>
              <a:spcBef>
                <a:spcPts val="1000"/>
              </a:spcBef>
              <a:spcAft>
                <a:spcPts val="800"/>
              </a:spcAft>
            </a:pPr>
            <a:r>
              <a:rPr lang="fr-FR" sz="2800" dirty="0"/>
              <a:t>Le cloud </a:t>
            </a:r>
            <a:r>
              <a:rPr lang="fr-FR" sz="2800" dirty="0" err="1"/>
              <a:t>computing</a:t>
            </a:r>
            <a:r>
              <a:rPr lang="fr-FR" sz="2800" dirty="0"/>
              <a:t> c’est le fait d’avoir de la ressource à la demande que l’on paie à l’usage.. </a:t>
            </a:r>
          </a:p>
          <a:p>
            <a:pPr marL="457200" lvl="1" indent="-457200">
              <a:lnSpc>
                <a:spcPct val="110000"/>
              </a:lnSpc>
              <a:spcBef>
                <a:spcPts val="1000"/>
              </a:spcBef>
              <a:spcAft>
                <a:spcPts val="800"/>
              </a:spcAft>
            </a:pPr>
            <a:r>
              <a:rPr lang="fr-FR" sz="2800" dirty="0"/>
              <a:t>Trois modèles de cloud </a:t>
            </a:r>
            <a:r>
              <a:rPr lang="fr-FR" sz="2800" dirty="0" err="1"/>
              <a:t>computing</a:t>
            </a:r>
            <a:r>
              <a:rPr lang="fr-FR" sz="2800" dirty="0"/>
              <a:t> sont :</a:t>
            </a:r>
          </a:p>
          <a:p>
            <a:pPr marL="914400" lvl="2" indent="-457200">
              <a:lnSpc>
                <a:spcPct val="110000"/>
              </a:lnSpc>
              <a:spcBef>
                <a:spcPts val="1000"/>
              </a:spcBef>
              <a:spcAft>
                <a:spcPts val="800"/>
              </a:spcAft>
            </a:pPr>
            <a:r>
              <a:rPr lang="fr-FR" sz="2400" dirty="0"/>
              <a:t>Infrastructure as a Service (IaaS)</a:t>
            </a:r>
          </a:p>
          <a:p>
            <a:pPr marL="914400" lvl="2" indent="-457200">
              <a:lnSpc>
                <a:spcPct val="110000"/>
              </a:lnSpc>
              <a:spcBef>
                <a:spcPts val="1000"/>
              </a:spcBef>
              <a:spcAft>
                <a:spcPts val="800"/>
              </a:spcAft>
            </a:pPr>
            <a:r>
              <a:rPr lang="fr-FR" sz="2400" dirty="0"/>
              <a:t>Platform as a Service (PaaS)</a:t>
            </a:r>
          </a:p>
          <a:p>
            <a:pPr marL="914400" lvl="2" indent="-457200">
              <a:lnSpc>
                <a:spcPct val="110000"/>
              </a:lnSpc>
              <a:spcBef>
                <a:spcPts val="1000"/>
              </a:spcBef>
              <a:spcAft>
                <a:spcPts val="800"/>
              </a:spcAft>
            </a:pPr>
            <a:r>
              <a:rPr lang="fr-FR" sz="2400" dirty="0"/>
              <a:t>Software as a Service (SaaS)</a:t>
            </a:r>
          </a:p>
          <a:p>
            <a:pPr marL="457200" lvl="1" indent="-457200">
              <a:lnSpc>
                <a:spcPct val="110000"/>
              </a:lnSpc>
              <a:spcBef>
                <a:spcPts val="1000"/>
              </a:spcBef>
              <a:spcAft>
                <a:spcPts val="800"/>
              </a:spcAft>
            </a:pPr>
            <a:r>
              <a:rPr lang="fr-FR" sz="2800" dirty="0" err="1"/>
              <a:t>All-in</a:t>
            </a:r>
            <a:r>
              <a:rPr lang="fr-FR" sz="2800" dirty="0"/>
              <a:t> cloud, hybride, et cloud privé sont les trois modèles de déploiement cloud.</a:t>
            </a:r>
          </a:p>
          <a:p>
            <a:pPr marL="457200" lvl="1" indent="-457200">
              <a:lnSpc>
                <a:spcPct val="110000"/>
              </a:lnSpc>
              <a:spcBef>
                <a:spcPts val="1000"/>
              </a:spcBef>
              <a:spcAft>
                <a:spcPts val="800"/>
              </a:spcAft>
            </a:pPr>
            <a:r>
              <a:rPr lang="fr-FR" sz="2800" dirty="0"/>
              <a:t>Les services cloud sont disponibles pour remplacer les activités informatiques traditionnelles locales.</a:t>
            </a:r>
          </a:p>
          <a:p>
            <a:pPr marL="457200" lvl="1" indent="-457200">
              <a:lnSpc>
                <a:spcPct val="110000"/>
              </a:lnSpc>
              <a:spcBef>
                <a:spcPts val="1000"/>
              </a:spcBef>
              <a:spcAft>
                <a:spcPts val="800"/>
              </a:spcAft>
            </a:pPr>
            <a:endParaRPr lang="fr-FR" sz="2800" dirty="0"/>
          </a:p>
          <a:p>
            <a:pPr marL="457200" lvl="1" indent="-457200">
              <a:lnSpc>
                <a:spcPct val="110000"/>
              </a:lnSpc>
              <a:spcBef>
                <a:spcPts val="1000"/>
              </a:spcBef>
              <a:spcAft>
                <a:spcPts val="800"/>
              </a:spcAft>
            </a:pPr>
            <a:endParaRPr lang="fr-FR" sz="2800" dirty="0"/>
          </a:p>
          <a:p>
            <a:pPr marL="457200" lvl="1" indent="-457200">
              <a:lnSpc>
                <a:spcPct val="110000"/>
              </a:lnSpc>
              <a:spcBef>
                <a:spcPts val="1000"/>
              </a:spcBef>
              <a:spcAft>
                <a:spcPts val="800"/>
              </a:spcAft>
            </a:pPr>
            <a:endParaRPr lang="fr-FR" sz="2800" dirty="0"/>
          </a:p>
        </p:txBody>
      </p:sp>
    </p:spTree>
    <p:custDataLst>
      <p:tags r:id="rId1"/>
    </p:custDataLst>
    <p:extLst>
      <p:ext uri="{BB962C8B-B14F-4D97-AF65-F5344CB8AC3E}">
        <p14:creationId xmlns:p14="http://schemas.microsoft.com/office/powerpoint/2010/main" val="1864769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702" y="2923113"/>
            <a:ext cx="11842595" cy="779463"/>
          </a:xfrm>
        </p:spPr>
        <p:txBody>
          <a:bodyPr>
            <a:noAutofit/>
          </a:bodyPr>
          <a:lstStyle/>
          <a:p>
            <a:r>
              <a:rPr lang="en-US" sz="4800" dirty="0" err="1"/>
              <a:t>Partie</a:t>
            </a:r>
            <a:r>
              <a:rPr lang="en-US" sz="4800" dirty="0"/>
              <a:t> 2: Les six Benefices du Cloud Computing</a:t>
            </a:r>
          </a:p>
        </p:txBody>
      </p:sp>
    </p:spTree>
    <p:custDataLst>
      <p:tags r:id="rId1"/>
    </p:custDataLst>
    <p:extLst>
      <p:ext uri="{BB962C8B-B14F-4D97-AF65-F5344CB8AC3E}">
        <p14:creationId xmlns:p14="http://schemas.microsoft.com/office/powerpoint/2010/main" val="844038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8539" y="231443"/>
            <a:ext cx="11115261" cy="779463"/>
          </a:xfrm>
        </p:spPr>
        <p:txBody>
          <a:bodyPr>
            <a:noAutofit/>
          </a:bodyPr>
          <a:lstStyle/>
          <a:p>
            <a:r>
              <a:rPr lang="en-US" sz="3600" dirty="0" err="1"/>
              <a:t>Avantage</a:t>
            </a:r>
            <a:r>
              <a:rPr lang="en-US" sz="3600" dirty="0"/>
              <a:t> #1</a:t>
            </a:r>
            <a:r>
              <a:rPr lang="en-US" sz="3800" dirty="0"/>
              <a:t>: </a:t>
            </a:r>
            <a:r>
              <a:rPr lang="fr-FR" sz="2600" dirty="0"/>
              <a:t>Dépenses d'investissement en charges variables</a:t>
            </a:r>
            <a:endParaRPr lang="en-US" sz="2600" dirty="0"/>
          </a:p>
        </p:txBody>
      </p:sp>
      <p:sp>
        <p:nvSpPr>
          <p:cNvPr id="7" name="Content Placeholder 6"/>
          <p:cNvSpPr>
            <a:spLocks noGrp="1"/>
          </p:cNvSpPr>
          <p:nvPr>
            <p:ph idx="1"/>
          </p:nvPr>
        </p:nvSpPr>
        <p:spPr>
          <a:xfrm>
            <a:off x="4185695" y="3235990"/>
            <a:ext cx="7720473" cy="869649"/>
          </a:xfrm>
        </p:spPr>
        <p:txBody>
          <a:bodyPr/>
          <a:lstStyle/>
          <a:p>
            <a:pPr marL="0" indent="0">
              <a:buNone/>
            </a:pPr>
            <a:r>
              <a:rPr lang="fr-FR" dirty="0"/>
              <a:t>Échangez des </a:t>
            </a:r>
            <a:r>
              <a:rPr lang="fr-FR" b="1" dirty="0">
                <a:solidFill>
                  <a:schemeClr val="accent2">
                    <a:lumMod val="75000"/>
                  </a:schemeClr>
                </a:solidFill>
              </a:rPr>
              <a:t>dépenses en capital </a:t>
            </a:r>
            <a:r>
              <a:rPr lang="fr-FR" dirty="0"/>
              <a:t>contre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les charges variables</a:t>
            </a:r>
            <a:endParaRPr lang="en-US" sz="3733"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0369" y="2529159"/>
            <a:ext cx="2748636" cy="2125612"/>
          </a:xfrm>
          <a:prstGeom prst="rect">
            <a:avLst/>
          </a:prstGeom>
        </p:spPr>
      </p:pic>
    </p:spTree>
    <p:custDataLst>
      <p:tags r:id="rId1"/>
    </p:custDataLst>
    <p:extLst>
      <p:ext uri="{BB962C8B-B14F-4D97-AF65-F5344CB8AC3E}">
        <p14:creationId xmlns:p14="http://schemas.microsoft.com/office/powerpoint/2010/main" val="1635348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Contenu de </a:t>
            </a:r>
            <a:r>
              <a:rPr lang="en-US" dirty="0" err="1"/>
              <a:t>ce</a:t>
            </a:r>
            <a:r>
              <a:rPr lang="en-US" dirty="0"/>
              <a:t> module</a:t>
            </a:r>
          </a:p>
        </p:txBody>
      </p:sp>
      <p:sp>
        <p:nvSpPr>
          <p:cNvPr id="5" name="Content Placeholder 4"/>
          <p:cNvSpPr>
            <a:spLocks noGrp="1"/>
          </p:cNvSpPr>
          <p:nvPr>
            <p:ph idx="1"/>
          </p:nvPr>
        </p:nvSpPr>
        <p:spPr/>
        <p:txBody>
          <a:bodyPr>
            <a:noAutofit/>
          </a:bodyPr>
          <a:lstStyle/>
          <a:p>
            <a:pPr marL="493713" indent="-493713">
              <a:spcBef>
                <a:spcPts val="1800"/>
              </a:spcBef>
            </a:pPr>
            <a:r>
              <a:rPr lang="fr-FR" dirty="0"/>
              <a:t>Partie 1 : Qu'est-ce que le Cloud </a:t>
            </a:r>
            <a:r>
              <a:rPr lang="fr-FR" dirty="0" err="1"/>
              <a:t>Computing</a:t>
            </a:r>
            <a:r>
              <a:rPr lang="fr-FR" dirty="0"/>
              <a:t> ?</a:t>
            </a:r>
            <a:endParaRPr lang="en-US" dirty="0"/>
          </a:p>
          <a:p>
            <a:pPr marL="493713" indent="-493713">
              <a:spcBef>
                <a:spcPts val="1800"/>
              </a:spcBef>
            </a:pPr>
            <a:r>
              <a:rPr lang="en-US" dirty="0" err="1"/>
              <a:t>Partie</a:t>
            </a:r>
            <a:r>
              <a:rPr lang="en-US" dirty="0"/>
              <a:t> 2: Six </a:t>
            </a:r>
            <a:r>
              <a:rPr lang="en-US" dirty="0" err="1"/>
              <a:t>Avantages</a:t>
            </a:r>
            <a:r>
              <a:rPr lang="en-US" dirty="0"/>
              <a:t> du Cloud Computing</a:t>
            </a:r>
          </a:p>
          <a:p>
            <a:pPr marL="493713" indent="-493713">
              <a:spcBef>
                <a:spcPts val="1800"/>
              </a:spcBef>
            </a:pPr>
            <a:r>
              <a:rPr lang="en-US" dirty="0" err="1"/>
              <a:t>Partie</a:t>
            </a:r>
            <a:r>
              <a:rPr lang="en-US" dirty="0"/>
              <a:t> 3: </a:t>
            </a:r>
            <a:r>
              <a:rPr lang="fr-FR" dirty="0"/>
              <a:t>Qu'est-ce qu'Amazon Web Services (AWS)</a:t>
            </a:r>
            <a:r>
              <a:rPr lang="en-US" dirty="0"/>
              <a:t>?</a:t>
            </a:r>
          </a:p>
          <a:p>
            <a:pPr marL="493713" indent="-493713">
              <a:spcBef>
                <a:spcPts val="1800"/>
              </a:spcBef>
            </a:pPr>
            <a:r>
              <a:rPr lang="en-US" dirty="0" err="1"/>
              <a:t>Partie</a:t>
            </a:r>
            <a:r>
              <a:rPr lang="en-US" dirty="0"/>
              <a:t> 4: AWS Cloud Adoption Framework (CAF)</a:t>
            </a:r>
          </a:p>
          <a:p>
            <a:pPr>
              <a:spcBef>
                <a:spcPts val="1800"/>
              </a:spcBef>
            </a:pPr>
            <a:endParaRPr lang="en-US" dirty="0"/>
          </a:p>
        </p:txBody>
      </p:sp>
    </p:spTree>
    <p:custDataLst>
      <p:tags r:id="rId1"/>
    </p:custDataLst>
    <p:extLst>
      <p:ext uri="{BB962C8B-B14F-4D97-AF65-F5344CB8AC3E}">
        <p14:creationId xmlns:p14="http://schemas.microsoft.com/office/powerpoint/2010/main" val="18389490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fr-FR" sz="4400" dirty="0"/>
              <a:t>Dépenses d'investissement </a:t>
            </a:r>
            <a:r>
              <a:rPr lang="fr-FR" dirty="0"/>
              <a:t>Vs </a:t>
            </a:r>
            <a:r>
              <a:rPr lang="fr-FR" sz="4400" dirty="0"/>
              <a:t>Charges variables</a:t>
            </a:r>
            <a:endParaRPr lang="en-US" dirty="0"/>
          </a:p>
        </p:txBody>
      </p:sp>
      <p:sp>
        <p:nvSpPr>
          <p:cNvPr id="7" name="Content Placeholder 6"/>
          <p:cNvSpPr>
            <a:spLocks noGrp="1"/>
          </p:cNvSpPr>
          <p:nvPr>
            <p:ph idx="1"/>
          </p:nvPr>
        </p:nvSpPr>
        <p:spPr>
          <a:xfrm>
            <a:off x="6222381" y="1550447"/>
            <a:ext cx="5596239" cy="4883604"/>
          </a:xfrm>
        </p:spPr>
        <p:txBody>
          <a:bodyPr>
            <a:noAutofit/>
          </a:bodyPr>
          <a:lstStyle/>
          <a:p>
            <a:pPr marL="457200" indent="-457200"/>
            <a:r>
              <a:rPr lang="en-US" b="1" dirty="0" err="1"/>
              <a:t>Dépenses</a:t>
            </a:r>
            <a:r>
              <a:rPr lang="en-US" b="1" dirty="0"/>
              <a:t> </a:t>
            </a:r>
            <a:r>
              <a:rPr lang="en-US" b="1" dirty="0" err="1"/>
              <a:t>d’investissement</a:t>
            </a:r>
            <a:r>
              <a:rPr lang="en-US" b="1" dirty="0"/>
              <a:t> </a:t>
            </a:r>
            <a:r>
              <a:rPr lang="en-US" dirty="0"/>
              <a:t>(capex): </a:t>
            </a:r>
            <a:r>
              <a:rPr lang="fr-FR" dirty="0"/>
              <a:t>Fonds utilisés par une entreprise pour acquérir, moderniser et entretenir des actifs physiques tels que des propriétés, des bâtiments industriels ou des équipements.</a:t>
            </a:r>
            <a:endParaRPr lang="en-US" dirty="0"/>
          </a:p>
          <a:p>
            <a:pPr marL="457200" indent="-457200"/>
            <a:r>
              <a:rPr lang="en-US" b="1" dirty="0"/>
              <a:t>Charges variables</a:t>
            </a:r>
            <a:r>
              <a:rPr lang="en-US" dirty="0"/>
              <a:t>: </a:t>
            </a:r>
            <a:r>
              <a:rPr lang="fr-FR" dirty="0"/>
              <a:t>Une dépense variable est une dépense qui est facilement modifiée ou évitée par la personne qui supporte le coût</a:t>
            </a:r>
            <a:r>
              <a:rPr lang="en-US" sz="3200" dirty="0"/>
              <a:t>. </a:t>
            </a:r>
          </a:p>
        </p:txBody>
      </p:sp>
      <p:pic>
        <p:nvPicPr>
          <p:cNvPr id="3" name="Picture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49053" y="1914519"/>
            <a:ext cx="5593081" cy="3964881"/>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10082415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8540" y="231443"/>
            <a:ext cx="9445788" cy="779463"/>
          </a:xfrm>
        </p:spPr>
        <p:txBody>
          <a:bodyPr vert="horz" lIns="91440" tIns="45720" rIns="91440" bIns="45720" rtlCol="0" anchor="ctr">
            <a:noAutofit/>
          </a:bodyPr>
          <a:lstStyle/>
          <a:p>
            <a:r>
              <a:rPr lang="en-US" sz="3800" dirty="0" err="1"/>
              <a:t>Avantage</a:t>
            </a:r>
            <a:r>
              <a:rPr lang="en-US" sz="3800" dirty="0"/>
              <a:t> #2: </a:t>
            </a:r>
            <a:r>
              <a:rPr lang="en-US" sz="3800" dirty="0" err="1"/>
              <a:t>Economie</a:t>
            </a:r>
            <a:r>
              <a:rPr lang="en-US" sz="3800" dirty="0"/>
              <a:t> </a:t>
            </a:r>
            <a:r>
              <a:rPr lang="en-US" sz="3800" dirty="0" err="1"/>
              <a:t>d’échelle</a:t>
            </a:r>
            <a:endParaRPr lang="en-US" sz="3800" dirty="0"/>
          </a:p>
        </p:txBody>
      </p:sp>
      <p:sp>
        <p:nvSpPr>
          <p:cNvPr id="7" name="Content Placeholder 6"/>
          <p:cNvSpPr>
            <a:spLocks noGrp="1"/>
          </p:cNvSpPr>
          <p:nvPr>
            <p:ph idx="1"/>
          </p:nvPr>
        </p:nvSpPr>
        <p:spPr>
          <a:xfrm>
            <a:off x="4146511" y="3005657"/>
            <a:ext cx="7627167" cy="929671"/>
          </a:xfrm>
        </p:spPr>
        <p:txBody>
          <a:bodyPr anchor="ctr"/>
          <a:lstStyle/>
          <a:p>
            <a:pPr marL="0" indent="0">
              <a:buNone/>
            </a:pPr>
            <a:r>
              <a:rPr lang="fr-FR" dirty="0" err="1"/>
              <a:t>Beneficiez</a:t>
            </a:r>
            <a:r>
              <a:rPr lang="fr-FR" dirty="0"/>
              <a:t> d’énormes </a:t>
            </a:r>
            <a:r>
              <a:rPr lang="fr-FR"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économies d’échelle</a:t>
            </a:r>
            <a:r>
              <a:rPr lang="fr-FR" dirty="0"/>
              <a:t>.</a:t>
            </a:r>
            <a:endParaRPr lang="fr-FR" sz="3733" dirty="0"/>
          </a:p>
        </p:txBody>
      </p:sp>
      <p:pic>
        <p:nvPicPr>
          <p:cNvPr id="2050" name="Picture 2" descr="Benefits of the cloud - Benefit from massive economies of scal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7734" y="2531087"/>
            <a:ext cx="2719755" cy="212140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2353022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Economie</a:t>
            </a:r>
            <a:r>
              <a:rPr lang="en-US" dirty="0"/>
              <a:t> </a:t>
            </a:r>
            <a:r>
              <a:rPr lang="en-US" dirty="0" err="1"/>
              <a:t>d’échelle</a:t>
            </a:r>
            <a:endParaRPr lang="en-US" dirty="0"/>
          </a:p>
        </p:txBody>
      </p:sp>
      <p:sp>
        <p:nvSpPr>
          <p:cNvPr id="7" name="Content Placeholder 6"/>
          <p:cNvSpPr>
            <a:spLocks noGrp="1"/>
          </p:cNvSpPr>
          <p:nvPr>
            <p:ph idx="1"/>
          </p:nvPr>
        </p:nvSpPr>
        <p:spPr>
          <a:xfrm>
            <a:off x="611291" y="1606554"/>
            <a:ext cx="9097974" cy="4794245"/>
          </a:xfrm>
        </p:spPr>
        <p:txBody>
          <a:bodyPr>
            <a:normAutofit/>
          </a:bodyPr>
          <a:lstStyle/>
          <a:p>
            <a:pPr marL="457200" indent="-457200"/>
            <a:r>
              <a:rPr lang="fr-FR" dirty="0"/>
              <a:t>Les solutions matérielles sont physiques et nécessitent </a:t>
            </a:r>
            <a:r>
              <a:rPr lang="en-US" dirty="0"/>
              <a:t>:</a:t>
            </a:r>
          </a:p>
          <a:p>
            <a:pPr marL="914400" lvl="1" indent="-457200"/>
            <a:r>
              <a:rPr lang="en-US" dirty="0" err="1"/>
              <a:t>Espace</a:t>
            </a:r>
            <a:endParaRPr lang="en-US" dirty="0"/>
          </a:p>
          <a:p>
            <a:pPr marL="914400" lvl="1" indent="-457200"/>
            <a:r>
              <a:rPr lang="en-US" dirty="0"/>
              <a:t>Personnel</a:t>
            </a:r>
          </a:p>
          <a:p>
            <a:pPr marL="914400" lvl="1" indent="-457200"/>
            <a:r>
              <a:rPr lang="en-US" dirty="0"/>
              <a:t>Sécurité Physique</a:t>
            </a:r>
          </a:p>
          <a:p>
            <a:pPr marL="457200" indent="-457200"/>
            <a:r>
              <a:rPr lang="fr-FR" dirty="0"/>
              <a:t>Coût important pour se procurer et héberger ces ressources</a:t>
            </a:r>
            <a:r>
              <a:rPr lang="en-US" dirty="0"/>
              <a:t>.</a:t>
            </a:r>
          </a:p>
          <a:p>
            <a:pPr marL="457200" indent="-457200"/>
            <a:r>
              <a:rPr lang="fr-FR" dirty="0"/>
              <a:t>Les fournisseurs de cloud exploitent des centaines de milliers de clients pour réaliser des économies d'échelle</a:t>
            </a:r>
            <a:r>
              <a:rPr lang="en-US" dirty="0"/>
              <a:t>.</a:t>
            </a:r>
          </a:p>
        </p:txBody>
      </p:sp>
      <p:pic>
        <p:nvPicPr>
          <p:cNvPr id="5" name="Picture 4">
            <a:extLst>
              <a:ext uri="{FF2B5EF4-FFF2-40B4-BE49-F238E27FC236}">
                <a16:creationId xmlns:a16="http://schemas.microsoft.com/office/drawing/2014/main" id="{161A1E47-B2E3-C94B-9792-EAF4F6AD5FD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981" t="9240" r="9067" b="9808"/>
          <a:stretch/>
        </p:blipFill>
        <p:spPr>
          <a:xfrm>
            <a:off x="9875520" y="1463040"/>
            <a:ext cx="2075689" cy="2075688"/>
          </a:xfrm>
          <a:prstGeom prst="rect">
            <a:avLst/>
          </a:prstGeom>
        </p:spPr>
      </p:pic>
    </p:spTree>
    <p:custDataLst>
      <p:tags r:id="rId1"/>
    </p:custDataLst>
    <p:extLst>
      <p:ext uri="{BB962C8B-B14F-4D97-AF65-F5344CB8AC3E}">
        <p14:creationId xmlns:p14="http://schemas.microsoft.com/office/powerpoint/2010/main" val="11259009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8539" y="231443"/>
            <a:ext cx="11115261" cy="779463"/>
          </a:xfrm>
        </p:spPr>
        <p:txBody>
          <a:bodyPr vert="horz" lIns="91440" tIns="45720" rIns="91440" bIns="45720" rtlCol="0" anchor="ctr">
            <a:noAutofit/>
          </a:bodyPr>
          <a:lstStyle/>
          <a:p>
            <a:r>
              <a:rPr lang="en-US" sz="3800" dirty="0" err="1"/>
              <a:t>Avantage</a:t>
            </a:r>
            <a:r>
              <a:rPr lang="en-US" sz="3800" dirty="0"/>
              <a:t> #3: Planification des </a:t>
            </a:r>
            <a:r>
              <a:rPr lang="en-US" sz="3800" dirty="0" err="1"/>
              <a:t>ressources</a:t>
            </a:r>
            <a:endParaRPr lang="en-US" sz="3800" dirty="0"/>
          </a:p>
        </p:txBody>
      </p:sp>
      <p:sp>
        <p:nvSpPr>
          <p:cNvPr id="7" name="Content Placeholder 6"/>
          <p:cNvSpPr>
            <a:spLocks noGrp="1"/>
          </p:cNvSpPr>
          <p:nvPr>
            <p:ph idx="1"/>
          </p:nvPr>
        </p:nvSpPr>
        <p:spPr>
          <a:xfrm>
            <a:off x="4149659" y="3219634"/>
            <a:ext cx="7076661" cy="509793"/>
          </a:xfrm>
        </p:spPr>
        <p:txBody>
          <a:bodyPr anchor="ctr">
            <a:normAutofit fontScale="85000" lnSpcReduction="10000"/>
          </a:bodyPr>
          <a:lstStyle/>
          <a:p>
            <a:pPr marL="0" indent="0">
              <a:buNone/>
            </a:pPr>
            <a:r>
              <a:rPr lang="fr-FR"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Eliminer les </a:t>
            </a:r>
            <a:r>
              <a:rPr lang="fr-FR" b="1" dirty="0" err="1">
                <a:solidFill>
                  <a:srgbClr val="0070C0"/>
                </a:solidFill>
                <a:latin typeface="Amazon Ember" panose="020B0603020204020204" pitchFamily="34" charset="0"/>
                <a:ea typeface="Amazon Ember" panose="020B0603020204020204" pitchFamily="34" charset="0"/>
                <a:cs typeface="Amazon Ember" panose="020B0603020204020204" pitchFamily="34" charset="0"/>
              </a:rPr>
              <a:t>reflexions</a:t>
            </a:r>
            <a:r>
              <a:rPr lang="fr-FR"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 </a:t>
            </a:r>
            <a:r>
              <a:rPr lang="fr-FR" dirty="0"/>
              <a:t>sur vos besoins en capacités.</a:t>
            </a:r>
            <a:endParaRPr lang="fr-FR" sz="3733" dirty="0"/>
          </a:p>
        </p:txBody>
      </p:sp>
      <p:pic>
        <p:nvPicPr>
          <p:cNvPr id="4098" name="Picture 2" descr="Cloud computing benefits - Stop guessing capacity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7734" y="2531083"/>
            <a:ext cx="2719753" cy="212140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1241936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Reflexions</a:t>
            </a:r>
            <a:r>
              <a:rPr lang="en-US" dirty="0"/>
              <a:t> sur les </a:t>
            </a:r>
            <a:r>
              <a:rPr lang="en-US" dirty="0" err="1"/>
              <a:t>ressources</a:t>
            </a:r>
            <a:endParaRPr lang="en-US" dirty="0"/>
          </a:p>
        </p:txBody>
      </p:sp>
      <p:sp>
        <p:nvSpPr>
          <p:cNvPr id="7" name="Content Placeholder 6"/>
          <p:cNvSpPr>
            <a:spLocks noGrp="1"/>
          </p:cNvSpPr>
          <p:nvPr>
            <p:ph idx="1"/>
          </p:nvPr>
        </p:nvSpPr>
        <p:spPr>
          <a:xfrm>
            <a:off x="553102" y="1911358"/>
            <a:ext cx="5430036" cy="3630459"/>
          </a:xfrm>
        </p:spPr>
        <p:txBody>
          <a:bodyPr>
            <a:normAutofit/>
          </a:bodyPr>
          <a:lstStyle/>
          <a:p>
            <a:pPr marL="457200" indent="-457200"/>
            <a:r>
              <a:rPr lang="fr-FR" dirty="0"/>
              <a:t>Quels sont les pics d'utilisation maximum potentiels</a:t>
            </a:r>
            <a:r>
              <a:rPr lang="en-US" dirty="0"/>
              <a:t>?</a:t>
            </a:r>
          </a:p>
          <a:p>
            <a:pPr marL="457200" indent="-457200"/>
            <a:r>
              <a:rPr lang="fr-FR" dirty="0"/>
              <a:t>Y aura-t-il suffisamment de ressources au pic</a:t>
            </a:r>
            <a:r>
              <a:rPr lang="en-US" dirty="0"/>
              <a:t>?</a:t>
            </a:r>
          </a:p>
          <a:p>
            <a:pPr marL="457200" indent="-457200"/>
            <a:r>
              <a:rPr lang="fr-FR" dirty="0"/>
              <a:t>La quantité de stockage est-elle suffisante</a:t>
            </a:r>
            <a:r>
              <a:rPr lang="en-US" dirty="0"/>
              <a:t>?</a:t>
            </a:r>
          </a:p>
        </p:txBody>
      </p:sp>
      <p:pic>
        <p:nvPicPr>
          <p:cNvPr id="5" name="Picture 4">
            <a:extLst>
              <a:ext uri="{FF2B5EF4-FFF2-40B4-BE49-F238E27FC236}">
                <a16:creationId xmlns:a16="http://schemas.microsoft.com/office/drawing/2014/main" id="{0E303F27-4F1B-084C-81AD-0214C11B2E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3210" y="4558461"/>
            <a:ext cx="1309927" cy="1746570"/>
          </a:xfrm>
          <a:prstGeom prst="rect">
            <a:avLst/>
          </a:prstGeom>
        </p:spPr>
      </p:pic>
      <p:sp>
        <p:nvSpPr>
          <p:cNvPr id="6" name="Cloud Callout 5">
            <a:extLst>
              <a:ext uri="{FF2B5EF4-FFF2-40B4-BE49-F238E27FC236}">
                <a16:creationId xmlns:a16="http://schemas.microsoft.com/office/drawing/2014/main" id="{C90C980E-6622-4743-9A5B-E2C7E4769986}"/>
              </a:ext>
            </a:extLst>
          </p:cNvPr>
          <p:cNvSpPr/>
          <p:nvPr/>
        </p:nvSpPr>
        <p:spPr>
          <a:xfrm>
            <a:off x="5897218" y="1718362"/>
            <a:ext cx="5975860" cy="2406902"/>
          </a:xfrm>
          <a:prstGeom prst="cloudCallout">
            <a:avLst>
              <a:gd name="adj1" fmla="val -44783"/>
              <a:gd name="adj2" fmla="val 66491"/>
            </a:avLst>
          </a:prstGeom>
          <a:no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2DBF2385-D39C-3049-AD69-801A50139B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48442" y="2196718"/>
            <a:ext cx="1458718" cy="1458718"/>
          </a:xfrm>
          <a:prstGeom prst="rect">
            <a:avLst/>
          </a:prstGeom>
        </p:spPr>
      </p:pic>
      <p:pic>
        <p:nvPicPr>
          <p:cNvPr id="9" name="Picture 8">
            <a:extLst>
              <a:ext uri="{FF2B5EF4-FFF2-40B4-BE49-F238E27FC236}">
                <a16:creationId xmlns:a16="http://schemas.microsoft.com/office/drawing/2014/main" id="{F56A6862-E688-B443-B03B-F36BD29EFCB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95421" y="2192454"/>
            <a:ext cx="1458718" cy="1458718"/>
          </a:xfrm>
          <a:prstGeom prst="rect">
            <a:avLst/>
          </a:prstGeom>
        </p:spPr>
      </p:pic>
      <p:pic>
        <p:nvPicPr>
          <p:cNvPr id="10" name="Picture 9">
            <a:extLst>
              <a:ext uri="{FF2B5EF4-FFF2-40B4-BE49-F238E27FC236}">
                <a16:creationId xmlns:a16="http://schemas.microsoft.com/office/drawing/2014/main" id="{D763ABB0-A5F0-EC4D-B898-9F2231914C2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29503" y="2166085"/>
            <a:ext cx="1458718" cy="1458718"/>
          </a:xfrm>
          <a:prstGeom prst="rect">
            <a:avLst/>
          </a:prstGeom>
        </p:spPr>
      </p:pic>
    </p:spTree>
    <p:custDataLst>
      <p:tags r:id="rId1"/>
    </p:custDataLst>
    <p:extLst>
      <p:ext uri="{BB962C8B-B14F-4D97-AF65-F5344CB8AC3E}">
        <p14:creationId xmlns:p14="http://schemas.microsoft.com/office/powerpoint/2010/main" val="3393447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8539" y="231443"/>
            <a:ext cx="11115261" cy="779463"/>
          </a:xfrm>
        </p:spPr>
        <p:txBody>
          <a:bodyPr vert="horz" lIns="91440" tIns="45720" rIns="91440" bIns="45720" rtlCol="0" anchor="ctr">
            <a:noAutofit/>
          </a:bodyPr>
          <a:lstStyle/>
          <a:p>
            <a:r>
              <a:rPr lang="en-US" sz="3800" dirty="0" err="1"/>
              <a:t>Avantage</a:t>
            </a:r>
            <a:r>
              <a:rPr lang="en-US" sz="3800" dirty="0"/>
              <a:t> #4: </a:t>
            </a:r>
            <a:r>
              <a:rPr lang="en-US" sz="3800" dirty="0" err="1"/>
              <a:t>Rapidité</a:t>
            </a:r>
            <a:r>
              <a:rPr lang="en-US" sz="3800" dirty="0"/>
              <a:t> et </a:t>
            </a:r>
            <a:r>
              <a:rPr lang="en-US" sz="3800" dirty="0" err="1"/>
              <a:t>Agilité</a:t>
            </a:r>
            <a:endParaRPr lang="en-US" sz="3800" dirty="0"/>
          </a:p>
        </p:txBody>
      </p:sp>
      <p:sp>
        <p:nvSpPr>
          <p:cNvPr id="7" name="Content Placeholder 6"/>
          <p:cNvSpPr>
            <a:spLocks noGrp="1"/>
          </p:cNvSpPr>
          <p:nvPr>
            <p:ph idx="1"/>
          </p:nvPr>
        </p:nvSpPr>
        <p:spPr>
          <a:xfrm>
            <a:off x="4157395" y="3004364"/>
            <a:ext cx="6915158" cy="876175"/>
          </a:xfrm>
        </p:spPr>
        <p:txBody>
          <a:bodyPr anchor="ctr"/>
          <a:lstStyle/>
          <a:p>
            <a:pPr marL="0" indent="0">
              <a:buNone/>
            </a:pPr>
            <a:r>
              <a:rPr lang="en-US" dirty="0"/>
              <a:t>Augmenter </a:t>
            </a:r>
            <a:r>
              <a:rPr lang="en-US" dirty="0" err="1"/>
              <a:t>votre</a:t>
            </a:r>
            <a:r>
              <a:rPr lang="en-US" dirty="0"/>
              <a:t> </a:t>
            </a:r>
            <a:r>
              <a:rPr lang="en-US" b="1" dirty="0" err="1">
                <a:solidFill>
                  <a:srgbClr val="0070C0"/>
                </a:solidFill>
                <a:latin typeface="Amazon Ember" panose="020B0603020204020204" pitchFamily="34" charset="0"/>
              </a:rPr>
              <a:t>rapidité</a:t>
            </a:r>
            <a:r>
              <a:rPr lang="en-US" b="1" dirty="0"/>
              <a:t> et </a:t>
            </a:r>
            <a:r>
              <a:rPr lang="en-US" b="1" dirty="0" err="1">
                <a:solidFill>
                  <a:srgbClr val="0070C0"/>
                </a:solidFill>
                <a:latin typeface="Amazon Ember" panose="020B0603020204020204" pitchFamily="34" charset="0"/>
              </a:rPr>
              <a:t>agilité</a:t>
            </a:r>
            <a:r>
              <a:rPr lang="en-US" dirty="0"/>
              <a:t>.</a:t>
            </a:r>
            <a:endParaRPr lang="en-US" sz="3733" dirty="0"/>
          </a:p>
        </p:txBody>
      </p:sp>
      <p:pic>
        <p:nvPicPr>
          <p:cNvPr id="6146" name="Picture 2" descr="Benefits of cloud computing - Increase speed and agility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7729" y="2530590"/>
            <a:ext cx="2719753" cy="212140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6370647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53CF03-4DED-7C48-B61F-388FEE833622}"/>
              </a:ext>
            </a:extLst>
          </p:cNvPr>
          <p:cNvSpPr>
            <a:spLocks noGrp="1"/>
          </p:cNvSpPr>
          <p:nvPr>
            <p:ph idx="1"/>
          </p:nvPr>
        </p:nvSpPr>
        <p:spPr>
          <a:xfrm>
            <a:off x="238539" y="1440305"/>
            <a:ext cx="8320245" cy="4913308"/>
          </a:xfrm>
        </p:spPr>
        <p:txBody>
          <a:bodyPr/>
          <a:lstStyle/>
          <a:p>
            <a:pPr marL="457200" indent="-457200"/>
            <a:r>
              <a:rPr lang="fr-FR" dirty="0"/>
              <a:t>Disponibilité rapide de nouvelles ressources</a:t>
            </a:r>
          </a:p>
          <a:p>
            <a:pPr marL="914400" lvl="1" indent="-457200"/>
            <a:r>
              <a:rPr lang="fr-FR" dirty="0"/>
              <a:t>Provisionnez les ressources en quelques minutes, pas en semaines.</a:t>
            </a:r>
          </a:p>
          <a:p>
            <a:pPr marL="457200" indent="-457200"/>
            <a:r>
              <a:rPr lang="fr-FR" dirty="0"/>
              <a:t>Augmenter l'innovation</a:t>
            </a:r>
          </a:p>
          <a:p>
            <a:pPr marL="914400" lvl="1" indent="-457200"/>
            <a:r>
              <a:rPr lang="fr-FR" dirty="0"/>
              <a:t>Expérimentation rapide et à faible coût.</a:t>
            </a:r>
          </a:p>
          <a:p>
            <a:pPr marL="914400" lvl="1" indent="-457200"/>
            <a:r>
              <a:rPr lang="fr-FR" dirty="0"/>
              <a:t>Tirez parti des fonctionnalités préfabriquées sans nécessiter d'expertise interne. (c.-à-d. entreposage de données, analyse)</a:t>
            </a:r>
          </a:p>
          <a:p>
            <a:pPr marL="457200" indent="-457200"/>
            <a:r>
              <a:rPr lang="fr-FR" dirty="0"/>
              <a:t>Augmenter l'expérimentation</a:t>
            </a:r>
          </a:p>
          <a:p>
            <a:pPr marL="914400" lvl="1" indent="-457200"/>
            <a:r>
              <a:rPr lang="fr-FR" dirty="0"/>
              <a:t>Explorez de nouvelles pistes commerciales avec un minimum de risques et de dépenses.</a:t>
            </a:r>
          </a:p>
          <a:p>
            <a:pPr marL="914400" lvl="1" indent="-457200"/>
            <a:r>
              <a:rPr lang="fr-FR" dirty="0"/>
              <a:t>Tester avec différentes configurations.</a:t>
            </a:r>
          </a:p>
        </p:txBody>
      </p:sp>
      <p:sp>
        <p:nvSpPr>
          <p:cNvPr id="2" name="Title 1">
            <a:extLst>
              <a:ext uri="{FF2B5EF4-FFF2-40B4-BE49-F238E27FC236}">
                <a16:creationId xmlns:a16="http://schemas.microsoft.com/office/drawing/2014/main" id="{77BB6952-23F5-6F41-B292-5FFF0F0DC2F6}"/>
              </a:ext>
            </a:extLst>
          </p:cNvPr>
          <p:cNvSpPr>
            <a:spLocks noGrp="1"/>
          </p:cNvSpPr>
          <p:nvPr>
            <p:ph type="title"/>
          </p:nvPr>
        </p:nvSpPr>
        <p:spPr/>
        <p:txBody>
          <a:bodyPr/>
          <a:lstStyle/>
          <a:p>
            <a:r>
              <a:rPr lang="en-US" dirty="0"/>
              <a:t>Augmenter </a:t>
            </a:r>
            <a:r>
              <a:rPr lang="en-US" dirty="0" err="1"/>
              <a:t>sa</a:t>
            </a:r>
            <a:r>
              <a:rPr lang="en-US" dirty="0"/>
              <a:t> Vitesse et son </a:t>
            </a:r>
            <a:r>
              <a:rPr lang="en-US" dirty="0" err="1"/>
              <a:t>Agilité</a:t>
            </a:r>
            <a:endParaRPr lang="en-US" dirty="0"/>
          </a:p>
        </p:txBody>
      </p:sp>
      <p:pic>
        <p:nvPicPr>
          <p:cNvPr id="7" name="Picture 6">
            <a:extLst>
              <a:ext uri="{FF2B5EF4-FFF2-40B4-BE49-F238E27FC236}">
                <a16:creationId xmlns:a16="http://schemas.microsoft.com/office/drawing/2014/main" id="{43B8F78F-FF1E-9A4F-AEDB-CA85111A9CE9}"/>
              </a:ext>
            </a:extLst>
          </p:cNvPr>
          <p:cNvPicPr>
            <a:picLocks noChangeAspect="1"/>
          </p:cNvPicPr>
          <p:nvPr/>
        </p:nvPicPr>
        <p:blipFill>
          <a:blip r:embed="rId3"/>
          <a:stretch>
            <a:fillRect/>
          </a:stretch>
        </p:blipFill>
        <p:spPr>
          <a:xfrm>
            <a:off x="8851392" y="1463250"/>
            <a:ext cx="3042330" cy="2250829"/>
          </a:xfrm>
          <a:prstGeom prst="rect">
            <a:avLst/>
          </a:prstGeom>
        </p:spPr>
      </p:pic>
    </p:spTree>
    <p:extLst>
      <p:ext uri="{BB962C8B-B14F-4D97-AF65-F5344CB8AC3E}">
        <p14:creationId xmlns:p14="http://schemas.microsoft.com/office/powerpoint/2010/main" val="2235600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8539" y="231443"/>
            <a:ext cx="11115261" cy="779463"/>
          </a:xfrm>
        </p:spPr>
        <p:txBody>
          <a:bodyPr vert="horz" lIns="91440" tIns="45720" rIns="91440" bIns="45720" rtlCol="0" anchor="ctr">
            <a:noAutofit/>
          </a:bodyPr>
          <a:lstStyle/>
          <a:p>
            <a:r>
              <a:rPr lang="fr-FR" sz="3800" dirty="0"/>
              <a:t>Avantage #5: Dépensez stratégiquement</a:t>
            </a:r>
          </a:p>
        </p:txBody>
      </p:sp>
      <p:sp>
        <p:nvSpPr>
          <p:cNvPr id="7" name="Content Placeholder 6"/>
          <p:cNvSpPr>
            <a:spLocks noGrp="1"/>
          </p:cNvSpPr>
          <p:nvPr>
            <p:ph idx="1"/>
          </p:nvPr>
        </p:nvSpPr>
        <p:spPr>
          <a:xfrm>
            <a:off x="4186946" y="2939431"/>
            <a:ext cx="7627167" cy="1004315"/>
          </a:xfrm>
        </p:spPr>
        <p:txBody>
          <a:bodyPr anchor="ctr"/>
          <a:lstStyle/>
          <a:p>
            <a:pPr marL="0" indent="0">
              <a:buNone/>
            </a:pPr>
            <a:r>
              <a:rPr lang="fr-FR" b="1" dirty="0" err="1">
                <a:solidFill>
                  <a:srgbClr val="0070C0"/>
                </a:solidFill>
                <a:latin typeface="Amazon Ember" panose="020B0603020204020204" pitchFamily="34" charset="0"/>
                <a:ea typeface="Amazon Ember" panose="020B0603020204020204" pitchFamily="34" charset="0"/>
                <a:cs typeface="Amazon Ember" panose="020B0603020204020204" pitchFamily="34" charset="0"/>
              </a:rPr>
              <a:t>Arretez</a:t>
            </a:r>
            <a:r>
              <a:rPr lang="fr-FR"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 de dépenser de l’argent</a:t>
            </a:r>
            <a:r>
              <a:rPr lang="fr-FR" dirty="0"/>
              <a:t> pour gérer et entretenir des data centers.</a:t>
            </a:r>
            <a:endParaRPr lang="fr-FR" sz="3733" dirty="0"/>
          </a:p>
        </p:txBody>
      </p:sp>
      <p:pic>
        <p:nvPicPr>
          <p:cNvPr id="7170" name="Picture 2" descr="Cloud benefits - Stop spending money on running and maintaining data centers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7728" y="2531089"/>
            <a:ext cx="2743197" cy="212140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26842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DB091-C1A3-2C4C-85EE-FBC291FEF890}"/>
              </a:ext>
            </a:extLst>
          </p:cNvPr>
          <p:cNvSpPr>
            <a:spLocks noGrp="1"/>
          </p:cNvSpPr>
          <p:nvPr>
            <p:ph type="title"/>
          </p:nvPr>
        </p:nvSpPr>
        <p:spPr/>
        <p:txBody>
          <a:bodyPr>
            <a:normAutofit/>
          </a:bodyPr>
          <a:lstStyle/>
          <a:p>
            <a:r>
              <a:rPr lang="fr-FR" sz="4400" dirty="0"/>
              <a:t>Dépensez stratégiquement</a:t>
            </a:r>
            <a:endParaRPr lang="en-US" sz="4200" dirty="0"/>
          </a:p>
        </p:txBody>
      </p:sp>
      <p:pic>
        <p:nvPicPr>
          <p:cNvPr id="5" name="Content Placeholder 4">
            <a:extLst>
              <a:ext uri="{FF2B5EF4-FFF2-40B4-BE49-F238E27FC236}">
                <a16:creationId xmlns:a16="http://schemas.microsoft.com/office/drawing/2014/main" id="{1FC6BA1D-11A2-F240-823E-155362DB3700}"/>
              </a:ext>
            </a:extLst>
          </p:cNvPr>
          <p:cNvPicPr>
            <a:picLocks noGrp="1" noChangeAspect="1"/>
          </p:cNvPicPr>
          <p:nvPr>
            <p:ph idx="1"/>
          </p:nvPr>
        </p:nvPicPr>
        <p:blipFill>
          <a:blip r:embed="rId3"/>
          <a:stretch>
            <a:fillRect/>
          </a:stretch>
        </p:blipFill>
        <p:spPr>
          <a:xfrm>
            <a:off x="18979" y="1439863"/>
            <a:ext cx="4913312" cy="4913312"/>
          </a:xfrm>
        </p:spPr>
      </p:pic>
      <p:sp>
        <p:nvSpPr>
          <p:cNvPr id="6" name="Content Placeholder 6">
            <a:extLst>
              <a:ext uri="{FF2B5EF4-FFF2-40B4-BE49-F238E27FC236}">
                <a16:creationId xmlns:a16="http://schemas.microsoft.com/office/drawing/2014/main" id="{B3EBBC4F-1A7B-304E-91D8-F0053FA768F1}"/>
              </a:ext>
            </a:extLst>
          </p:cNvPr>
          <p:cNvSpPr txBox="1">
            <a:spLocks/>
          </p:cNvSpPr>
          <p:nvPr/>
        </p:nvSpPr>
        <p:spPr>
          <a:xfrm>
            <a:off x="5320144" y="2081290"/>
            <a:ext cx="6317673" cy="3630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Tx/>
              <a:buBlip>
                <a:blip r:embed="rId4"/>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4"/>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4"/>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r>
              <a:rPr lang="en-US" dirty="0"/>
              <a:t>Focus sur les clients</a:t>
            </a:r>
          </a:p>
          <a:p>
            <a:pPr marL="457200" indent="-457200"/>
            <a:r>
              <a:rPr lang="fr-FR" dirty="0"/>
              <a:t>Concentrez-vous sur des projets qui différencient l'entreprise</a:t>
            </a:r>
            <a:endParaRPr lang="en-US" dirty="0"/>
          </a:p>
          <a:p>
            <a:pPr marL="457200" indent="-457200"/>
            <a:endParaRPr lang="en-US" dirty="0"/>
          </a:p>
          <a:p>
            <a:pPr marL="457200" indent="-457200"/>
            <a:r>
              <a:rPr lang="fr-FR" dirty="0"/>
              <a:t>Déléguez le </a:t>
            </a:r>
            <a:r>
              <a:rPr lang="fr-FR" dirty="0" err="1"/>
              <a:t>rackage</a:t>
            </a:r>
            <a:r>
              <a:rPr lang="fr-FR" dirty="0"/>
              <a:t>, l'empilage et la mise sous tension des serveurs au fournisseur de cloud</a:t>
            </a:r>
            <a:endParaRPr lang="en-US" dirty="0"/>
          </a:p>
          <a:p>
            <a:pPr marL="457200" indent="-457200"/>
            <a:endParaRPr lang="en-US" dirty="0"/>
          </a:p>
        </p:txBody>
      </p:sp>
    </p:spTree>
    <p:extLst>
      <p:ext uri="{BB962C8B-B14F-4D97-AF65-F5344CB8AC3E}">
        <p14:creationId xmlns:p14="http://schemas.microsoft.com/office/powerpoint/2010/main" val="23478088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8539" y="231443"/>
            <a:ext cx="11115261" cy="779463"/>
          </a:xfrm>
        </p:spPr>
        <p:txBody>
          <a:bodyPr vert="horz" lIns="91440" tIns="45720" rIns="91440" bIns="45720" rtlCol="0" anchor="ctr">
            <a:noAutofit/>
          </a:bodyPr>
          <a:lstStyle/>
          <a:p>
            <a:r>
              <a:rPr lang="en-US" sz="3800" dirty="0" err="1"/>
              <a:t>Avantage</a:t>
            </a:r>
            <a:r>
              <a:rPr lang="en-US" sz="3800" dirty="0"/>
              <a:t> #6: </a:t>
            </a:r>
            <a:r>
              <a:rPr lang="en-US" sz="3800" dirty="0" err="1"/>
              <a:t>Facilité</a:t>
            </a:r>
            <a:r>
              <a:rPr lang="en-US" sz="3800" dirty="0"/>
              <a:t> de </a:t>
            </a:r>
            <a:r>
              <a:rPr lang="en-US" sz="3800" dirty="0" err="1"/>
              <a:t>déploiement</a:t>
            </a:r>
            <a:endParaRPr lang="en-US" sz="3800" dirty="0"/>
          </a:p>
        </p:txBody>
      </p:sp>
      <p:sp>
        <p:nvSpPr>
          <p:cNvPr id="7" name="Content Placeholder 6"/>
          <p:cNvSpPr>
            <a:spLocks noGrp="1"/>
          </p:cNvSpPr>
          <p:nvPr>
            <p:ph idx="1"/>
          </p:nvPr>
        </p:nvSpPr>
        <p:spPr>
          <a:xfrm>
            <a:off x="4163503" y="3089629"/>
            <a:ext cx="7441064" cy="799042"/>
          </a:xfrm>
        </p:spPr>
        <p:txBody>
          <a:bodyPr anchor="ctr">
            <a:normAutofit/>
          </a:bodyPr>
          <a:lstStyle/>
          <a:p>
            <a:pPr marL="0" indent="0">
              <a:buNone/>
            </a:pPr>
            <a:r>
              <a:rPr lang="fr-FR"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Passez à l’international </a:t>
            </a:r>
            <a:r>
              <a:rPr lang="fr-FR" dirty="0"/>
              <a:t>en quelques minutes</a:t>
            </a:r>
            <a:endParaRPr lang="fr-FR" sz="3733" dirty="0"/>
          </a:p>
        </p:txBody>
      </p:sp>
      <p:pic>
        <p:nvPicPr>
          <p:cNvPr id="8194" name="Picture 2" descr="Benefits of the cloud - Go global in minutes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7729" y="2531087"/>
            <a:ext cx="2719753" cy="212140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972347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fr-FR"/>
              <a:t>Objectifs du module</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a:xfrm>
            <a:off x="527538" y="1529542"/>
            <a:ext cx="11476040" cy="4289367"/>
          </a:xfrm>
        </p:spPr>
        <p:txBody>
          <a:bodyPr anchor="ctr">
            <a:noAutofit/>
          </a:bodyPr>
          <a:lstStyle/>
          <a:p>
            <a:pPr marL="219075" lvl="1" indent="0" defTabSz="342900">
              <a:lnSpc>
                <a:spcPct val="150000"/>
              </a:lnSpc>
              <a:spcBef>
                <a:spcPts val="0"/>
              </a:spcBef>
              <a:spcAft>
                <a:spcPts val="600"/>
              </a:spcAft>
              <a:buClr>
                <a:schemeClr val="accent1"/>
              </a:buClr>
              <a:buNone/>
              <a:tabLst>
                <a:tab pos="8461375" algn="r"/>
              </a:tabLst>
            </a:pPr>
            <a:r>
              <a:rPr lang="fr-FR" sz="2800"/>
              <a:t>Discuter des concepts clés liés au cloud computing et des avantages du cloud computing: </a:t>
            </a:r>
          </a:p>
          <a:p>
            <a:pPr marL="682625" lvl="1" indent="-463550" defTabSz="342900">
              <a:lnSpc>
                <a:spcPct val="150000"/>
              </a:lnSpc>
              <a:spcBef>
                <a:spcPts val="0"/>
              </a:spcBef>
              <a:spcAft>
                <a:spcPts val="600"/>
              </a:spcAft>
              <a:buClr>
                <a:schemeClr val="accent1"/>
              </a:buClr>
              <a:tabLst>
                <a:tab pos="8461375" algn="r"/>
              </a:tabLst>
            </a:pPr>
            <a:r>
              <a:rPr lang="fr-FR" sz="2800"/>
              <a:t>Différencier les différents types de cloud computing. </a:t>
            </a:r>
          </a:p>
          <a:p>
            <a:pPr marL="682625" lvl="1" indent="-463550" defTabSz="342900">
              <a:lnSpc>
                <a:spcPct val="150000"/>
              </a:lnSpc>
              <a:spcBef>
                <a:spcPts val="0"/>
              </a:spcBef>
              <a:spcAft>
                <a:spcPts val="600"/>
              </a:spcAft>
              <a:buClr>
                <a:schemeClr val="accent1"/>
              </a:buClr>
              <a:tabLst>
                <a:tab pos="8461375" algn="r"/>
              </a:tabLst>
            </a:pPr>
            <a:r>
              <a:rPr lang="fr-FR" sz="2800"/>
              <a:t>Enoncer et comprendre les six avantages du cloud.</a:t>
            </a:r>
          </a:p>
          <a:p>
            <a:pPr marL="682625" lvl="1" indent="-463550" defTabSz="342900">
              <a:lnSpc>
                <a:spcPct val="150000"/>
              </a:lnSpc>
              <a:spcBef>
                <a:spcPts val="0"/>
              </a:spcBef>
              <a:spcAft>
                <a:spcPts val="600"/>
              </a:spcAft>
              <a:buClr>
                <a:schemeClr val="accent1"/>
              </a:buClr>
              <a:tabLst>
                <a:tab pos="8461375" algn="r"/>
              </a:tabLst>
            </a:pPr>
            <a:r>
              <a:rPr lang="fr-FR" sz="2800"/>
              <a:t>Décrire le modèle de déploiement du cloud.</a:t>
            </a:r>
          </a:p>
          <a:p>
            <a:pPr marL="682625" lvl="1" indent="-463550" defTabSz="342900">
              <a:lnSpc>
                <a:spcPct val="150000"/>
              </a:lnSpc>
              <a:spcBef>
                <a:spcPts val="0"/>
              </a:spcBef>
              <a:spcAft>
                <a:spcPts val="600"/>
              </a:spcAft>
              <a:buClr>
                <a:schemeClr val="accent1"/>
              </a:buClr>
              <a:tabLst>
                <a:tab pos="8461375" algn="r"/>
              </a:tabLst>
            </a:pPr>
            <a:r>
              <a:rPr lang="fr-FR" sz="2800"/>
              <a:t>Connaitre les bonnes pratiques AWS Cloud Adoption Framework (CAF).</a:t>
            </a:r>
          </a:p>
        </p:txBody>
      </p:sp>
    </p:spTree>
    <p:extLst>
      <p:ext uri="{BB962C8B-B14F-4D97-AF65-F5344CB8AC3E}">
        <p14:creationId xmlns:p14="http://schemas.microsoft.com/office/powerpoint/2010/main" val="36713761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DB091-C1A3-2C4C-85EE-FBC291FEF890}"/>
              </a:ext>
            </a:extLst>
          </p:cNvPr>
          <p:cNvSpPr>
            <a:spLocks noGrp="1"/>
          </p:cNvSpPr>
          <p:nvPr>
            <p:ph type="title"/>
          </p:nvPr>
        </p:nvSpPr>
        <p:spPr/>
        <p:txBody>
          <a:bodyPr>
            <a:normAutofit fontScale="90000"/>
          </a:bodyPr>
          <a:lstStyle/>
          <a:p>
            <a:r>
              <a:rPr lang="fr-FR" sz="4200" dirty="0"/>
              <a:t>Passez à l’international en quelques minutes</a:t>
            </a:r>
          </a:p>
        </p:txBody>
      </p:sp>
      <p:grpSp>
        <p:nvGrpSpPr>
          <p:cNvPr id="9" name="Group 8">
            <a:extLst>
              <a:ext uri="{FF2B5EF4-FFF2-40B4-BE49-F238E27FC236}">
                <a16:creationId xmlns:a16="http://schemas.microsoft.com/office/drawing/2014/main" id="{34859064-D929-6A4E-BBFA-1E17489EF918}"/>
              </a:ext>
            </a:extLst>
          </p:cNvPr>
          <p:cNvGrpSpPr/>
          <p:nvPr/>
        </p:nvGrpSpPr>
        <p:grpSpPr>
          <a:xfrm>
            <a:off x="1634874" y="1342267"/>
            <a:ext cx="8923942" cy="4906082"/>
            <a:chOff x="1634874" y="1342267"/>
            <a:chExt cx="8923942" cy="4906082"/>
          </a:xfrm>
        </p:grpSpPr>
        <p:pic>
          <p:nvPicPr>
            <p:cNvPr id="10" name="Picture 2" descr="https://upload.wikimedia.org/wikipedia/commons/f/f5/Worldemptymap.png">
              <a:extLst>
                <a:ext uri="{FF2B5EF4-FFF2-40B4-BE49-F238E27FC236}">
                  <a16:creationId xmlns:a16="http://schemas.microsoft.com/office/drawing/2014/main" id="{2208B575-2154-6C43-B8CC-3C6FAE17FB5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947262" y="1342267"/>
              <a:ext cx="8611554" cy="490608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FA5217F9-D05A-C54F-BB2A-28A9E013128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634874" y="4885133"/>
              <a:ext cx="1840541" cy="1006559"/>
            </a:xfrm>
            <a:prstGeom prst="rect">
              <a:avLst/>
            </a:prstGeom>
          </p:spPr>
        </p:pic>
        <p:grpSp>
          <p:nvGrpSpPr>
            <p:cNvPr id="12" name="Group 11">
              <a:extLst>
                <a:ext uri="{FF2B5EF4-FFF2-40B4-BE49-F238E27FC236}">
                  <a16:creationId xmlns:a16="http://schemas.microsoft.com/office/drawing/2014/main" id="{B1D04119-7D6D-A048-ABF5-81B3F9E9624A}"/>
                </a:ext>
              </a:extLst>
            </p:cNvPr>
            <p:cNvGrpSpPr/>
            <p:nvPr/>
          </p:nvGrpSpPr>
          <p:grpSpPr>
            <a:xfrm>
              <a:off x="1873815" y="3409741"/>
              <a:ext cx="1666235" cy="709028"/>
              <a:chOff x="630097" y="2240057"/>
              <a:chExt cx="1545809" cy="623604"/>
            </a:xfrm>
          </p:grpSpPr>
          <p:cxnSp>
            <p:nvCxnSpPr>
              <p:cNvPr id="95" name="Straight Connector 94">
                <a:extLst>
                  <a:ext uri="{FF2B5EF4-FFF2-40B4-BE49-F238E27FC236}">
                    <a16:creationId xmlns:a16="http://schemas.microsoft.com/office/drawing/2014/main" id="{16A65304-E566-704C-AC34-CCDC47D933FE}"/>
                  </a:ext>
                </a:extLst>
              </p:cNvPr>
              <p:cNvCxnSpPr/>
              <p:nvPr/>
            </p:nvCxnSpPr>
            <p:spPr>
              <a:xfrm flipH="1">
                <a:off x="2066355" y="2240057"/>
                <a:ext cx="109551" cy="619917"/>
              </a:xfrm>
              <a:prstGeom prst="line">
                <a:avLst/>
              </a:prstGeom>
              <a:noFill/>
              <a:ln w="19050" cap="flat" cmpd="sng" algn="ctr">
                <a:solidFill>
                  <a:srgbClr val="474746">
                    <a:lumMod val="60000"/>
                    <a:lumOff val="40000"/>
                  </a:srgbClr>
                </a:solidFill>
                <a:prstDash val="solid"/>
              </a:ln>
              <a:effectLst/>
            </p:spPr>
          </p:cxnSp>
          <p:cxnSp>
            <p:nvCxnSpPr>
              <p:cNvPr id="96" name="Straight Connector 95">
                <a:extLst>
                  <a:ext uri="{FF2B5EF4-FFF2-40B4-BE49-F238E27FC236}">
                    <a16:creationId xmlns:a16="http://schemas.microsoft.com/office/drawing/2014/main" id="{3E9FD782-5E26-EE4E-B76F-5EFDBA9C8FD9}"/>
                  </a:ext>
                </a:extLst>
              </p:cNvPr>
              <p:cNvCxnSpPr/>
              <p:nvPr/>
            </p:nvCxnSpPr>
            <p:spPr>
              <a:xfrm flipH="1">
                <a:off x="671731" y="2859977"/>
                <a:ext cx="1399051" cy="0"/>
              </a:xfrm>
              <a:prstGeom prst="line">
                <a:avLst/>
              </a:prstGeom>
              <a:noFill/>
              <a:ln w="19050" cap="flat" cmpd="sng" algn="ctr">
                <a:solidFill>
                  <a:srgbClr val="474746">
                    <a:lumMod val="60000"/>
                    <a:lumOff val="40000"/>
                  </a:srgbClr>
                </a:solidFill>
                <a:prstDash val="solid"/>
              </a:ln>
              <a:effectLst/>
            </p:spPr>
          </p:cxnSp>
          <p:sp>
            <p:nvSpPr>
              <p:cNvPr id="97" name="TextBox 96">
                <a:extLst>
                  <a:ext uri="{FF2B5EF4-FFF2-40B4-BE49-F238E27FC236}">
                    <a16:creationId xmlns:a16="http://schemas.microsoft.com/office/drawing/2014/main" id="{CBD25BED-5761-404E-94A3-78235F53E1FF}"/>
                  </a:ext>
                </a:extLst>
              </p:cNvPr>
              <p:cNvSpPr txBox="1"/>
              <p:nvPr/>
            </p:nvSpPr>
            <p:spPr>
              <a:xfrm>
                <a:off x="630097" y="2680942"/>
                <a:ext cx="1369960" cy="182719"/>
              </a:xfrm>
              <a:prstGeom prst="rect">
                <a:avLst/>
              </a:prstGeom>
              <a:noFill/>
              <a:ln w="19050">
                <a:noFill/>
              </a:ln>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AWS GOVCLOUD (US-WEST)</a:t>
                </a:r>
              </a:p>
            </p:txBody>
          </p:sp>
        </p:grpSp>
        <p:grpSp>
          <p:nvGrpSpPr>
            <p:cNvPr id="13" name="Group 12">
              <a:extLst>
                <a:ext uri="{FF2B5EF4-FFF2-40B4-BE49-F238E27FC236}">
                  <a16:creationId xmlns:a16="http://schemas.microsoft.com/office/drawing/2014/main" id="{97EC39E2-5AB6-104C-951D-874E788B64FA}"/>
                </a:ext>
              </a:extLst>
            </p:cNvPr>
            <p:cNvGrpSpPr/>
            <p:nvPr/>
          </p:nvGrpSpPr>
          <p:grpSpPr>
            <a:xfrm>
              <a:off x="3353740" y="2905512"/>
              <a:ext cx="672585" cy="390199"/>
              <a:chOff x="2085556" y="1680670"/>
              <a:chExt cx="623974" cy="343187"/>
            </a:xfrm>
          </p:grpSpPr>
          <p:cxnSp>
            <p:nvCxnSpPr>
              <p:cNvPr id="92" name="Straight Connector 91">
                <a:extLst>
                  <a:ext uri="{FF2B5EF4-FFF2-40B4-BE49-F238E27FC236}">
                    <a16:creationId xmlns:a16="http://schemas.microsoft.com/office/drawing/2014/main" id="{45C41667-3329-964F-B88B-E800EA387FD5}"/>
                  </a:ext>
                </a:extLst>
              </p:cNvPr>
              <p:cNvCxnSpPr/>
              <p:nvPr/>
            </p:nvCxnSpPr>
            <p:spPr>
              <a:xfrm flipH="1" flipV="1">
                <a:off x="2544753" y="1835489"/>
                <a:ext cx="164777" cy="188368"/>
              </a:xfrm>
              <a:prstGeom prst="line">
                <a:avLst/>
              </a:prstGeom>
              <a:noFill/>
              <a:ln w="19050" cap="flat" cmpd="sng" algn="ctr">
                <a:solidFill>
                  <a:srgbClr val="474746">
                    <a:lumMod val="60000"/>
                    <a:lumOff val="40000"/>
                  </a:srgbClr>
                </a:solidFill>
                <a:prstDash val="solid"/>
              </a:ln>
              <a:effectLst/>
            </p:spPr>
          </p:cxnSp>
          <p:cxnSp>
            <p:nvCxnSpPr>
              <p:cNvPr id="93" name="Straight Connector 92">
                <a:extLst>
                  <a:ext uri="{FF2B5EF4-FFF2-40B4-BE49-F238E27FC236}">
                    <a16:creationId xmlns:a16="http://schemas.microsoft.com/office/drawing/2014/main" id="{10F8922D-DC42-D641-8120-ABBAD527F5EE}"/>
                  </a:ext>
                </a:extLst>
              </p:cNvPr>
              <p:cNvCxnSpPr/>
              <p:nvPr/>
            </p:nvCxnSpPr>
            <p:spPr>
              <a:xfrm flipH="1" flipV="1">
                <a:off x="2132682" y="1835489"/>
                <a:ext cx="412073" cy="1"/>
              </a:xfrm>
              <a:prstGeom prst="line">
                <a:avLst/>
              </a:prstGeom>
              <a:noFill/>
              <a:ln w="19050" cap="flat" cmpd="sng" algn="ctr">
                <a:solidFill>
                  <a:srgbClr val="474746">
                    <a:lumMod val="60000"/>
                    <a:lumOff val="40000"/>
                  </a:srgbClr>
                </a:solidFill>
                <a:prstDash val="solid"/>
              </a:ln>
              <a:effectLst/>
            </p:spPr>
          </p:cxnSp>
          <p:sp>
            <p:nvSpPr>
              <p:cNvPr id="94" name="TextBox 93">
                <a:extLst>
                  <a:ext uri="{FF2B5EF4-FFF2-40B4-BE49-F238E27FC236}">
                    <a16:creationId xmlns:a16="http://schemas.microsoft.com/office/drawing/2014/main" id="{1303AE84-B5D3-4A46-8EE3-78895F9D693E}"/>
                  </a:ext>
                </a:extLst>
              </p:cNvPr>
              <p:cNvSpPr txBox="1"/>
              <p:nvPr/>
            </p:nvSpPr>
            <p:spPr>
              <a:xfrm>
                <a:off x="2085556" y="1680670"/>
                <a:ext cx="407776" cy="182719"/>
              </a:xfrm>
              <a:prstGeom prst="rect">
                <a:avLst/>
              </a:prstGeom>
              <a:noFill/>
              <a:ln w="19050">
                <a:noFill/>
              </a:ln>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OHIO</a:t>
                </a:r>
              </a:p>
            </p:txBody>
          </p:sp>
        </p:grpSp>
        <p:cxnSp>
          <p:nvCxnSpPr>
            <p:cNvPr id="14" name="Straight Connector 13">
              <a:extLst>
                <a:ext uri="{FF2B5EF4-FFF2-40B4-BE49-F238E27FC236}">
                  <a16:creationId xmlns:a16="http://schemas.microsoft.com/office/drawing/2014/main" id="{ECAC71B0-9CED-474D-96A5-8A9562FC30BC}"/>
                </a:ext>
              </a:extLst>
            </p:cNvPr>
            <p:cNvCxnSpPr/>
            <p:nvPr/>
          </p:nvCxnSpPr>
          <p:spPr>
            <a:xfrm flipH="1">
              <a:off x="2121584" y="3242539"/>
              <a:ext cx="973959" cy="0"/>
            </a:xfrm>
            <a:prstGeom prst="line">
              <a:avLst/>
            </a:prstGeom>
            <a:noFill/>
            <a:ln w="19050" cap="flat" cmpd="sng" algn="ctr">
              <a:solidFill>
                <a:srgbClr val="474746">
                  <a:lumMod val="60000"/>
                  <a:lumOff val="40000"/>
                </a:srgbClr>
              </a:solidFill>
              <a:prstDash val="solid"/>
            </a:ln>
            <a:effectLst/>
          </p:spPr>
        </p:cxnSp>
        <p:sp>
          <p:nvSpPr>
            <p:cNvPr id="15" name="TextBox 14">
              <a:extLst>
                <a:ext uri="{FF2B5EF4-FFF2-40B4-BE49-F238E27FC236}">
                  <a16:creationId xmlns:a16="http://schemas.microsoft.com/office/drawing/2014/main" id="{3A11D29E-B13A-B549-8A22-C72D6DE0FD25}"/>
                </a:ext>
              </a:extLst>
            </p:cNvPr>
            <p:cNvSpPr txBox="1"/>
            <p:nvPr/>
          </p:nvSpPr>
          <p:spPr>
            <a:xfrm>
              <a:off x="2066110" y="3065073"/>
              <a:ext cx="595035" cy="207749"/>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OREGON</a:t>
              </a:r>
            </a:p>
          </p:txBody>
        </p:sp>
        <p:cxnSp>
          <p:nvCxnSpPr>
            <p:cNvPr id="16" name="Straight Connector 15">
              <a:extLst>
                <a:ext uri="{FF2B5EF4-FFF2-40B4-BE49-F238E27FC236}">
                  <a16:creationId xmlns:a16="http://schemas.microsoft.com/office/drawing/2014/main" id="{7AE77237-E8B8-7E43-96BB-3715AC8E61B5}"/>
                </a:ext>
              </a:extLst>
            </p:cNvPr>
            <p:cNvCxnSpPr/>
            <p:nvPr/>
          </p:nvCxnSpPr>
          <p:spPr>
            <a:xfrm flipH="1">
              <a:off x="2181292" y="3629575"/>
              <a:ext cx="840091" cy="0"/>
            </a:xfrm>
            <a:prstGeom prst="line">
              <a:avLst/>
            </a:prstGeom>
            <a:noFill/>
            <a:ln w="19050" cap="flat" cmpd="sng" algn="ctr">
              <a:solidFill>
                <a:srgbClr val="474746">
                  <a:lumMod val="60000"/>
                  <a:lumOff val="40000"/>
                </a:srgbClr>
              </a:solidFill>
              <a:prstDash val="solid"/>
            </a:ln>
            <a:effectLst/>
          </p:spPr>
        </p:cxnSp>
        <p:cxnSp>
          <p:nvCxnSpPr>
            <p:cNvPr id="17" name="Straight Connector 16">
              <a:extLst>
                <a:ext uri="{FF2B5EF4-FFF2-40B4-BE49-F238E27FC236}">
                  <a16:creationId xmlns:a16="http://schemas.microsoft.com/office/drawing/2014/main" id="{321FBF2C-E44A-CA46-9457-C5D0960162E4}"/>
                </a:ext>
              </a:extLst>
            </p:cNvPr>
            <p:cNvCxnSpPr/>
            <p:nvPr/>
          </p:nvCxnSpPr>
          <p:spPr>
            <a:xfrm flipH="1">
              <a:off x="3018645" y="3507458"/>
              <a:ext cx="191143" cy="122117"/>
            </a:xfrm>
            <a:prstGeom prst="line">
              <a:avLst/>
            </a:prstGeom>
            <a:noFill/>
            <a:ln w="19050" cap="flat" cmpd="sng" algn="ctr">
              <a:solidFill>
                <a:srgbClr val="474746">
                  <a:lumMod val="60000"/>
                  <a:lumOff val="40000"/>
                </a:srgbClr>
              </a:solidFill>
              <a:prstDash val="solid"/>
            </a:ln>
            <a:effectLst/>
          </p:spPr>
        </p:cxnSp>
        <p:sp>
          <p:nvSpPr>
            <p:cNvPr id="18" name="TextBox 17">
              <a:extLst>
                <a:ext uri="{FF2B5EF4-FFF2-40B4-BE49-F238E27FC236}">
                  <a16:creationId xmlns:a16="http://schemas.microsoft.com/office/drawing/2014/main" id="{B59B0AD9-67F0-B647-BF36-25CF95364B4E}"/>
                </a:ext>
              </a:extLst>
            </p:cNvPr>
            <p:cNvSpPr txBox="1"/>
            <p:nvPr/>
          </p:nvSpPr>
          <p:spPr>
            <a:xfrm>
              <a:off x="2131035" y="3453895"/>
              <a:ext cx="869149" cy="207749"/>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N. CALIFORNIA</a:t>
              </a:r>
            </a:p>
          </p:txBody>
        </p:sp>
        <p:grpSp>
          <p:nvGrpSpPr>
            <p:cNvPr id="19" name="Group 18">
              <a:extLst>
                <a:ext uri="{FF2B5EF4-FFF2-40B4-BE49-F238E27FC236}">
                  <a16:creationId xmlns:a16="http://schemas.microsoft.com/office/drawing/2014/main" id="{0D29F09E-73C1-7340-B0AE-E032EEB06597}"/>
                </a:ext>
              </a:extLst>
            </p:cNvPr>
            <p:cNvGrpSpPr/>
            <p:nvPr/>
          </p:nvGrpSpPr>
          <p:grpSpPr>
            <a:xfrm>
              <a:off x="4322716" y="3613419"/>
              <a:ext cx="757771" cy="351628"/>
              <a:chOff x="4070880" y="3099903"/>
              <a:chExt cx="937339" cy="412350"/>
            </a:xfrm>
          </p:grpSpPr>
          <p:grpSp>
            <p:nvGrpSpPr>
              <p:cNvPr id="88" name="Group 87">
                <a:extLst>
                  <a:ext uri="{FF2B5EF4-FFF2-40B4-BE49-F238E27FC236}">
                    <a16:creationId xmlns:a16="http://schemas.microsoft.com/office/drawing/2014/main" id="{3B92B354-93CD-FA46-8441-AD301D578FF4}"/>
                  </a:ext>
                </a:extLst>
              </p:cNvPr>
              <p:cNvGrpSpPr/>
              <p:nvPr/>
            </p:nvGrpSpPr>
            <p:grpSpPr>
              <a:xfrm>
                <a:off x="4070880" y="3099903"/>
                <a:ext cx="937339" cy="375849"/>
                <a:chOff x="3014663" y="2309643"/>
                <a:chExt cx="703004" cy="281887"/>
              </a:xfrm>
            </p:grpSpPr>
            <p:cxnSp>
              <p:nvCxnSpPr>
                <p:cNvPr id="90" name="Straight Connector 89">
                  <a:extLst>
                    <a:ext uri="{FF2B5EF4-FFF2-40B4-BE49-F238E27FC236}">
                      <a16:creationId xmlns:a16="http://schemas.microsoft.com/office/drawing/2014/main" id="{064CF12A-34EC-B542-BE69-2E7DD0B488AF}"/>
                    </a:ext>
                  </a:extLst>
                </p:cNvPr>
                <p:cNvCxnSpPr/>
                <p:nvPr/>
              </p:nvCxnSpPr>
              <p:spPr>
                <a:xfrm flipH="1" flipV="1">
                  <a:off x="3014663" y="2309643"/>
                  <a:ext cx="37142" cy="281887"/>
                </a:xfrm>
                <a:prstGeom prst="line">
                  <a:avLst/>
                </a:prstGeom>
                <a:noFill/>
                <a:ln w="19050" cap="flat" cmpd="sng" algn="ctr">
                  <a:solidFill>
                    <a:srgbClr val="474746">
                      <a:lumMod val="60000"/>
                      <a:lumOff val="40000"/>
                    </a:srgbClr>
                  </a:solidFill>
                  <a:prstDash val="solid"/>
                </a:ln>
                <a:effectLst/>
              </p:spPr>
            </p:cxnSp>
            <p:cxnSp>
              <p:nvCxnSpPr>
                <p:cNvPr id="91" name="Straight Connector 90">
                  <a:extLst>
                    <a:ext uri="{FF2B5EF4-FFF2-40B4-BE49-F238E27FC236}">
                      <a16:creationId xmlns:a16="http://schemas.microsoft.com/office/drawing/2014/main" id="{E19F8954-CD45-D943-9D48-5B7FA040DD70}"/>
                    </a:ext>
                  </a:extLst>
                </p:cNvPr>
                <p:cNvCxnSpPr/>
                <p:nvPr/>
              </p:nvCxnSpPr>
              <p:spPr>
                <a:xfrm flipH="1">
                  <a:off x="3047221" y="2591528"/>
                  <a:ext cx="670446" cy="1"/>
                </a:xfrm>
                <a:prstGeom prst="line">
                  <a:avLst/>
                </a:prstGeom>
                <a:noFill/>
                <a:ln w="19050" cap="flat" cmpd="sng" algn="ctr">
                  <a:solidFill>
                    <a:srgbClr val="474746">
                      <a:lumMod val="60000"/>
                      <a:lumOff val="40000"/>
                    </a:srgbClr>
                  </a:solidFill>
                  <a:prstDash val="solid"/>
                </a:ln>
                <a:effectLst/>
              </p:spPr>
            </p:cxnSp>
          </p:grpSp>
          <p:sp>
            <p:nvSpPr>
              <p:cNvPr id="89" name="TextBox 88">
                <a:extLst>
                  <a:ext uri="{FF2B5EF4-FFF2-40B4-BE49-F238E27FC236}">
                    <a16:creationId xmlns:a16="http://schemas.microsoft.com/office/drawing/2014/main" id="{368DC94D-F309-A540-B55F-EC8872CF7482}"/>
                  </a:ext>
                </a:extLst>
              </p:cNvPr>
              <p:cNvSpPr txBox="1"/>
              <p:nvPr/>
            </p:nvSpPr>
            <p:spPr>
              <a:xfrm>
                <a:off x="4084913" y="3268628"/>
                <a:ext cx="900617" cy="243625"/>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N. VIRGINIA</a:t>
                </a:r>
              </a:p>
            </p:txBody>
          </p:sp>
        </p:grpSp>
        <p:cxnSp>
          <p:nvCxnSpPr>
            <p:cNvPr id="20" name="Straight Connector 19">
              <a:extLst>
                <a:ext uri="{FF2B5EF4-FFF2-40B4-BE49-F238E27FC236}">
                  <a16:creationId xmlns:a16="http://schemas.microsoft.com/office/drawing/2014/main" id="{C534F1E2-8B80-DD45-81B1-0C2F3B10CD71}"/>
                </a:ext>
              </a:extLst>
            </p:cNvPr>
            <p:cNvCxnSpPr/>
            <p:nvPr/>
          </p:nvCxnSpPr>
          <p:spPr>
            <a:xfrm flipH="1">
              <a:off x="6321302" y="3089914"/>
              <a:ext cx="819700" cy="0"/>
            </a:xfrm>
            <a:prstGeom prst="line">
              <a:avLst/>
            </a:prstGeom>
            <a:noFill/>
            <a:ln w="19050" cap="flat" cmpd="sng" algn="ctr">
              <a:solidFill>
                <a:srgbClr val="474746">
                  <a:lumMod val="60000"/>
                  <a:lumOff val="40000"/>
                </a:srgbClr>
              </a:solidFill>
              <a:prstDash val="solid"/>
            </a:ln>
            <a:effectLst/>
          </p:spPr>
        </p:cxnSp>
        <p:grpSp>
          <p:nvGrpSpPr>
            <p:cNvPr id="21" name="Group 20">
              <a:extLst>
                <a:ext uri="{FF2B5EF4-FFF2-40B4-BE49-F238E27FC236}">
                  <a16:creationId xmlns:a16="http://schemas.microsoft.com/office/drawing/2014/main" id="{06F18E01-8029-F14E-BFC5-05F7A7BAFBA2}"/>
                </a:ext>
              </a:extLst>
            </p:cNvPr>
            <p:cNvGrpSpPr/>
            <p:nvPr/>
          </p:nvGrpSpPr>
          <p:grpSpPr>
            <a:xfrm>
              <a:off x="8847675" y="2866836"/>
              <a:ext cx="617054" cy="306149"/>
              <a:chOff x="6799892" y="1797056"/>
              <a:chExt cx="572457" cy="269263"/>
            </a:xfrm>
          </p:grpSpPr>
          <p:cxnSp>
            <p:nvCxnSpPr>
              <p:cNvPr id="86" name="Straight Connector 85">
                <a:extLst>
                  <a:ext uri="{FF2B5EF4-FFF2-40B4-BE49-F238E27FC236}">
                    <a16:creationId xmlns:a16="http://schemas.microsoft.com/office/drawing/2014/main" id="{FAFA7E34-5C2F-2548-B06B-9840D43F986B}"/>
                  </a:ext>
                </a:extLst>
              </p:cNvPr>
              <p:cNvCxnSpPr/>
              <p:nvPr/>
            </p:nvCxnSpPr>
            <p:spPr>
              <a:xfrm flipV="1">
                <a:off x="6799892" y="1797056"/>
                <a:ext cx="142138" cy="269263"/>
              </a:xfrm>
              <a:prstGeom prst="line">
                <a:avLst/>
              </a:prstGeom>
              <a:noFill/>
              <a:ln w="19050" cap="flat" cmpd="sng" algn="ctr">
                <a:solidFill>
                  <a:srgbClr val="474746">
                    <a:lumMod val="60000"/>
                    <a:lumOff val="40000"/>
                  </a:srgbClr>
                </a:solidFill>
                <a:prstDash val="solid"/>
              </a:ln>
              <a:effectLst/>
            </p:spPr>
          </p:cxnSp>
          <p:cxnSp>
            <p:nvCxnSpPr>
              <p:cNvPr id="87" name="Straight Connector 86">
                <a:extLst>
                  <a:ext uri="{FF2B5EF4-FFF2-40B4-BE49-F238E27FC236}">
                    <a16:creationId xmlns:a16="http://schemas.microsoft.com/office/drawing/2014/main" id="{12538EA2-98C0-7446-A809-22B1C63D29E1}"/>
                  </a:ext>
                </a:extLst>
              </p:cNvPr>
              <p:cNvCxnSpPr/>
              <p:nvPr/>
            </p:nvCxnSpPr>
            <p:spPr>
              <a:xfrm flipH="1">
                <a:off x="6942032" y="1797056"/>
                <a:ext cx="430317" cy="1"/>
              </a:xfrm>
              <a:prstGeom prst="line">
                <a:avLst/>
              </a:prstGeom>
              <a:noFill/>
              <a:ln w="19050" cap="flat" cmpd="sng" algn="ctr">
                <a:solidFill>
                  <a:srgbClr val="474746">
                    <a:lumMod val="60000"/>
                    <a:lumOff val="40000"/>
                  </a:srgbClr>
                </a:solidFill>
                <a:prstDash val="solid"/>
              </a:ln>
              <a:effectLst/>
            </p:spPr>
          </p:cxnSp>
        </p:grpSp>
        <p:sp>
          <p:nvSpPr>
            <p:cNvPr id="22" name="TextBox 21">
              <a:extLst>
                <a:ext uri="{FF2B5EF4-FFF2-40B4-BE49-F238E27FC236}">
                  <a16:creationId xmlns:a16="http://schemas.microsoft.com/office/drawing/2014/main" id="{FBA6E58C-BBDA-FD46-AC80-F36B9EF91782}"/>
                </a:ext>
              </a:extLst>
            </p:cNvPr>
            <p:cNvSpPr txBox="1"/>
            <p:nvPr/>
          </p:nvSpPr>
          <p:spPr>
            <a:xfrm>
              <a:off x="8949705" y="2690801"/>
              <a:ext cx="545342" cy="207749"/>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BEIJING</a:t>
              </a:r>
            </a:p>
          </p:txBody>
        </p:sp>
        <p:grpSp>
          <p:nvGrpSpPr>
            <p:cNvPr id="23" name="Group 22">
              <a:extLst>
                <a:ext uri="{FF2B5EF4-FFF2-40B4-BE49-F238E27FC236}">
                  <a16:creationId xmlns:a16="http://schemas.microsoft.com/office/drawing/2014/main" id="{2FD63AEB-329D-E947-BAA6-8D2C2A9626DA}"/>
                </a:ext>
              </a:extLst>
            </p:cNvPr>
            <p:cNvGrpSpPr/>
            <p:nvPr/>
          </p:nvGrpSpPr>
          <p:grpSpPr>
            <a:xfrm>
              <a:off x="9151947" y="3097274"/>
              <a:ext cx="641812" cy="303974"/>
              <a:chOff x="9566753" y="2457355"/>
              <a:chExt cx="793901" cy="356467"/>
            </a:xfrm>
          </p:grpSpPr>
          <p:grpSp>
            <p:nvGrpSpPr>
              <p:cNvPr id="82" name="Group 81">
                <a:extLst>
                  <a:ext uri="{FF2B5EF4-FFF2-40B4-BE49-F238E27FC236}">
                    <a16:creationId xmlns:a16="http://schemas.microsoft.com/office/drawing/2014/main" id="{1008D996-EFC4-3A42-A40E-36CDA4D0FEF8}"/>
                  </a:ext>
                </a:extLst>
              </p:cNvPr>
              <p:cNvGrpSpPr/>
              <p:nvPr/>
            </p:nvGrpSpPr>
            <p:grpSpPr>
              <a:xfrm>
                <a:off x="9566753" y="2656557"/>
                <a:ext cx="763276" cy="157265"/>
                <a:chOff x="7043884" y="2066319"/>
                <a:chExt cx="572457" cy="117949"/>
              </a:xfrm>
            </p:grpSpPr>
            <p:cxnSp>
              <p:nvCxnSpPr>
                <p:cNvPr id="84" name="Straight Connector 83">
                  <a:extLst>
                    <a:ext uri="{FF2B5EF4-FFF2-40B4-BE49-F238E27FC236}">
                      <a16:creationId xmlns:a16="http://schemas.microsoft.com/office/drawing/2014/main" id="{0052837D-4225-C042-A518-D67CBC1059BA}"/>
                    </a:ext>
                  </a:extLst>
                </p:cNvPr>
                <p:cNvCxnSpPr/>
                <p:nvPr/>
              </p:nvCxnSpPr>
              <p:spPr>
                <a:xfrm flipV="1">
                  <a:off x="7043884" y="2066319"/>
                  <a:ext cx="142140" cy="117949"/>
                </a:xfrm>
                <a:prstGeom prst="line">
                  <a:avLst/>
                </a:prstGeom>
                <a:noFill/>
                <a:ln w="19050" cap="flat" cmpd="sng" algn="ctr">
                  <a:solidFill>
                    <a:srgbClr val="474746">
                      <a:lumMod val="60000"/>
                      <a:lumOff val="40000"/>
                    </a:srgbClr>
                  </a:solidFill>
                  <a:prstDash val="solid"/>
                </a:ln>
                <a:effectLst/>
              </p:spPr>
            </p:cxnSp>
            <p:cxnSp>
              <p:nvCxnSpPr>
                <p:cNvPr id="85" name="Straight Connector 84">
                  <a:extLst>
                    <a:ext uri="{FF2B5EF4-FFF2-40B4-BE49-F238E27FC236}">
                      <a16:creationId xmlns:a16="http://schemas.microsoft.com/office/drawing/2014/main" id="{1D550A01-892D-3E4B-AF90-24F0C2F35733}"/>
                    </a:ext>
                  </a:extLst>
                </p:cNvPr>
                <p:cNvCxnSpPr/>
                <p:nvPr/>
              </p:nvCxnSpPr>
              <p:spPr>
                <a:xfrm flipH="1">
                  <a:off x="7186024" y="2067404"/>
                  <a:ext cx="430317" cy="1"/>
                </a:xfrm>
                <a:prstGeom prst="line">
                  <a:avLst/>
                </a:prstGeom>
                <a:noFill/>
                <a:ln w="19050" cap="flat" cmpd="sng" algn="ctr">
                  <a:solidFill>
                    <a:srgbClr val="474746">
                      <a:lumMod val="60000"/>
                      <a:lumOff val="40000"/>
                    </a:srgbClr>
                  </a:solidFill>
                  <a:prstDash val="solid"/>
                </a:ln>
                <a:effectLst/>
              </p:spPr>
            </p:cxnSp>
          </p:grpSp>
          <p:sp>
            <p:nvSpPr>
              <p:cNvPr id="83" name="TextBox 82">
                <a:extLst>
                  <a:ext uri="{FF2B5EF4-FFF2-40B4-BE49-F238E27FC236}">
                    <a16:creationId xmlns:a16="http://schemas.microsoft.com/office/drawing/2014/main" id="{47194FF4-8A96-E44E-9710-DAC740256D77}"/>
                  </a:ext>
                </a:extLst>
              </p:cNvPr>
              <p:cNvSpPr txBox="1"/>
              <p:nvPr/>
            </p:nvSpPr>
            <p:spPr>
              <a:xfrm>
                <a:off x="9747552" y="2457355"/>
                <a:ext cx="613102" cy="243625"/>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SEOUL</a:t>
                </a:r>
              </a:p>
            </p:txBody>
          </p:sp>
        </p:grpSp>
        <p:grpSp>
          <p:nvGrpSpPr>
            <p:cNvPr id="24" name="Group 23">
              <a:extLst>
                <a:ext uri="{FF2B5EF4-FFF2-40B4-BE49-F238E27FC236}">
                  <a16:creationId xmlns:a16="http://schemas.microsoft.com/office/drawing/2014/main" id="{67456B4F-A4AB-9A4A-80E5-A3167E89F5E6}"/>
                </a:ext>
              </a:extLst>
            </p:cNvPr>
            <p:cNvGrpSpPr/>
            <p:nvPr/>
          </p:nvGrpSpPr>
          <p:grpSpPr>
            <a:xfrm>
              <a:off x="9464729" y="3617295"/>
              <a:ext cx="667343" cy="207749"/>
              <a:chOff x="10078365" y="3125491"/>
              <a:chExt cx="825482" cy="243625"/>
            </a:xfrm>
          </p:grpSpPr>
          <p:grpSp>
            <p:nvGrpSpPr>
              <p:cNvPr id="78" name="Group 77">
                <a:extLst>
                  <a:ext uri="{FF2B5EF4-FFF2-40B4-BE49-F238E27FC236}">
                    <a16:creationId xmlns:a16="http://schemas.microsoft.com/office/drawing/2014/main" id="{DC07B4CC-2164-BB42-83FB-2B8346B3676A}"/>
                  </a:ext>
                </a:extLst>
              </p:cNvPr>
              <p:cNvGrpSpPr/>
              <p:nvPr/>
            </p:nvGrpSpPr>
            <p:grpSpPr>
              <a:xfrm>
                <a:off x="10078365" y="3173620"/>
                <a:ext cx="763276" cy="163144"/>
                <a:chOff x="7436314" y="2401439"/>
                <a:chExt cx="572457" cy="122358"/>
              </a:xfrm>
            </p:grpSpPr>
            <p:cxnSp>
              <p:nvCxnSpPr>
                <p:cNvPr id="80" name="Straight Connector 79">
                  <a:extLst>
                    <a:ext uri="{FF2B5EF4-FFF2-40B4-BE49-F238E27FC236}">
                      <a16:creationId xmlns:a16="http://schemas.microsoft.com/office/drawing/2014/main" id="{9ADCBB81-AD7B-4C46-B09A-8D6FA1300D90}"/>
                    </a:ext>
                  </a:extLst>
                </p:cNvPr>
                <p:cNvCxnSpPr/>
                <p:nvPr/>
              </p:nvCxnSpPr>
              <p:spPr>
                <a:xfrm>
                  <a:off x="7436314" y="2401439"/>
                  <a:ext cx="142140" cy="122358"/>
                </a:xfrm>
                <a:prstGeom prst="line">
                  <a:avLst/>
                </a:prstGeom>
                <a:noFill/>
                <a:ln w="19050" cap="flat" cmpd="sng" algn="ctr">
                  <a:solidFill>
                    <a:srgbClr val="474746">
                      <a:lumMod val="60000"/>
                      <a:lumOff val="40000"/>
                    </a:srgbClr>
                  </a:solidFill>
                  <a:prstDash val="solid"/>
                </a:ln>
                <a:effectLst/>
              </p:spPr>
            </p:cxnSp>
            <p:cxnSp>
              <p:nvCxnSpPr>
                <p:cNvPr id="81" name="Straight Connector 80">
                  <a:extLst>
                    <a:ext uri="{FF2B5EF4-FFF2-40B4-BE49-F238E27FC236}">
                      <a16:creationId xmlns:a16="http://schemas.microsoft.com/office/drawing/2014/main" id="{F9FDC1CB-4671-EC4E-93CC-B6521742E2C5}"/>
                    </a:ext>
                  </a:extLst>
                </p:cNvPr>
                <p:cNvCxnSpPr/>
                <p:nvPr/>
              </p:nvCxnSpPr>
              <p:spPr>
                <a:xfrm flipH="1">
                  <a:off x="7578454" y="2520794"/>
                  <a:ext cx="430317" cy="1"/>
                </a:xfrm>
                <a:prstGeom prst="line">
                  <a:avLst/>
                </a:prstGeom>
                <a:noFill/>
                <a:ln w="19050" cap="flat" cmpd="sng" algn="ctr">
                  <a:solidFill>
                    <a:srgbClr val="474746">
                      <a:lumMod val="60000"/>
                      <a:lumOff val="40000"/>
                    </a:srgbClr>
                  </a:solidFill>
                  <a:prstDash val="solid"/>
                </a:ln>
                <a:effectLst/>
              </p:spPr>
            </p:cxnSp>
          </p:grpSp>
          <p:sp>
            <p:nvSpPr>
              <p:cNvPr id="79" name="TextBox 78">
                <a:extLst>
                  <a:ext uri="{FF2B5EF4-FFF2-40B4-BE49-F238E27FC236}">
                    <a16:creationId xmlns:a16="http://schemas.microsoft.com/office/drawing/2014/main" id="{27256673-5F9F-0A41-8805-8301447966AF}"/>
                  </a:ext>
                </a:extLst>
              </p:cNvPr>
              <p:cNvSpPr txBox="1"/>
              <p:nvPr/>
            </p:nvSpPr>
            <p:spPr>
              <a:xfrm>
                <a:off x="10259020" y="3125491"/>
                <a:ext cx="644827" cy="243625"/>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TOKYO</a:t>
                </a:r>
              </a:p>
            </p:txBody>
          </p:sp>
        </p:grpSp>
        <p:cxnSp>
          <p:nvCxnSpPr>
            <p:cNvPr id="25" name="Straight Connector 24">
              <a:extLst>
                <a:ext uri="{FF2B5EF4-FFF2-40B4-BE49-F238E27FC236}">
                  <a16:creationId xmlns:a16="http://schemas.microsoft.com/office/drawing/2014/main" id="{8FD16609-F410-664B-8233-3C9EB560D865}"/>
                </a:ext>
              </a:extLst>
            </p:cNvPr>
            <p:cNvCxnSpPr/>
            <p:nvPr/>
          </p:nvCxnSpPr>
          <p:spPr>
            <a:xfrm flipH="1">
              <a:off x="7271393" y="4270288"/>
              <a:ext cx="550477" cy="0"/>
            </a:xfrm>
            <a:prstGeom prst="line">
              <a:avLst/>
            </a:prstGeom>
            <a:noFill/>
            <a:ln w="19050" cap="flat" cmpd="sng" algn="ctr">
              <a:solidFill>
                <a:srgbClr val="474746">
                  <a:lumMod val="60000"/>
                  <a:lumOff val="40000"/>
                </a:srgbClr>
              </a:solidFill>
              <a:prstDash val="solid"/>
            </a:ln>
            <a:effectLst/>
          </p:spPr>
        </p:cxnSp>
        <p:grpSp>
          <p:nvGrpSpPr>
            <p:cNvPr id="26" name="Group 25">
              <a:extLst>
                <a:ext uri="{FF2B5EF4-FFF2-40B4-BE49-F238E27FC236}">
                  <a16:creationId xmlns:a16="http://schemas.microsoft.com/office/drawing/2014/main" id="{05242746-66CE-4745-9758-0ACB156CA525}"/>
                </a:ext>
              </a:extLst>
            </p:cNvPr>
            <p:cNvGrpSpPr/>
            <p:nvPr/>
          </p:nvGrpSpPr>
          <p:grpSpPr>
            <a:xfrm>
              <a:off x="7616880" y="4575762"/>
              <a:ext cx="810418" cy="207749"/>
              <a:chOff x="5702144" y="3256593"/>
              <a:chExt cx="751846" cy="182719"/>
            </a:xfrm>
          </p:grpSpPr>
          <p:sp>
            <p:nvSpPr>
              <p:cNvPr id="74" name="TextBox 73">
                <a:extLst>
                  <a:ext uri="{FF2B5EF4-FFF2-40B4-BE49-F238E27FC236}">
                    <a16:creationId xmlns:a16="http://schemas.microsoft.com/office/drawing/2014/main" id="{20D8C2A3-6B6A-3844-A229-0AE5348E592A}"/>
                  </a:ext>
                </a:extLst>
              </p:cNvPr>
              <p:cNvSpPr txBox="1"/>
              <p:nvPr/>
            </p:nvSpPr>
            <p:spPr>
              <a:xfrm>
                <a:off x="5702144" y="3256593"/>
                <a:ext cx="675462" cy="182719"/>
              </a:xfrm>
              <a:prstGeom prst="rect">
                <a:avLst/>
              </a:prstGeom>
              <a:noFill/>
              <a:ln w="19050">
                <a:noFill/>
              </a:ln>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SINGAPORE</a:t>
                </a:r>
              </a:p>
            </p:txBody>
          </p:sp>
          <p:grpSp>
            <p:nvGrpSpPr>
              <p:cNvPr id="75" name="Group 74">
                <a:extLst>
                  <a:ext uri="{FF2B5EF4-FFF2-40B4-BE49-F238E27FC236}">
                    <a16:creationId xmlns:a16="http://schemas.microsoft.com/office/drawing/2014/main" id="{C2DD4ABF-CDB3-0942-9F30-C2D0774D38B4}"/>
                  </a:ext>
                </a:extLst>
              </p:cNvPr>
              <p:cNvGrpSpPr/>
              <p:nvPr/>
            </p:nvGrpSpPr>
            <p:grpSpPr>
              <a:xfrm>
                <a:off x="5760720" y="3288509"/>
                <a:ext cx="693270" cy="125588"/>
                <a:chOff x="5760720" y="3288509"/>
                <a:chExt cx="693270" cy="125588"/>
              </a:xfrm>
            </p:grpSpPr>
            <p:cxnSp>
              <p:nvCxnSpPr>
                <p:cNvPr id="76" name="Straight Connector 75">
                  <a:extLst>
                    <a:ext uri="{FF2B5EF4-FFF2-40B4-BE49-F238E27FC236}">
                      <a16:creationId xmlns:a16="http://schemas.microsoft.com/office/drawing/2014/main" id="{3C47F0F2-68F4-384B-A54E-DAF099A390B4}"/>
                    </a:ext>
                  </a:extLst>
                </p:cNvPr>
                <p:cNvCxnSpPr/>
                <p:nvPr/>
              </p:nvCxnSpPr>
              <p:spPr>
                <a:xfrm flipH="1">
                  <a:off x="6358890" y="3288509"/>
                  <a:ext cx="95100" cy="125588"/>
                </a:xfrm>
                <a:prstGeom prst="line">
                  <a:avLst/>
                </a:prstGeom>
                <a:noFill/>
                <a:ln w="19050" cap="flat" cmpd="sng" algn="ctr">
                  <a:solidFill>
                    <a:srgbClr val="474746">
                      <a:lumMod val="60000"/>
                      <a:lumOff val="40000"/>
                    </a:srgbClr>
                  </a:solidFill>
                  <a:prstDash val="solid"/>
                </a:ln>
                <a:effectLst/>
              </p:spPr>
            </p:cxnSp>
            <p:cxnSp>
              <p:nvCxnSpPr>
                <p:cNvPr id="77" name="Straight Connector 76">
                  <a:extLst>
                    <a:ext uri="{FF2B5EF4-FFF2-40B4-BE49-F238E27FC236}">
                      <a16:creationId xmlns:a16="http://schemas.microsoft.com/office/drawing/2014/main" id="{39F770D8-F12E-C148-B551-CD3A56A1A44F}"/>
                    </a:ext>
                  </a:extLst>
                </p:cNvPr>
                <p:cNvCxnSpPr/>
                <p:nvPr/>
              </p:nvCxnSpPr>
              <p:spPr>
                <a:xfrm flipH="1">
                  <a:off x="5760720" y="3409345"/>
                  <a:ext cx="604879" cy="0"/>
                </a:xfrm>
                <a:prstGeom prst="line">
                  <a:avLst/>
                </a:prstGeom>
                <a:noFill/>
                <a:ln w="19050" cap="flat" cmpd="sng" algn="ctr">
                  <a:solidFill>
                    <a:srgbClr val="474746">
                      <a:lumMod val="60000"/>
                      <a:lumOff val="40000"/>
                    </a:srgbClr>
                  </a:solidFill>
                  <a:prstDash val="solid"/>
                </a:ln>
                <a:effectLst/>
              </p:spPr>
            </p:cxnSp>
          </p:grpSp>
        </p:grpSp>
        <p:grpSp>
          <p:nvGrpSpPr>
            <p:cNvPr id="27" name="Group 26">
              <a:extLst>
                <a:ext uri="{FF2B5EF4-FFF2-40B4-BE49-F238E27FC236}">
                  <a16:creationId xmlns:a16="http://schemas.microsoft.com/office/drawing/2014/main" id="{AE9B59A5-0454-F740-AC2C-ACC8EA4A3BDA}"/>
                </a:ext>
              </a:extLst>
            </p:cNvPr>
            <p:cNvGrpSpPr/>
            <p:nvPr/>
          </p:nvGrpSpPr>
          <p:grpSpPr>
            <a:xfrm>
              <a:off x="8722609" y="5454981"/>
              <a:ext cx="863987" cy="207749"/>
              <a:chOff x="9001829" y="5466388"/>
              <a:chExt cx="1068724" cy="243625"/>
            </a:xfrm>
          </p:grpSpPr>
          <p:cxnSp>
            <p:nvCxnSpPr>
              <p:cNvPr id="71" name="Straight Connector 70">
                <a:extLst>
                  <a:ext uri="{FF2B5EF4-FFF2-40B4-BE49-F238E27FC236}">
                    <a16:creationId xmlns:a16="http://schemas.microsoft.com/office/drawing/2014/main" id="{303D34E4-904C-0842-A996-6C9007547F78}"/>
                  </a:ext>
                </a:extLst>
              </p:cNvPr>
              <p:cNvCxnSpPr/>
              <p:nvPr/>
            </p:nvCxnSpPr>
            <p:spPr>
              <a:xfrm flipH="1">
                <a:off x="9740901" y="5466388"/>
                <a:ext cx="329652" cy="205433"/>
              </a:xfrm>
              <a:prstGeom prst="line">
                <a:avLst/>
              </a:prstGeom>
              <a:noFill/>
              <a:ln w="19050" cap="flat" cmpd="sng" algn="ctr">
                <a:solidFill>
                  <a:srgbClr val="474746">
                    <a:lumMod val="60000"/>
                    <a:lumOff val="40000"/>
                  </a:srgbClr>
                </a:solidFill>
                <a:prstDash val="solid"/>
              </a:ln>
              <a:effectLst/>
            </p:spPr>
          </p:cxnSp>
          <p:sp>
            <p:nvSpPr>
              <p:cNvPr id="72" name="TextBox 71">
                <a:extLst>
                  <a:ext uri="{FF2B5EF4-FFF2-40B4-BE49-F238E27FC236}">
                    <a16:creationId xmlns:a16="http://schemas.microsoft.com/office/drawing/2014/main" id="{82E0698F-3562-AE4E-8774-50CB66C55ADC}"/>
                  </a:ext>
                </a:extLst>
              </p:cNvPr>
              <p:cNvSpPr txBox="1"/>
              <p:nvPr/>
            </p:nvSpPr>
            <p:spPr>
              <a:xfrm>
                <a:off x="9001829" y="5466388"/>
                <a:ext cx="690433" cy="243625"/>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SYDNEY</a:t>
                </a:r>
              </a:p>
            </p:txBody>
          </p:sp>
          <p:cxnSp>
            <p:nvCxnSpPr>
              <p:cNvPr id="73" name="Straight Connector 72">
                <a:extLst>
                  <a:ext uri="{FF2B5EF4-FFF2-40B4-BE49-F238E27FC236}">
                    <a16:creationId xmlns:a16="http://schemas.microsoft.com/office/drawing/2014/main" id="{4A5B01DC-C6EF-7C4B-9B38-74EB2E019FCE}"/>
                  </a:ext>
                </a:extLst>
              </p:cNvPr>
              <p:cNvCxnSpPr/>
              <p:nvPr/>
            </p:nvCxnSpPr>
            <p:spPr>
              <a:xfrm flipH="1">
                <a:off x="9066523" y="5670055"/>
                <a:ext cx="680579" cy="0"/>
              </a:xfrm>
              <a:prstGeom prst="line">
                <a:avLst/>
              </a:prstGeom>
              <a:noFill/>
              <a:ln w="19050" cap="flat" cmpd="sng" algn="ctr">
                <a:solidFill>
                  <a:srgbClr val="474746">
                    <a:lumMod val="60000"/>
                    <a:lumOff val="40000"/>
                  </a:srgbClr>
                </a:solidFill>
                <a:prstDash val="solid"/>
              </a:ln>
              <a:effectLst/>
            </p:spPr>
          </p:cxnSp>
        </p:grpSp>
        <p:cxnSp>
          <p:nvCxnSpPr>
            <p:cNvPr id="28" name="Straight Connector 27">
              <a:extLst>
                <a:ext uri="{FF2B5EF4-FFF2-40B4-BE49-F238E27FC236}">
                  <a16:creationId xmlns:a16="http://schemas.microsoft.com/office/drawing/2014/main" id="{41FB7D91-EDDC-1147-84B9-6287DC9AE679}"/>
                </a:ext>
              </a:extLst>
            </p:cNvPr>
            <p:cNvCxnSpPr/>
            <p:nvPr/>
          </p:nvCxnSpPr>
          <p:spPr>
            <a:xfrm flipH="1">
              <a:off x="7819654" y="4119688"/>
              <a:ext cx="57485" cy="151617"/>
            </a:xfrm>
            <a:prstGeom prst="line">
              <a:avLst/>
            </a:prstGeom>
            <a:noFill/>
            <a:ln w="19050" cap="flat" cmpd="sng" algn="ctr">
              <a:solidFill>
                <a:srgbClr val="474746">
                  <a:lumMod val="60000"/>
                  <a:lumOff val="40000"/>
                </a:srgbClr>
              </a:solidFill>
              <a:prstDash val="solid"/>
            </a:ln>
            <a:effectLst/>
          </p:spPr>
        </p:cxnSp>
        <p:grpSp>
          <p:nvGrpSpPr>
            <p:cNvPr id="29" name="Group 28">
              <a:extLst>
                <a:ext uri="{FF2B5EF4-FFF2-40B4-BE49-F238E27FC236}">
                  <a16:creationId xmlns:a16="http://schemas.microsoft.com/office/drawing/2014/main" id="{3B95261F-2E8E-3F4D-B489-BCA6AFD674A9}"/>
                </a:ext>
              </a:extLst>
            </p:cNvPr>
            <p:cNvGrpSpPr/>
            <p:nvPr/>
          </p:nvGrpSpPr>
          <p:grpSpPr>
            <a:xfrm>
              <a:off x="3440005" y="2565804"/>
              <a:ext cx="925516" cy="518117"/>
              <a:chOff x="2869932" y="1817948"/>
              <a:chExt cx="1144833" cy="607591"/>
            </a:xfrm>
          </p:grpSpPr>
          <p:sp>
            <p:nvSpPr>
              <p:cNvPr id="68" name="TextBox 67">
                <a:extLst>
                  <a:ext uri="{FF2B5EF4-FFF2-40B4-BE49-F238E27FC236}">
                    <a16:creationId xmlns:a16="http://schemas.microsoft.com/office/drawing/2014/main" id="{3066B412-1179-384F-AE20-DB2BE713E195}"/>
                  </a:ext>
                </a:extLst>
              </p:cNvPr>
              <p:cNvSpPr txBox="1"/>
              <p:nvPr/>
            </p:nvSpPr>
            <p:spPr>
              <a:xfrm>
                <a:off x="2869932" y="1817948"/>
                <a:ext cx="743970" cy="243625"/>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 CANADA</a:t>
                </a:r>
              </a:p>
            </p:txBody>
          </p:sp>
          <p:cxnSp>
            <p:nvCxnSpPr>
              <p:cNvPr id="69" name="Straight Connector 68">
                <a:extLst>
                  <a:ext uri="{FF2B5EF4-FFF2-40B4-BE49-F238E27FC236}">
                    <a16:creationId xmlns:a16="http://schemas.microsoft.com/office/drawing/2014/main" id="{1597D28C-F392-1E44-8FE5-7997C402267E}"/>
                  </a:ext>
                </a:extLst>
              </p:cNvPr>
              <p:cNvCxnSpPr/>
              <p:nvPr/>
            </p:nvCxnSpPr>
            <p:spPr>
              <a:xfrm flipH="1" flipV="1">
                <a:off x="3546761" y="2044467"/>
                <a:ext cx="468004" cy="381072"/>
              </a:xfrm>
              <a:prstGeom prst="line">
                <a:avLst/>
              </a:prstGeom>
              <a:noFill/>
              <a:ln w="19050" cap="flat" cmpd="sng" algn="ctr">
                <a:solidFill>
                  <a:srgbClr val="474746">
                    <a:lumMod val="60000"/>
                    <a:lumOff val="40000"/>
                  </a:srgbClr>
                </a:solidFill>
                <a:prstDash val="solid"/>
              </a:ln>
              <a:effectLst/>
            </p:spPr>
          </p:cxnSp>
          <p:cxnSp>
            <p:nvCxnSpPr>
              <p:cNvPr id="70" name="Straight Connector 69">
                <a:extLst>
                  <a:ext uri="{FF2B5EF4-FFF2-40B4-BE49-F238E27FC236}">
                    <a16:creationId xmlns:a16="http://schemas.microsoft.com/office/drawing/2014/main" id="{FCDBA60E-735E-6146-BFD1-A3CC00496FC7}"/>
                  </a:ext>
                </a:extLst>
              </p:cNvPr>
              <p:cNvCxnSpPr/>
              <p:nvPr/>
            </p:nvCxnSpPr>
            <p:spPr>
              <a:xfrm flipH="1">
                <a:off x="2905548" y="2044467"/>
                <a:ext cx="645348" cy="0"/>
              </a:xfrm>
              <a:prstGeom prst="line">
                <a:avLst/>
              </a:prstGeom>
              <a:noFill/>
              <a:ln w="19050" cap="flat" cmpd="sng" algn="ctr">
                <a:solidFill>
                  <a:srgbClr val="474746">
                    <a:lumMod val="60000"/>
                    <a:lumOff val="40000"/>
                  </a:srgbClr>
                </a:solidFill>
                <a:prstDash val="solid"/>
              </a:ln>
              <a:effectLst/>
            </p:spPr>
          </p:cxnSp>
        </p:grpSp>
        <p:grpSp>
          <p:nvGrpSpPr>
            <p:cNvPr id="30" name="Group 29">
              <a:extLst>
                <a:ext uri="{FF2B5EF4-FFF2-40B4-BE49-F238E27FC236}">
                  <a16:creationId xmlns:a16="http://schemas.microsoft.com/office/drawing/2014/main" id="{ACD6E641-C073-6E49-9ED0-8D6D38F97B1F}"/>
                </a:ext>
              </a:extLst>
            </p:cNvPr>
            <p:cNvGrpSpPr/>
            <p:nvPr/>
          </p:nvGrpSpPr>
          <p:grpSpPr>
            <a:xfrm>
              <a:off x="5143532" y="2975724"/>
              <a:ext cx="838774" cy="207749"/>
              <a:chOff x="4688844" y="2459113"/>
              <a:chExt cx="1037536" cy="243625"/>
            </a:xfrm>
          </p:grpSpPr>
          <p:cxnSp>
            <p:nvCxnSpPr>
              <p:cNvPr id="65" name="Straight Connector 64">
                <a:extLst>
                  <a:ext uri="{FF2B5EF4-FFF2-40B4-BE49-F238E27FC236}">
                    <a16:creationId xmlns:a16="http://schemas.microsoft.com/office/drawing/2014/main" id="{CBEDBF23-7151-B343-B427-70F8C3BFC790}"/>
                  </a:ext>
                </a:extLst>
              </p:cNvPr>
              <p:cNvCxnSpPr/>
              <p:nvPr/>
            </p:nvCxnSpPr>
            <p:spPr>
              <a:xfrm flipV="1">
                <a:off x="5393840" y="2528689"/>
                <a:ext cx="332540" cy="132355"/>
              </a:xfrm>
              <a:prstGeom prst="line">
                <a:avLst/>
              </a:prstGeom>
              <a:noFill/>
              <a:ln w="19050" cap="flat" cmpd="sng" algn="ctr">
                <a:solidFill>
                  <a:srgbClr val="474746">
                    <a:lumMod val="60000"/>
                    <a:lumOff val="40000"/>
                  </a:srgbClr>
                </a:solidFill>
                <a:prstDash val="solid"/>
              </a:ln>
              <a:effectLst/>
            </p:spPr>
          </p:cxnSp>
          <p:cxnSp>
            <p:nvCxnSpPr>
              <p:cNvPr id="66" name="Straight Connector 65">
                <a:extLst>
                  <a:ext uri="{FF2B5EF4-FFF2-40B4-BE49-F238E27FC236}">
                    <a16:creationId xmlns:a16="http://schemas.microsoft.com/office/drawing/2014/main" id="{CE882C82-0BB3-B946-AB6C-2C6CFF8CEC39}"/>
                  </a:ext>
                </a:extLst>
              </p:cNvPr>
              <p:cNvCxnSpPr/>
              <p:nvPr/>
            </p:nvCxnSpPr>
            <p:spPr>
              <a:xfrm flipH="1">
                <a:off x="4799060" y="2662787"/>
                <a:ext cx="597589" cy="423"/>
              </a:xfrm>
              <a:prstGeom prst="line">
                <a:avLst/>
              </a:prstGeom>
              <a:noFill/>
              <a:ln w="19050" cap="flat" cmpd="sng" algn="ctr">
                <a:solidFill>
                  <a:srgbClr val="474746">
                    <a:lumMod val="60000"/>
                    <a:lumOff val="40000"/>
                  </a:srgbClr>
                </a:solidFill>
                <a:prstDash val="solid"/>
              </a:ln>
              <a:effectLst/>
            </p:spPr>
          </p:cxnSp>
          <p:sp>
            <p:nvSpPr>
              <p:cNvPr id="67" name="TextBox 66">
                <a:extLst>
                  <a:ext uri="{FF2B5EF4-FFF2-40B4-BE49-F238E27FC236}">
                    <a16:creationId xmlns:a16="http://schemas.microsoft.com/office/drawing/2014/main" id="{236E9FF1-2D6F-8F48-A18E-1A3834B7697F}"/>
                  </a:ext>
                </a:extLst>
              </p:cNvPr>
              <p:cNvSpPr txBox="1"/>
              <p:nvPr/>
            </p:nvSpPr>
            <p:spPr>
              <a:xfrm>
                <a:off x="4688844" y="2459113"/>
                <a:ext cx="743970" cy="243625"/>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LONDON</a:t>
                </a:r>
              </a:p>
            </p:txBody>
          </p:sp>
        </p:grpSp>
        <p:sp>
          <p:nvSpPr>
            <p:cNvPr id="31" name="TextBox 30">
              <a:extLst>
                <a:ext uri="{FF2B5EF4-FFF2-40B4-BE49-F238E27FC236}">
                  <a16:creationId xmlns:a16="http://schemas.microsoft.com/office/drawing/2014/main" id="{FDAFEBB1-3357-1D46-B9AA-BE4F91D809D9}"/>
                </a:ext>
              </a:extLst>
            </p:cNvPr>
            <p:cNvSpPr txBox="1"/>
            <p:nvPr/>
          </p:nvSpPr>
          <p:spPr>
            <a:xfrm>
              <a:off x="7226561" y="4089799"/>
              <a:ext cx="575799" cy="207749"/>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MUMBAI</a:t>
              </a:r>
            </a:p>
          </p:txBody>
        </p:sp>
        <p:sp>
          <p:nvSpPr>
            <p:cNvPr id="32" name="TextBox 31">
              <a:extLst>
                <a:ext uri="{FF2B5EF4-FFF2-40B4-BE49-F238E27FC236}">
                  <a16:creationId xmlns:a16="http://schemas.microsoft.com/office/drawing/2014/main" id="{A258B2C9-569F-0C4A-B235-8D420F998FC8}"/>
                </a:ext>
              </a:extLst>
            </p:cNvPr>
            <p:cNvSpPr txBox="1"/>
            <p:nvPr/>
          </p:nvSpPr>
          <p:spPr>
            <a:xfrm>
              <a:off x="6374632" y="2903854"/>
              <a:ext cx="734496" cy="207749"/>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FRANKFURT</a:t>
              </a:r>
            </a:p>
          </p:txBody>
        </p:sp>
        <p:grpSp>
          <p:nvGrpSpPr>
            <p:cNvPr id="33" name="Group 32">
              <a:extLst>
                <a:ext uri="{FF2B5EF4-FFF2-40B4-BE49-F238E27FC236}">
                  <a16:creationId xmlns:a16="http://schemas.microsoft.com/office/drawing/2014/main" id="{68274A32-3645-A443-81BF-382256428396}"/>
                </a:ext>
              </a:extLst>
            </p:cNvPr>
            <p:cNvGrpSpPr/>
            <p:nvPr/>
          </p:nvGrpSpPr>
          <p:grpSpPr>
            <a:xfrm>
              <a:off x="5865825" y="2317668"/>
              <a:ext cx="654701" cy="476875"/>
              <a:chOff x="5792828" y="1600222"/>
              <a:chExt cx="809844" cy="559227"/>
            </a:xfrm>
          </p:grpSpPr>
          <p:cxnSp>
            <p:nvCxnSpPr>
              <p:cNvPr id="62" name="Straight Connector 61">
                <a:extLst>
                  <a:ext uri="{FF2B5EF4-FFF2-40B4-BE49-F238E27FC236}">
                    <a16:creationId xmlns:a16="http://schemas.microsoft.com/office/drawing/2014/main" id="{91FCA98C-0E3C-464B-8CFB-3898213888C2}"/>
                  </a:ext>
                </a:extLst>
              </p:cNvPr>
              <p:cNvCxnSpPr/>
              <p:nvPr/>
            </p:nvCxnSpPr>
            <p:spPr>
              <a:xfrm flipV="1">
                <a:off x="5792828" y="1805941"/>
                <a:ext cx="163473" cy="353508"/>
              </a:xfrm>
              <a:prstGeom prst="line">
                <a:avLst/>
              </a:prstGeom>
              <a:noFill/>
              <a:ln w="19050" cap="flat" cmpd="sng" algn="ctr">
                <a:solidFill>
                  <a:srgbClr val="474746">
                    <a:lumMod val="60000"/>
                    <a:lumOff val="40000"/>
                  </a:srgbClr>
                </a:solidFill>
                <a:prstDash val="solid"/>
              </a:ln>
              <a:effectLst/>
            </p:spPr>
          </p:cxnSp>
          <p:cxnSp>
            <p:nvCxnSpPr>
              <p:cNvPr id="63" name="Straight Connector 62">
                <a:extLst>
                  <a:ext uri="{FF2B5EF4-FFF2-40B4-BE49-F238E27FC236}">
                    <a16:creationId xmlns:a16="http://schemas.microsoft.com/office/drawing/2014/main" id="{08992D29-1F31-0747-A237-F91C572E739B}"/>
                  </a:ext>
                </a:extLst>
              </p:cNvPr>
              <p:cNvCxnSpPr/>
              <p:nvPr/>
            </p:nvCxnSpPr>
            <p:spPr>
              <a:xfrm flipH="1">
                <a:off x="5945915" y="1805905"/>
                <a:ext cx="573756" cy="1"/>
              </a:xfrm>
              <a:prstGeom prst="line">
                <a:avLst/>
              </a:prstGeom>
              <a:noFill/>
              <a:ln w="19050" cap="flat" cmpd="sng" algn="ctr">
                <a:solidFill>
                  <a:srgbClr val="474746">
                    <a:lumMod val="60000"/>
                    <a:lumOff val="40000"/>
                  </a:srgbClr>
                </a:solidFill>
                <a:prstDash val="solid"/>
              </a:ln>
              <a:effectLst/>
            </p:spPr>
          </p:cxnSp>
          <p:sp>
            <p:nvSpPr>
              <p:cNvPr id="64" name="TextBox 63">
                <a:extLst>
                  <a:ext uri="{FF2B5EF4-FFF2-40B4-BE49-F238E27FC236}">
                    <a16:creationId xmlns:a16="http://schemas.microsoft.com/office/drawing/2014/main" id="{FB521057-863E-7D45-B76D-3C1DC18AE38B}"/>
                  </a:ext>
                </a:extLst>
              </p:cNvPr>
              <p:cNvSpPr txBox="1"/>
              <p:nvPr/>
            </p:nvSpPr>
            <p:spPr>
              <a:xfrm>
                <a:off x="5874564" y="1600222"/>
                <a:ext cx="728108" cy="243625"/>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IRELAND</a:t>
                </a:r>
              </a:p>
            </p:txBody>
          </p:sp>
        </p:grpSp>
        <p:grpSp>
          <p:nvGrpSpPr>
            <p:cNvPr id="34" name="Group 33">
              <a:extLst>
                <a:ext uri="{FF2B5EF4-FFF2-40B4-BE49-F238E27FC236}">
                  <a16:creationId xmlns:a16="http://schemas.microsoft.com/office/drawing/2014/main" id="{164DBB58-F13E-274D-A7F4-88B403309D3B}"/>
                </a:ext>
              </a:extLst>
            </p:cNvPr>
            <p:cNvGrpSpPr/>
            <p:nvPr/>
          </p:nvGrpSpPr>
          <p:grpSpPr>
            <a:xfrm>
              <a:off x="4991682" y="5302500"/>
              <a:ext cx="852793" cy="237726"/>
              <a:chOff x="4688839" y="5215230"/>
              <a:chExt cx="1054878" cy="278778"/>
            </a:xfrm>
          </p:grpSpPr>
          <p:cxnSp>
            <p:nvCxnSpPr>
              <p:cNvPr id="59" name="Straight Connector 58">
                <a:extLst>
                  <a:ext uri="{FF2B5EF4-FFF2-40B4-BE49-F238E27FC236}">
                    <a16:creationId xmlns:a16="http://schemas.microsoft.com/office/drawing/2014/main" id="{426F611C-5EAE-9943-9C71-7B43E1D360E5}"/>
                  </a:ext>
                </a:extLst>
              </p:cNvPr>
              <p:cNvCxnSpPr/>
              <p:nvPr/>
            </p:nvCxnSpPr>
            <p:spPr>
              <a:xfrm flipH="1" flipV="1">
                <a:off x="4688839" y="5215230"/>
                <a:ext cx="219703" cy="251157"/>
              </a:xfrm>
              <a:prstGeom prst="line">
                <a:avLst/>
              </a:prstGeom>
              <a:noFill/>
              <a:ln w="19050" cap="flat" cmpd="sng" algn="ctr">
                <a:solidFill>
                  <a:srgbClr val="474746">
                    <a:lumMod val="60000"/>
                    <a:lumOff val="40000"/>
                  </a:srgbClr>
                </a:solidFill>
                <a:prstDash val="solid"/>
              </a:ln>
              <a:effectLst/>
            </p:spPr>
          </p:cxnSp>
          <p:cxnSp>
            <p:nvCxnSpPr>
              <p:cNvPr id="60" name="Straight Connector 59">
                <a:extLst>
                  <a:ext uri="{FF2B5EF4-FFF2-40B4-BE49-F238E27FC236}">
                    <a16:creationId xmlns:a16="http://schemas.microsoft.com/office/drawing/2014/main" id="{FED3C485-AA8F-6842-9B4C-4F18CD48FCED}"/>
                  </a:ext>
                </a:extLst>
              </p:cNvPr>
              <p:cNvCxnSpPr/>
              <p:nvPr/>
            </p:nvCxnSpPr>
            <p:spPr>
              <a:xfrm flipH="1">
                <a:off x="4903462" y="5466388"/>
                <a:ext cx="796137" cy="1"/>
              </a:xfrm>
              <a:prstGeom prst="line">
                <a:avLst/>
              </a:prstGeom>
              <a:noFill/>
              <a:ln w="19050" cap="flat" cmpd="sng" algn="ctr">
                <a:solidFill>
                  <a:srgbClr val="474746">
                    <a:lumMod val="60000"/>
                    <a:lumOff val="40000"/>
                  </a:srgbClr>
                </a:solidFill>
                <a:prstDash val="solid"/>
              </a:ln>
              <a:effectLst/>
            </p:spPr>
          </p:cxnSp>
          <p:sp>
            <p:nvSpPr>
              <p:cNvPr id="61" name="TextBox 60">
                <a:extLst>
                  <a:ext uri="{FF2B5EF4-FFF2-40B4-BE49-F238E27FC236}">
                    <a16:creationId xmlns:a16="http://schemas.microsoft.com/office/drawing/2014/main" id="{675E76E3-AE91-F046-9E3E-B815C732AA67}"/>
                  </a:ext>
                </a:extLst>
              </p:cNvPr>
              <p:cNvSpPr txBox="1"/>
              <p:nvPr/>
            </p:nvSpPr>
            <p:spPr>
              <a:xfrm>
                <a:off x="4841118" y="5250383"/>
                <a:ext cx="902599" cy="243625"/>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SÃO PAULO</a:t>
                </a:r>
              </a:p>
            </p:txBody>
          </p:sp>
        </p:grpSp>
        <p:sp>
          <p:nvSpPr>
            <p:cNvPr id="35" name="Oval 34">
              <a:extLst>
                <a:ext uri="{FF2B5EF4-FFF2-40B4-BE49-F238E27FC236}">
                  <a16:creationId xmlns:a16="http://schemas.microsoft.com/office/drawing/2014/main" id="{2500B4F7-3C76-3A4D-A7FB-A05D6E4D49B4}"/>
                </a:ext>
              </a:extLst>
            </p:cNvPr>
            <p:cNvSpPr/>
            <p:nvPr/>
          </p:nvSpPr>
          <p:spPr>
            <a:xfrm>
              <a:off x="3970329" y="3261926"/>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3</a:t>
              </a:r>
            </a:p>
          </p:txBody>
        </p:sp>
        <p:sp>
          <p:nvSpPr>
            <p:cNvPr id="36" name="Oval 35">
              <a:extLst>
                <a:ext uri="{FF2B5EF4-FFF2-40B4-BE49-F238E27FC236}">
                  <a16:creationId xmlns:a16="http://schemas.microsoft.com/office/drawing/2014/main" id="{12158405-9592-DB42-B603-54E995E65B4A}"/>
                </a:ext>
              </a:extLst>
            </p:cNvPr>
            <p:cNvSpPr/>
            <p:nvPr/>
          </p:nvSpPr>
          <p:spPr>
            <a:xfrm>
              <a:off x="4334818" y="3002205"/>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2</a:t>
              </a:r>
            </a:p>
          </p:txBody>
        </p:sp>
        <p:sp>
          <p:nvSpPr>
            <p:cNvPr id="37" name="Oval 36">
              <a:extLst>
                <a:ext uri="{FF2B5EF4-FFF2-40B4-BE49-F238E27FC236}">
                  <a16:creationId xmlns:a16="http://schemas.microsoft.com/office/drawing/2014/main" id="{23C9209F-A7FC-FE40-BB1F-919BB289C3F2}"/>
                </a:ext>
              </a:extLst>
            </p:cNvPr>
            <p:cNvSpPr/>
            <p:nvPr/>
          </p:nvSpPr>
          <p:spPr>
            <a:xfrm>
              <a:off x="3181289" y="3311950"/>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3</a:t>
              </a:r>
            </a:p>
          </p:txBody>
        </p:sp>
        <p:sp>
          <p:nvSpPr>
            <p:cNvPr id="38" name="Oval 37">
              <a:extLst>
                <a:ext uri="{FF2B5EF4-FFF2-40B4-BE49-F238E27FC236}">
                  <a16:creationId xmlns:a16="http://schemas.microsoft.com/office/drawing/2014/main" id="{1E69C942-681F-9B44-85CA-8B023B4BCAF6}"/>
                </a:ext>
              </a:extLst>
            </p:cNvPr>
            <p:cNvSpPr/>
            <p:nvPr/>
          </p:nvSpPr>
          <p:spPr>
            <a:xfrm>
              <a:off x="3095545" y="3087067"/>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3</a:t>
              </a:r>
            </a:p>
          </p:txBody>
        </p:sp>
        <p:sp>
          <p:nvSpPr>
            <p:cNvPr id="39" name="Oval 38">
              <a:extLst>
                <a:ext uri="{FF2B5EF4-FFF2-40B4-BE49-F238E27FC236}">
                  <a16:creationId xmlns:a16="http://schemas.microsoft.com/office/drawing/2014/main" id="{00031E37-7B78-B746-B242-7852B96F241A}"/>
                </a:ext>
              </a:extLst>
            </p:cNvPr>
            <p:cNvSpPr/>
            <p:nvPr/>
          </p:nvSpPr>
          <p:spPr>
            <a:xfrm>
              <a:off x="3322048" y="3130484"/>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1350" b="1" kern="0" dirty="0">
                  <a:solidFill>
                    <a:srgbClr val="F7A028"/>
                  </a:solidFill>
                  <a:latin typeface="Amazon Ember" panose="020B0603020204020204" pitchFamily="34" charset="0"/>
                  <a:ea typeface="Amazon Ember" panose="020B0603020204020204" pitchFamily="34" charset="0"/>
                  <a:cs typeface="Amazon Ember" panose="020B0603020204020204" pitchFamily="34" charset="0"/>
                </a:rPr>
                <a:t>3</a:t>
              </a:r>
              <a:endPar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40" name="Oval 39">
              <a:extLst>
                <a:ext uri="{FF2B5EF4-FFF2-40B4-BE49-F238E27FC236}">
                  <a16:creationId xmlns:a16="http://schemas.microsoft.com/office/drawing/2014/main" id="{BB468818-3573-084A-B163-0FCEC7E91985}"/>
                </a:ext>
              </a:extLst>
            </p:cNvPr>
            <p:cNvSpPr/>
            <p:nvPr/>
          </p:nvSpPr>
          <p:spPr>
            <a:xfrm>
              <a:off x="4775729" y="5042593"/>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3</a:t>
              </a:r>
            </a:p>
          </p:txBody>
        </p:sp>
        <p:sp>
          <p:nvSpPr>
            <p:cNvPr id="41" name="Rectangle 40">
              <a:extLst>
                <a:ext uri="{FF2B5EF4-FFF2-40B4-BE49-F238E27FC236}">
                  <a16:creationId xmlns:a16="http://schemas.microsoft.com/office/drawing/2014/main" id="{6777C44B-EB58-6B47-81EC-1BD44DFF76BC}"/>
                </a:ext>
              </a:extLst>
            </p:cNvPr>
            <p:cNvSpPr/>
            <p:nvPr/>
          </p:nvSpPr>
          <p:spPr>
            <a:xfrm>
              <a:off x="2152438" y="5001061"/>
              <a:ext cx="1322976" cy="270918"/>
            </a:xfrm>
            <a:prstGeom prst="rect">
              <a:avLst/>
            </a:prstGeom>
            <a:solidFill>
              <a:srgbClr val="FFFFFF"/>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42" name="Rectangle 41">
              <a:extLst>
                <a:ext uri="{FF2B5EF4-FFF2-40B4-BE49-F238E27FC236}">
                  <a16:creationId xmlns:a16="http://schemas.microsoft.com/office/drawing/2014/main" id="{D63D4E0E-E7C8-9243-A8E1-5CECD2CF4CD1}"/>
                </a:ext>
              </a:extLst>
            </p:cNvPr>
            <p:cNvSpPr/>
            <p:nvPr/>
          </p:nvSpPr>
          <p:spPr>
            <a:xfrm>
              <a:off x="1722656" y="5369180"/>
              <a:ext cx="1752758" cy="341170"/>
            </a:xfrm>
            <a:prstGeom prst="rect">
              <a:avLst/>
            </a:prstGeom>
            <a:solidFill>
              <a:srgbClr val="FFFFFF"/>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43" name="Oval 42">
              <a:extLst>
                <a:ext uri="{FF2B5EF4-FFF2-40B4-BE49-F238E27FC236}">
                  <a16:creationId xmlns:a16="http://schemas.microsoft.com/office/drawing/2014/main" id="{954C63CE-41B0-B440-AC41-4CD65831CA96}"/>
                </a:ext>
              </a:extLst>
            </p:cNvPr>
            <p:cNvSpPr/>
            <p:nvPr/>
          </p:nvSpPr>
          <p:spPr>
            <a:xfrm>
              <a:off x="8355250" y="4383798"/>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1350" b="1" kern="0" dirty="0">
                  <a:solidFill>
                    <a:srgbClr val="F7A028"/>
                  </a:solidFill>
                  <a:latin typeface="Amazon Ember" panose="020B0603020204020204" pitchFamily="34" charset="0"/>
                  <a:ea typeface="Amazon Ember" panose="020B0603020204020204" pitchFamily="34" charset="0"/>
                  <a:cs typeface="Amazon Ember" panose="020B0603020204020204" pitchFamily="34" charset="0"/>
                </a:rPr>
                <a:t>3</a:t>
              </a:r>
              <a:endPar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44" name="Oval 43">
              <a:extLst>
                <a:ext uri="{FF2B5EF4-FFF2-40B4-BE49-F238E27FC236}">
                  <a16:creationId xmlns:a16="http://schemas.microsoft.com/office/drawing/2014/main" id="{EAAE953E-674A-714A-999B-5B716308C378}"/>
                </a:ext>
              </a:extLst>
            </p:cNvPr>
            <p:cNvSpPr/>
            <p:nvPr/>
          </p:nvSpPr>
          <p:spPr>
            <a:xfrm>
              <a:off x="7777447" y="3897830"/>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2</a:t>
              </a:r>
            </a:p>
          </p:txBody>
        </p:sp>
        <p:sp>
          <p:nvSpPr>
            <p:cNvPr id="45" name="Oval 44">
              <a:extLst>
                <a:ext uri="{FF2B5EF4-FFF2-40B4-BE49-F238E27FC236}">
                  <a16:creationId xmlns:a16="http://schemas.microsoft.com/office/drawing/2014/main" id="{C6437044-1E78-C94C-BD71-33E64B5AE914}"/>
                </a:ext>
              </a:extLst>
            </p:cNvPr>
            <p:cNvSpPr/>
            <p:nvPr/>
          </p:nvSpPr>
          <p:spPr>
            <a:xfrm>
              <a:off x="9278480" y="3422491"/>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1350" b="1" kern="0" dirty="0">
                  <a:solidFill>
                    <a:srgbClr val="F7A028"/>
                  </a:solidFill>
                  <a:latin typeface="Amazon Ember" panose="020B0603020204020204" pitchFamily="34" charset="0"/>
                  <a:ea typeface="Amazon Ember" panose="020B0603020204020204" pitchFamily="34" charset="0"/>
                  <a:cs typeface="Amazon Ember" panose="020B0603020204020204" pitchFamily="34" charset="0"/>
                </a:rPr>
                <a:t>4</a:t>
              </a:r>
              <a:endPar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46" name="Oval 45">
              <a:extLst>
                <a:ext uri="{FF2B5EF4-FFF2-40B4-BE49-F238E27FC236}">
                  <a16:creationId xmlns:a16="http://schemas.microsoft.com/office/drawing/2014/main" id="{C7F2C7EC-B50D-944C-9A8A-8792D6298A91}"/>
                </a:ext>
              </a:extLst>
            </p:cNvPr>
            <p:cNvSpPr/>
            <p:nvPr/>
          </p:nvSpPr>
          <p:spPr>
            <a:xfrm>
              <a:off x="8943144" y="3306247"/>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2</a:t>
              </a:r>
            </a:p>
          </p:txBody>
        </p:sp>
        <p:sp>
          <p:nvSpPr>
            <p:cNvPr id="47" name="Oval 46">
              <a:extLst>
                <a:ext uri="{FF2B5EF4-FFF2-40B4-BE49-F238E27FC236}">
                  <a16:creationId xmlns:a16="http://schemas.microsoft.com/office/drawing/2014/main" id="{615FA065-9E27-2447-A11F-F3EFA778B2CA}"/>
                </a:ext>
              </a:extLst>
            </p:cNvPr>
            <p:cNvSpPr/>
            <p:nvPr/>
          </p:nvSpPr>
          <p:spPr>
            <a:xfrm>
              <a:off x="8690963" y="3130484"/>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2</a:t>
              </a:r>
            </a:p>
          </p:txBody>
        </p:sp>
        <p:sp>
          <p:nvSpPr>
            <p:cNvPr id="48" name="Oval 47">
              <a:extLst>
                <a:ext uri="{FF2B5EF4-FFF2-40B4-BE49-F238E27FC236}">
                  <a16:creationId xmlns:a16="http://schemas.microsoft.com/office/drawing/2014/main" id="{0A333317-B145-0946-9BCF-AE55DBA7A13F}"/>
                </a:ext>
              </a:extLst>
            </p:cNvPr>
            <p:cNvSpPr/>
            <p:nvPr/>
          </p:nvSpPr>
          <p:spPr>
            <a:xfrm>
              <a:off x="9527941" y="5219707"/>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3</a:t>
              </a:r>
            </a:p>
          </p:txBody>
        </p:sp>
        <p:sp>
          <p:nvSpPr>
            <p:cNvPr id="49" name="Oval 48">
              <a:extLst>
                <a:ext uri="{FF2B5EF4-FFF2-40B4-BE49-F238E27FC236}">
                  <a16:creationId xmlns:a16="http://schemas.microsoft.com/office/drawing/2014/main" id="{FCD914C1-3DFF-0645-A247-C4D34D661CC4}"/>
                </a:ext>
              </a:extLst>
            </p:cNvPr>
            <p:cNvSpPr/>
            <p:nvPr/>
          </p:nvSpPr>
          <p:spPr>
            <a:xfrm>
              <a:off x="6072690" y="2885516"/>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3</a:t>
              </a:r>
            </a:p>
          </p:txBody>
        </p:sp>
        <p:sp>
          <p:nvSpPr>
            <p:cNvPr id="50" name="Oval 49">
              <a:extLst>
                <a:ext uri="{FF2B5EF4-FFF2-40B4-BE49-F238E27FC236}">
                  <a16:creationId xmlns:a16="http://schemas.microsoft.com/office/drawing/2014/main" id="{9ADCA723-660E-8842-B81C-E456D596C336}"/>
                </a:ext>
              </a:extLst>
            </p:cNvPr>
            <p:cNvSpPr/>
            <p:nvPr/>
          </p:nvSpPr>
          <p:spPr>
            <a:xfrm>
              <a:off x="5693245" y="2702482"/>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3</a:t>
              </a:r>
            </a:p>
          </p:txBody>
        </p:sp>
        <p:sp>
          <p:nvSpPr>
            <p:cNvPr id="51" name="Oval 50">
              <a:extLst>
                <a:ext uri="{FF2B5EF4-FFF2-40B4-BE49-F238E27FC236}">
                  <a16:creationId xmlns:a16="http://schemas.microsoft.com/office/drawing/2014/main" id="{93A27BA0-053C-3F4D-961F-33A13156C7C4}"/>
                </a:ext>
              </a:extLst>
            </p:cNvPr>
            <p:cNvSpPr/>
            <p:nvPr/>
          </p:nvSpPr>
          <p:spPr>
            <a:xfrm>
              <a:off x="5867021" y="2842768"/>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1350" b="1" kern="0" dirty="0">
                  <a:solidFill>
                    <a:srgbClr val="F7A028"/>
                  </a:solidFill>
                  <a:latin typeface="Amazon Ember" panose="020B0603020204020204" pitchFamily="34" charset="0"/>
                  <a:ea typeface="Amazon Ember" panose="020B0603020204020204" pitchFamily="34" charset="0"/>
                  <a:cs typeface="Amazon Ember" panose="020B0603020204020204" pitchFamily="34" charset="0"/>
                </a:rPr>
                <a:t>3</a:t>
              </a:r>
              <a:endPar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2" name="Oval 51">
              <a:extLst>
                <a:ext uri="{FF2B5EF4-FFF2-40B4-BE49-F238E27FC236}">
                  <a16:creationId xmlns:a16="http://schemas.microsoft.com/office/drawing/2014/main" id="{67220EEB-1A87-DF43-8FB3-6576E612D0AC}"/>
                </a:ext>
              </a:extLst>
            </p:cNvPr>
            <p:cNvSpPr/>
            <p:nvPr/>
          </p:nvSpPr>
          <p:spPr>
            <a:xfrm>
              <a:off x="4175236" y="3346948"/>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6</a:t>
              </a:r>
            </a:p>
          </p:txBody>
        </p:sp>
        <p:sp>
          <p:nvSpPr>
            <p:cNvPr id="53" name="TextBox 52">
              <a:extLst>
                <a:ext uri="{FF2B5EF4-FFF2-40B4-BE49-F238E27FC236}">
                  <a16:creationId xmlns:a16="http://schemas.microsoft.com/office/drawing/2014/main" id="{252F7B40-887C-894C-A617-4ABFD249E9C6}"/>
                </a:ext>
              </a:extLst>
            </p:cNvPr>
            <p:cNvSpPr txBox="1"/>
            <p:nvPr/>
          </p:nvSpPr>
          <p:spPr>
            <a:xfrm>
              <a:off x="2094078" y="4978721"/>
              <a:ext cx="2423327" cy="300082"/>
            </a:xfrm>
            <a:prstGeom prst="rect">
              <a:avLst/>
            </a:prstGeom>
            <a:noFill/>
          </p:spPr>
          <p:txBody>
            <a:bodyPr wrap="squar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Region &amp; Number of AZs</a:t>
              </a:r>
            </a:p>
          </p:txBody>
        </p:sp>
        <p:grpSp>
          <p:nvGrpSpPr>
            <p:cNvPr id="54" name="Group 53">
              <a:extLst>
                <a:ext uri="{FF2B5EF4-FFF2-40B4-BE49-F238E27FC236}">
                  <a16:creationId xmlns:a16="http://schemas.microsoft.com/office/drawing/2014/main" id="{086503ED-81CB-1A41-A20D-13E51E6000A8}"/>
                </a:ext>
              </a:extLst>
            </p:cNvPr>
            <p:cNvGrpSpPr/>
            <p:nvPr/>
          </p:nvGrpSpPr>
          <p:grpSpPr>
            <a:xfrm>
              <a:off x="5213245" y="3264196"/>
              <a:ext cx="838774" cy="207749"/>
              <a:chOff x="4688844" y="2459113"/>
              <a:chExt cx="1037536" cy="243625"/>
            </a:xfrm>
          </p:grpSpPr>
          <p:cxnSp>
            <p:nvCxnSpPr>
              <p:cNvPr id="56" name="Straight Connector 55">
                <a:extLst>
                  <a:ext uri="{FF2B5EF4-FFF2-40B4-BE49-F238E27FC236}">
                    <a16:creationId xmlns:a16="http://schemas.microsoft.com/office/drawing/2014/main" id="{C535578D-7312-A649-96D6-4240ACAE110B}"/>
                  </a:ext>
                </a:extLst>
              </p:cNvPr>
              <p:cNvCxnSpPr/>
              <p:nvPr/>
            </p:nvCxnSpPr>
            <p:spPr>
              <a:xfrm flipV="1">
                <a:off x="5393840" y="2528689"/>
                <a:ext cx="332540" cy="132355"/>
              </a:xfrm>
              <a:prstGeom prst="line">
                <a:avLst/>
              </a:prstGeom>
              <a:noFill/>
              <a:ln w="19050" cap="flat" cmpd="sng" algn="ctr">
                <a:solidFill>
                  <a:srgbClr val="474746">
                    <a:lumMod val="60000"/>
                    <a:lumOff val="40000"/>
                  </a:srgbClr>
                </a:solidFill>
                <a:prstDash val="solid"/>
              </a:ln>
              <a:effectLst/>
            </p:spPr>
          </p:cxnSp>
          <p:cxnSp>
            <p:nvCxnSpPr>
              <p:cNvPr id="57" name="Straight Connector 56">
                <a:extLst>
                  <a:ext uri="{FF2B5EF4-FFF2-40B4-BE49-F238E27FC236}">
                    <a16:creationId xmlns:a16="http://schemas.microsoft.com/office/drawing/2014/main" id="{B1873ACD-9AE5-F645-8171-EFB1CE9DB709}"/>
                  </a:ext>
                </a:extLst>
              </p:cNvPr>
              <p:cNvCxnSpPr/>
              <p:nvPr/>
            </p:nvCxnSpPr>
            <p:spPr>
              <a:xfrm flipH="1">
                <a:off x="4799060" y="2662787"/>
                <a:ext cx="597589" cy="423"/>
              </a:xfrm>
              <a:prstGeom prst="line">
                <a:avLst/>
              </a:prstGeom>
              <a:noFill/>
              <a:ln w="19050" cap="flat" cmpd="sng" algn="ctr">
                <a:solidFill>
                  <a:srgbClr val="474746">
                    <a:lumMod val="60000"/>
                    <a:lumOff val="40000"/>
                  </a:srgbClr>
                </a:solidFill>
                <a:prstDash val="solid"/>
              </a:ln>
              <a:effectLst/>
            </p:spPr>
          </p:cxnSp>
          <p:sp>
            <p:nvSpPr>
              <p:cNvPr id="58" name="TextBox 57">
                <a:extLst>
                  <a:ext uri="{FF2B5EF4-FFF2-40B4-BE49-F238E27FC236}">
                    <a16:creationId xmlns:a16="http://schemas.microsoft.com/office/drawing/2014/main" id="{AC219DF1-40FF-EB40-B28D-790F3AB11B2E}"/>
                  </a:ext>
                </a:extLst>
              </p:cNvPr>
              <p:cNvSpPr txBox="1"/>
              <p:nvPr/>
            </p:nvSpPr>
            <p:spPr>
              <a:xfrm>
                <a:off x="4688844" y="2459113"/>
                <a:ext cx="563530" cy="243625"/>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PARIS</a:t>
                </a:r>
              </a:p>
            </p:txBody>
          </p:sp>
        </p:grpSp>
        <p:sp>
          <p:nvSpPr>
            <p:cNvPr id="55" name="Oval 54">
              <a:extLst>
                <a:ext uri="{FF2B5EF4-FFF2-40B4-BE49-F238E27FC236}">
                  <a16:creationId xmlns:a16="http://schemas.microsoft.com/office/drawing/2014/main" id="{E9662862-827D-8F4B-A847-51C26A516053}"/>
                </a:ext>
              </a:extLst>
            </p:cNvPr>
            <p:cNvSpPr/>
            <p:nvPr/>
          </p:nvSpPr>
          <p:spPr>
            <a:xfrm>
              <a:off x="5942637" y="3067542"/>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3</a:t>
              </a:r>
            </a:p>
          </p:txBody>
        </p:sp>
      </p:grpSp>
      <p:sp>
        <p:nvSpPr>
          <p:cNvPr id="100" name="TextBox 99">
            <a:extLst>
              <a:ext uri="{FF2B5EF4-FFF2-40B4-BE49-F238E27FC236}">
                <a16:creationId xmlns:a16="http://schemas.microsoft.com/office/drawing/2014/main" id="{5727B7D2-F0AC-DA4E-A764-5AECBA066F38}"/>
              </a:ext>
            </a:extLst>
          </p:cNvPr>
          <p:cNvSpPr txBox="1"/>
          <p:nvPr/>
        </p:nvSpPr>
        <p:spPr>
          <a:xfrm>
            <a:off x="8687537" y="3829810"/>
            <a:ext cx="510076" cy="207749"/>
          </a:xfrm>
          <a:prstGeom prst="rect">
            <a:avLst/>
          </a:prstGeom>
          <a:noFill/>
          <a:ln w="19050">
            <a:noFill/>
          </a:ln>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OSAKA</a:t>
            </a:r>
          </a:p>
        </p:txBody>
      </p:sp>
      <p:cxnSp>
        <p:nvCxnSpPr>
          <p:cNvPr id="101" name="Straight Connector 100">
            <a:extLst>
              <a:ext uri="{FF2B5EF4-FFF2-40B4-BE49-F238E27FC236}">
                <a16:creationId xmlns:a16="http://schemas.microsoft.com/office/drawing/2014/main" id="{8D1FA8A8-E713-854E-8210-066B67907E73}"/>
              </a:ext>
            </a:extLst>
          </p:cNvPr>
          <p:cNvCxnSpPr/>
          <p:nvPr/>
        </p:nvCxnSpPr>
        <p:spPr>
          <a:xfrm flipH="1">
            <a:off x="9118874" y="3866098"/>
            <a:ext cx="102509" cy="142792"/>
          </a:xfrm>
          <a:prstGeom prst="line">
            <a:avLst/>
          </a:prstGeom>
          <a:noFill/>
          <a:ln w="19050" cap="flat" cmpd="sng" algn="ctr">
            <a:solidFill>
              <a:srgbClr val="474746">
                <a:lumMod val="60000"/>
                <a:lumOff val="40000"/>
              </a:srgbClr>
            </a:solidFill>
            <a:prstDash val="solid"/>
          </a:ln>
          <a:effectLst/>
        </p:spPr>
      </p:cxnSp>
      <p:cxnSp>
        <p:nvCxnSpPr>
          <p:cNvPr id="102" name="Straight Connector 101">
            <a:extLst>
              <a:ext uri="{FF2B5EF4-FFF2-40B4-BE49-F238E27FC236}">
                <a16:creationId xmlns:a16="http://schemas.microsoft.com/office/drawing/2014/main" id="{8F4BC022-FB58-314C-834C-F07280FCF4A1}"/>
              </a:ext>
            </a:extLst>
          </p:cNvPr>
          <p:cNvCxnSpPr/>
          <p:nvPr/>
        </p:nvCxnSpPr>
        <p:spPr>
          <a:xfrm flipH="1">
            <a:off x="8773257" y="4003487"/>
            <a:ext cx="365760" cy="0"/>
          </a:xfrm>
          <a:prstGeom prst="line">
            <a:avLst/>
          </a:prstGeom>
          <a:noFill/>
          <a:ln w="19050" cap="flat" cmpd="sng" algn="ctr">
            <a:solidFill>
              <a:srgbClr val="474746">
                <a:lumMod val="60000"/>
                <a:lumOff val="40000"/>
              </a:srgbClr>
            </a:solidFill>
            <a:prstDash val="solid"/>
          </a:ln>
          <a:effectLst/>
        </p:spPr>
      </p:cxnSp>
      <p:sp>
        <p:nvSpPr>
          <p:cNvPr id="103" name="Oval 102">
            <a:extLst>
              <a:ext uri="{FF2B5EF4-FFF2-40B4-BE49-F238E27FC236}">
                <a16:creationId xmlns:a16="http://schemas.microsoft.com/office/drawing/2014/main" id="{28AA6949-3BEC-E143-A947-123EAF51ACEA}"/>
              </a:ext>
            </a:extLst>
          </p:cNvPr>
          <p:cNvSpPr/>
          <p:nvPr/>
        </p:nvSpPr>
        <p:spPr>
          <a:xfrm>
            <a:off x="9149335" y="3637846"/>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1</a:t>
            </a:r>
          </a:p>
        </p:txBody>
      </p:sp>
      <p:cxnSp>
        <p:nvCxnSpPr>
          <p:cNvPr id="107" name="Straight Connector 106">
            <a:extLst>
              <a:ext uri="{FF2B5EF4-FFF2-40B4-BE49-F238E27FC236}">
                <a16:creationId xmlns:a16="http://schemas.microsoft.com/office/drawing/2014/main" id="{1C8DC60B-9AF4-2F4F-8FB3-A4F4BDBA55BE}"/>
              </a:ext>
            </a:extLst>
          </p:cNvPr>
          <p:cNvCxnSpPr>
            <a:cxnSpLocks/>
          </p:cNvCxnSpPr>
          <p:nvPr/>
        </p:nvCxnSpPr>
        <p:spPr>
          <a:xfrm flipV="1">
            <a:off x="8502773" y="2938656"/>
            <a:ext cx="82427" cy="274436"/>
          </a:xfrm>
          <a:prstGeom prst="line">
            <a:avLst/>
          </a:prstGeom>
          <a:noFill/>
          <a:ln w="19050" cap="flat" cmpd="sng" algn="ctr">
            <a:solidFill>
              <a:srgbClr val="474746">
                <a:lumMod val="60000"/>
                <a:lumOff val="40000"/>
              </a:srgbClr>
            </a:solidFill>
            <a:prstDash val="solid"/>
          </a:ln>
          <a:effectLst/>
        </p:spPr>
      </p:cxnSp>
      <p:sp>
        <p:nvSpPr>
          <p:cNvPr id="108" name="TextBox 107">
            <a:extLst>
              <a:ext uri="{FF2B5EF4-FFF2-40B4-BE49-F238E27FC236}">
                <a16:creationId xmlns:a16="http://schemas.microsoft.com/office/drawing/2014/main" id="{306B9A4D-7406-4047-9A90-C9D1248C4AB4}"/>
              </a:ext>
            </a:extLst>
          </p:cNvPr>
          <p:cNvSpPr txBox="1"/>
          <p:nvPr/>
        </p:nvSpPr>
        <p:spPr>
          <a:xfrm>
            <a:off x="8485975" y="2776059"/>
            <a:ext cx="580608" cy="207749"/>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NINGXIA</a:t>
            </a:r>
          </a:p>
        </p:txBody>
      </p:sp>
      <p:sp>
        <p:nvSpPr>
          <p:cNvPr id="109" name="Oval 108">
            <a:extLst>
              <a:ext uri="{FF2B5EF4-FFF2-40B4-BE49-F238E27FC236}">
                <a16:creationId xmlns:a16="http://schemas.microsoft.com/office/drawing/2014/main" id="{1EF9FD8C-D20D-A242-91FB-291163E7BBFA}"/>
              </a:ext>
            </a:extLst>
          </p:cNvPr>
          <p:cNvSpPr/>
          <p:nvPr/>
        </p:nvSpPr>
        <p:spPr>
          <a:xfrm>
            <a:off x="8346061" y="3170590"/>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2</a:t>
            </a:r>
          </a:p>
        </p:txBody>
      </p:sp>
      <p:cxnSp>
        <p:nvCxnSpPr>
          <p:cNvPr id="110" name="Straight Connector 109">
            <a:extLst>
              <a:ext uri="{FF2B5EF4-FFF2-40B4-BE49-F238E27FC236}">
                <a16:creationId xmlns:a16="http://schemas.microsoft.com/office/drawing/2014/main" id="{204B9FA7-AC0E-324F-8788-C1E15F65DF7C}"/>
              </a:ext>
            </a:extLst>
          </p:cNvPr>
          <p:cNvCxnSpPr>
            <a:cxnSpLocks/>
          </p:cNvCxnSpPr>
          <p:nvPr/>
        </p:nvCxnSpPr>
        <p:spPr>
          <a:xfrm flipH="1">
            <a:off x="8592614" y="2938656"/>
            <a:ext cx="316666" cy="0"/>
          </a:xfrm>
          <a:prstGeom prst="line">
            <a:avLst/>
          </a:prstGeom>
          <a:noFill/>
          <a:ln w="19050" cap="flat" cmpd="sng" algn="ctr">
            <a:solidFill>
              <a:srgbClr val="474746">
                <a:lumMod val="60000"/>
                <a:lumOff val="40000"/>
              </a:srgbClr>
            </a:solidFill>
            <a:prstDash val="solid"/>
          </a:ln>
          <a:effectLst/>
        </p:spPr>
      </p:cxnSp>
    </p:spTree>
    <p:extLst>
      <p:ext uri="{BB962C8B-B14F-4D97-AF65-F5344CB8AC3E}">
        <p14:creationId xmlns:p14="http://schemas.microsoft.com/office/powerpoint/2010/main" val="3131197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FAF7116-712F-7A42-A822-EFC43CCBB0B5}"/>
              </a:ext>
            </a:extLst>
          </p:cNvPr>
          <p:cNvGraphicFramePr>
            <a:graphicFrameLocks noGrp="1"/>
          </p:cNvGraphicFramePr>
          <p:nvPr>
            <p:extLst>
              <p:ext uri="{D42A27DB-BD31-4B8C-83A1-F6EECF244321}">
                <p14:modId xmlns:p14="http://schemas.microsoft.com/office/powerpoint/2010/main" val="1425299516"/>
              </p:ext>
            </p:extLst>
          </p:nvPr>
        </p:nvGraphicFramePr>
        <p:xfrm>
          <a:off x="764608" y="1489993"/>
          <a:ext cx="10491655" cy="4714607"/>
        </p:xfrm>
        <a:graphic>
          <a:graphicData uri="http://schemas.openxmlformats.org/drawingml/2006/table">
            <a:tbl>
              <a:tblPr firstRow="1" bandRow="1">
                <a:tableStyleId>{5940675A-B579-460E-94D1-54222C63F5DA}</a:tableStyleId>
              </a:tblPr>
              <a:tblGrid>
                <a:gridCol w="2377603">
                  <a:extLst>
                    <a:ext uri="{9D8B030D-6E8A-4147-A177-3AD203B41FA5}">
                      <a16:colId xmlns:a16="http://schemas.microsoft.com/office/drawing/2014/main" val="2982655695"/>
                    </a:ext>
                  </a:extLst>
                </a:gridCol>
                <a:gridCol w="8114052">
                  <a:extLst>
                    <a:ext uri="{9D8B030D-6E8A-4147-A177-3AD203B41FA5}">
                      <a16:colId xmlns:a16="http://schemas.microsoft.com/office/drawing/2014/main" val="3648691473"/>
                    </a:ext>
                  </a:extLst>
                </a:gridCol>
              </a:tblGrid>
              <a:tr h="599807">
                <a:tc>
                  <a:txBody>
                    <a:bodyPr/>
                    <a:lstStyle/>
                    <a:p>
                      <a:pPr marL="0" marR="0" lvl="0" indent="0" algn="l" defTabSz="914400" rtl="0" eaLnBrk="1" fontAlgn="auto" latinLnBrk="0" hangingPunct="1">
                        <a:lnSpc>
                          <a:spcPct val="90000"/>
                        </a:lnSpc>
                        <a:spcBef>
                          <a:spcPts val="100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fr-FR" sz="2400" b="1" kern="1200" noProof="0" dirty="0">
                          <a:solidFill>
                            <a:schemeClr val="tx1"/>
                          </a:solidFill>
                          <a:latin typeface="Amazon Ember" panose="020B0603020204020204" pitchFamily="34" charset="0"/>
                          <a:ea typeface="Amazon Ember Light" charset="0"/>
                          <a:cs typeface="Amazon Ember Light" charset="0"/>
                        </a:rPr>
                        <a:t>Dépenses en capital d'échange contre dépenses variables</a:t>
                      </a:r>
                      <a:r>
                        <a:rPr lang="en-US" sz="2400" b="1" kern="1200" noProof="0" dirty="0">
                          <a:solidFill>
                            <a:schemeClr val="tx1"/>
                          </a:solidFill>
                          <a:latin typeface="Amazon Ember" panose="020B0603020204020204" pitchFamily="34" charset="0"/>
                          <a:ea typeface="Amazon Ember Light" charset="0"/>
                          <a:cs typeface="Amazon Ember Light" charset="0"/>
                        </a:rPr>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74413411"/>
                  </a:ext>
                </a:extLst>
              </a:tr>
              <a:tr h="342747">
                <a:tc>
                  <a:txBody>
                    <a:bodyPr/>
                    <a:lstStyle/>
                    <a:p>
                      <a:endParaRPr lang="en-US" sz="2400" dirty="0"/>
                    </a:p>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400" b="1" kern="1200" dirty="0" err="1">
                          <a:solidFill>
                            <a:schemeClr val="tx1"/>
                          </a:solidFill>
                          <a:latin typeface="Amazon Ember" panose="020B0603020204020204" pitchFamily="34" charset="0"/>
                          <a:ea typeface="Amazon Ember Light" charset="0"/>
                          <a:cs typeface="Amazon Ember Light" charset="0"/>
                        </a:rPr>
                        <a:t>Bénéficiez</a:t>
                      </a:r>
                      <a:r>
                        <a:rPr lang="en-US" sz="2400" b="1" kern="1200" dirty="0">
                          <a:solidFill>
                            <a:schemeClr val="tx1"/>
                          </a:solidFill>
                          <a:latin typeface="Amazon Ember" panose="020B0603020204020204" pitchFamily="34" charset="0"/>
                          <a:ea typeface="Amazon Ember Light" charset="0"/>
                          <a:cs typeface="Amazon Ember Light" charset="0"/>
                        </a:rPr>
                        <a:t> </a:t>
                      </a:r>
                      <a:r>
                        <a:rPr lang="en-US" sz="2400" b="1" kern="1200" dirty="0" err="1">
                          <a:solidFill>
                            <a:schemeClr val="tx1"/>
                          </a:solidFill>
                          <a:latin typeface="Amazon Ember" panose="020B0603020204020204" pitchFamily="34" charset="0"/>
                          <a:ea typeface="Amazon Ember Light" charset="0"/>
                          <a:cs typeface="Amazon Ember Light" charset="0"/>
                        </a:rPr>
                        <a:t>d'énormes</a:t>
                      </a:r>
                      <a:r>
                        <a:rPr lang="en-US" sz="2400" b="1" kern="1200" dirty="0">
                          <a:solidFill>
                            <a:schemeClr val="tx1"/>
                          </a:solidFill>
                          <a:latin typeface="Amazon Ember" panose="020B0603020204020204" pitchFamily="34" charset="0"/>
                          <a:ea typeface="Amazon Ember Light" charset="0"/>
                          <a:cs typeface="Amazon Ember Light" charset="0"/>
                        </a:rPr>
                        <a:t> </a:t>
                      </a:r>
                      <a:r>
                        <a:rPr lang="en-US" sz="2400" b="1" kern="1200" dirty="0" err="1">
                          <a:solidFill>
                            <a:schemeClr val="tx1"/>
                          </a:solidFill>
                          <a:latin typeface="Amazon Ember" panose="020B0603020204020204" pitchFamily="34" charset="0"/>
                          <a:ea typeface="Amazon Ember Light" charset="0"/>
                          <a:cs typeface="Amazon Ember Light" charset="0"/>
                        </a:rPr>
                        <a:t>économies</a:t>
                      </a:r>
                      <a:r>
                        <a:rPr lang="en-US" sz="2400" b="1" kern="1200" dirty="0">
                          <a:solidFill>
                            <a:schemeClr val="tx1"/>
                          </a:solidFill>
                          <a:latin typeface="Amazon Ember" panose="020B0603020204020204" pitchFamily="34" charset="0"/>
                          <a:ea typeface="Amazon Ember Light" charset="0"/>
                          <a:cs typeface="Amazon Ember Light" charset="0"/>
                        </a:rPr>
                        <a:t> </a:t>
                      </a:r>
                      <a:r>
                        <a:rPr lang="en-US" sz="2400" b="1" kern="1200" dirty="0" err="1">
                          <a:solidFill>
                            <a:schemeClr val="tx1"/>
                          </a:solidFill>
                          <a:latin typeface="Amazon Ember" panose="020B0603020204020204" pitchFamily="34" charset="0"/>
                          <a:ea typeface="Amazon Ember Light" charset="0"/>
                          <a:cs typeface="Amazon Ember Light" charset="0"/>
                        </a:rPr>
                        <a:t>d'échelle</a:t>
                      </a:r>
                      <a:r>
                        <a:rPr lang="en-US" sz="2400" b="1" kern="1200" noProof="0" dirty="0">
                          <a:solidFill>
                            <a:schemeClr val="tx1"/>
                          </a:solidFill>
                          <a:latin typeface="Amazon Ember" panose="020B0603020204020204" pitchFamily="34" charset="0"/>
                          <a:ea typeface="Amazon Ember Light" charset="0"/>
                          <a:cs typeface="Amazon Ember Light" charset="0"/>
                        </a:rPr>
                        <a:t>.</a:t>
                      </a:r>
                      <a:endParaRPr lang="en-US" sz="2400" b="1" kern="1200" dirty="0">
                        <a:solidFill>
                          <a:schemeClr val="tx1"/>
                        </a:solidFill>
                        <a:latin typeface="Amazon Ember" panose="020B0603020204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78652207"/>
                  </a:ext>
                </a:extLst>
              </a:tr>
              <a:tr h="342747">
                <a:tc>
                  <a:txBody>
                    <a:bodyPr/>
                    <a:lstStyle/>
                    <a:p>
                      <a:endParaRPr lang="en-US" sz="2400" dirty="0"/>
                    </a:p>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fr-FR" sz="24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Éliminez les </a:t>
                      </a:r>
                      <a:r>
                        <a:rPr lang="fr-FR" sz="2400" b="1" kern="1200" dirty="0" err="1">
                          <a:solidFill>
                            <a:schemeClr val="tx1"/>
                          </a:solidFill>
                          <a:latin typeface="Amazon Ember" panose="020B0603020204020204" pitchFamily="34" charset="0"/>
                          <a:ea typeface="Amazon Ember" panose="020B0603020204020204" pitchFamily="34" charset="0"/>
                          <a:cs typeface="Amazon Ember" panose="020B0603020204020204" pitchFamily="34" charset="0"/>
                        </a:rPr>
                        <a:t>reflexions</a:t>
                      </a:r>
                      <a:r>
                        <a:rPr lang="fr-FR" sz="24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sur vos besoins en capacité</a:t>
                      </a:r>
                      <a:r>
                        <a:rPr lang="en-US" sz="2400" b="1" kern="1200" dirty="0">
                          <a:solidFill>
                            <a:schemeClr val="tx1"/>
                          </a:solidFill>
                          <a:latin typeface="Amazon Ember" panose="020B0603020204020204" pitchFamily="34" charset="0"/>
                          <a:ea typeface="Amazon Ember Light" charset="0"/>
                          <a:cs typeface="Amazon Ember Light" charset="0"/>
                        </a:rPr>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9986316"/>
                  </a:ext>
                </a:extLst>
              </a:tr>
              <a:tr h="342747">
                <a:tc>
                  <a:txBody>
                    <a:bodyPr/>
                    <a:lstStyle/>
                    <a:p>
                      <a:endParaRPr lang="en-US" sz="2400" dirty="0"/>
                    </a:p>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400" b="1" kern="1200" dirty="0">
                          <a:solidFill>
                            <a:schemeClr val="tx1"/>
                          </a:solidFill>
                          <a:latin typeface="Amazon Ember" panose="020B0603020204020204" pitchFamily="34" charset="0"/>
                          <a:ea typeface="Amazon Ember Light" charset="0"/>
                          <a:cs typeface="Amazon Ember Light" charset="0"/>
                        </a:rPr>
                        <a:t>Augmenter la Vitesse et </a:t>
                      </a:r>
                      <a:r>
                        <a:rPr lang="en-US" sz="2400" b="1" kern="1200" dirty="0" err="1">
                          <a:solidFill>
                            <a:schemeClr val="tx1"/>
                          </a:solidFill>
                          <a:latin typeface="Amazon Ember" panose="020B0603020204020204" pitchFamily="34" charset="0"/>
                          <a:ea typeface="Amazon Ember Light" charset="0"/>
                          <a:cs typeface="Amazon Ember Light" charset="0"/>
                        </a:rPr>
                        <a:t>l’agilité</a:t>
                      </a:r>
                      <a:endParaRPr lang="en-US" sz="2400" b="1" kern="1200" dirty="0">
                        <a:solidFill>
                          <a:schemeClr val="tx1"/>
                        </a:solidFill>
                        <a:latin typeface="Amazon Ember" panose="020B0603020204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00969977"/>
                  </a:ext>
                </a:extLst>
              </a:tr>
              <a:tr h="342747">
                <a:tc>
                  <a:txBody>
                    <a:bodyPr/>
                    <a:lstStyle/>
                    <a:p>
                      <a:endParaRPr lang="en-US" sz="2400" dirty="0"/>
                    </a:p>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4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Arrêtez de dépenser de l'argent pour gérer et entretenir les datacenters</a:t>
                      </a:r>
                      <a:r>
                        <a:rPr lang="en-US" sz="2400" b="1" kern="1200" dirty="0">
                          <a:solidFill>
                            <a:schemeClr val="tx1"/>
                          </a:solidFill>
                          <a:latin typeface="Amazon Ember" panose="020B0603020204020204" pitchFamily="34" charset="0"/>
                          <a:ea typeface="Amazon Ember Light" charset="0"/>
                          <a:cs typeface="Amazon Ember Light" charset="0"/>
                        </a:rPr>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17487639"/>
                  </a:ext>
                </a:extLst>
              </a:tr>
              <a:tr h="342747">
                <a:tc>
                  <a:txBody>
                    <a:bodyPr/>
                    <a:lstStyle/>
                    <a:p>
                      <a:endParaRPr lang="en-US" sz="2400" dirty="0"/>
                    </a:p>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400" b="1" kern="1200" dirty="0" err="1">
                          <a:solidFill>
                            <a:schemeClr val="tx1"/>
                          </a:solidFill>
                          <a:latin typeface="Amazon Ember" panose="020B0603020204020204" pitchFamily="34" charset="0"/>
                          <a:ea typeface="Amazon Ember" panose="020B0603020204020204" pitchFamily="34" charset="0"/>
                          <a:cs typeface="Amazon Ember" panose="020B0603020204020204" pitchFamily="34" charset="0"/>
                        </a:rPr>
                        <a:t>Passez</a:t>
                      </a:r>
                      <a:r>
                        <a:rPr lang="en-US" sz="24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à </a:t>
                      </a:r>
                      <a:r>
                        <a:rPr lang="en-US" sz="2400" b="1" kern="1200" dirty="0" err="1">
                          <a:solidFill>
                            <a:schemeClr val="tx1"/>
                          </a:solidFill>
                          <a:latin typeface="Amazon Ember" panose="020B0603020204020204" pitchFamily="34" charset="0"/>
                          <a:ea typeface="Amazon Ember" panose="020B0603020204020204" pitchFamily="34" charset="0"/>
                          <a:cs typeface="Amazon Ember" panose="020B0603020204020204" pitchFamily="34" charset="0"/>
                        </a:rPr>
                        <a:t>l’international</a:t>
                      </a:r>
                      <a:r>
                        <a:rPr lang="en-US" sz="24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a:t>
                      </a:r>
                      <a:r>
                        <a:rPr lang="en-US" sz="2400" b="1" kern="1200" dirty="0" err="1">
                          <a:solidFill>
                            <a:schemeClr val="tx1"/>
                          </a:solidFill>
                          <a:latin typeface="Amazon Ember" panose="020B0603020204020204" pitchFamily="34" charset="0"/>
                          <a:ea typeface="Amazon Ember" panose="020B0603020204020204" pitchFamily="34" charset="0"/>
                          <a:cs typeface="Amazon Ember" panose="020B0603020204020204" pitchFamily="34" charset="0"/>
                        </a:rPr>
                        <a:t>en</a:t>
                      </a:r>
                      <a:r>
                        <a:rPr lang="en-US" sz="24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a:t>
                      </a:r>
                      <a:r>
                        <a:rPr lang="en-US" sz="2400" b="1" kern="1200" dirty="0" err="1">
                          <a:solidFill>
                            <a:schemeClr val="tx1"/>
                          </a:solidFill>
                          <a:latin typeface="Amazon Ember" panose="020B0603020204020204" pitchFamily="34" charset="0"/>
                          <a:ea typeface="Amazon Ember" panose="020B0603020204020204" pitchFamily="34" charset="0"/>
                          <a:cs typeface="Amazon Ember" panose="020B0603020204020204" pitchFamily="34" charset="0"/>
                        </a:rPr>
                        <a:t>quelques</a:t>
                      </a:r>
                      <a:r>
                        <a:rPr lang="en-US" sz="24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minutes</a:t>
                      </a:r>
                      <a:r>
                        <a:rPr lang="en-US" sz="2400" b="1" kern="1200" dirty="0">
                          <a:solidFill>
                            <a:schemeClr val="tx1"/>
                          </a:solidFill>
                          <a:latin typeface="Amazon Ember" panose="020B0603020204020204" pitchFamily="34" charset="0"/>
                          <a:ea typeface="Amazon Ember Light" charset="0"/>
                          <a:cs typeface="Amazon Ember Light" charset="0"/>
                        </a:rPr>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9829807"/>
                  </a:ext>
                </a:extLst>
              </a:tr>
            </a:tbl>
          </a:graphicData>
        </a:graphic>
      </p:graphicFrame>
      <p:sp>
        <p:nvSpPr>
          <p:cNvPr id="4" name="Title 3"/>
          <p:cNvSpPr>
            <a:spLocks noGrp="1"/>
          </p:cNvSpPr>
          <p:nvPr>
            <p:ph type="title"/>
          </p:nvPr>
        </p:nvSpPr>
        <p:spPr>
          <a:xfrm>
            <a:off x="238539" y="168379"/>
            <a:ext cx="9662206" cy="887909"/>
          </a:xfrm>
        </p:spPr>
        <p:txBody>
          <a:bodyPr>
            <a:noAutofit/>
          </a:bodyPr>
          <a:lstStyle/>
          <a:p>
            <a:r>
              <a:rPr lang="en-US" sz="3800" dirty="0"/>
              <a:t>Resumé</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2088" y="2064869"/>
            <a:ext cx="1179576" cy="912206"/>
          </a:xfrm>
          <a:prstGeom prst="rect">
            <a:avLst/>
          </a:prstGeom>
        </p:spPr>
      </p:pic>
      <p:pic>
        <p:nvPicPr>
          <p:cNvPr id="9" name="Picture 2" descr="Cloud benefits - Stop spending money on running and maintaining data centers icon">
            <a:extLst>
              <a:ext uri="{FF2B5EF4-FFF2-40B4-BE49-F238E27FC236}">
                <a16:creationId xmlns:a16="http://schemas.microsoft.com/office/drawing/2014/main" id="{67662F14-DB08-3343-9232-03EE72AD93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0670" y="4515325"/>
            <a:ext cx="1182412" cy="9144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Benefits of cloud computing - Increase speed and agility icon">
            <a:extLst>
              <a:ext uri="{FF2B5EF4-FFF2-40B4-BE49-F238E27FC236}">
                <a16:creationId xmlns:a16="http://schemas.microsoft.com/office/drawing/2014/main" id="{792D5C6F-35DE-F749-B3E4-308ACF176C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36660" y="3684207"/>
            <a:ext cx="1170432" cy="91293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loud computing benefits - Stop guessing capacity icon">
            <a:extLst>
              <a:ext uri="{FF2B5EF4-FFF2-40B4-BE49-F238E27FC236}">
                <a16:creationId xmlns:a16="http://schemas.microsoft.com/office/drawing/2014/main" id="{682BF564-B781-0E45-B9F1-2596287649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5723" y="2860015"/>
            <a:ext cx="1172307" cy="9144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Benefits of the cloud - Benefit from massive economies of scale icon">
            <a:extLst>
              <a:ext uri="{FF2B5EF4-FFF2-40B4-BE49-F238E27FC236}">
                <a16:creationId xmlns:a16="http://schemas.microsoft.com/office/drawing/2014/main" id="{E5CA3BFE-D74B-8C4E-956D-A2462958E67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94338" y="1344945"/>
            <a:ext cx="1055077" cy="82296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Benefits of the cloud - Go global in minutes icon">
            <a:extLst>
              <a:ext uri="{FF2B5EF4-FFF2-40B4-BE49-F238E27FC236}">
                <a16:creationId xmlns:a16="http://schemas.microsoft.com/office/drawing/2014/main" id="{48745F93-4D63-2C45-93B2-FD7B805B2B8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35722" y="5345141"/>
            <a:ext cx="1172308" cy="9144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6733217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259" y="2932909"/>
            <a:ext cx="11095836" cy="779463"/>
          </a:xfrm>
        </p:spPr>
        <p:txBody>
          <a:bodyPr>
            <a:noAutofit/>
          </a:bodyPr>
          <a:lstStyle/>
          <a:p>
            <a:r>
              <a:rPr lang="en-US" sz="4000" dirty="0" err="1"/>
              <a:t>Partie</a:t>
            </a:r>
            <a:r>
              <a:rPr lang="en-US" sz="4000" dirty="0"/>
              <a:t> 3: </a:t>
            </a:r>
            <a:r>
              <a:rPr lang="fr-FR" sz="4000" dirty="0"/>
              <a:t>Qu'est-ce qu'Amazon Web Services (AWS) ?</a:t>
            </a:r>
            <a:endParaRPr lang="en-US" sz="4000" dirty="0"/>
          </a:p>
        </p:txBody>
      </p:sp>
    </p:spTree>
    <p:custDataLst>
      <p:tags r:id="rId1"/>
    </p:custDataLst>
    <p:extLst>
      <p:ext uri="{BB962C8B-B14F-4D97-AF65-F5344CB8AC3E}">
        <p14:creationId xmlns:p14="http://schemas.microsoft.com/office/powerpoint/2010/main" val="25512454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fr-FR" sz="4000" dirty="0"/>
              <a:t>Que sont les services Web</a:t>
            </a:r>
            <a:r>
              <a:rPr lang="en-US" sz="4000" dirty="0"/>
              <a:t>?</a:t>
            </a:r>
          </a:p>
        </p:txBody>
      </p:sp>
      <p:sp>
        <p:nvSpPr>
          <p:cNvPr id="7" name="Content Placeholder 6"/>
          <p:cNvSpPr>
            <a:spLocks noGrp="1"/>
          </p:cNvSpPr>
          <p:nvPr>
            <p:ph idx="1"/>
          </p:nvPr>
        </p:nvSpPr>
        <p:spPr>
          <a:xfrm>
            <a:off x="449052" y="1440305"/>
            <a:ext cx="11139567" cy="4913308"/>
          </a:xfrm>
        </p:spPr>
        <p:txBody>
          <a:bodyPr/>
          <a:lstStyle/>
          <a:p>
            <a:pPr marL="0" indent="0">
              <a:buNone/>
            </a:pPr>
            <a:r>
              <a:rPr lang="en-US" altLang="ja-JP" sz="2400" dirty="0">
                <a:solidFill>
                  <a:prstClr val="black"/>
                </a:solidFill>
              </a:rPr>
              <a:t>un</a:t>
            </a:r>
            <a:r>
              <a:rPr lang="en-US" altLang="ja-JP" sz="2400" kern="0" dirty="0">
                <a:solidFill>
                  <a:srgbClr val="414042"/>
                </a:solidFill>
                <a:latin typeface="Arial" pitchFamily="34" charset="0"/>
                <a:cs typeface="Arial" pitchFamily="34" charset="0"/>
              </a:rPr>
              <a:t> </a:t>
            </a:r>
            <a:r>
              <a:rPr lang="en-US" altLang="ja-JP"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service web</a:t>
            </a:r>
            <a:r>
              <a:rPr lang="en-US" altLang="ja-JP" sz="2400" kern="0" dirty="0">
                <a:solidFill>
                  <a:srgbClr val="414042"/>
                </a:solidFill>
                <a:latin typeface="Arial" pitchFamily="34" charset="0"/>
                <a:cs typeface="Arial" pitchFamily="34" charset="0"/>
              </a:rPr>
              <a:t> </a:t>
            </a:r>
            <a:r>
              <a:rPr lang="fr-FR" altLang="ja-JP" sz="2400" dirty="0">
                <a:solidFill>
                  <a:prstClr val="black"/>
                </a:solidFill>
              </a:rPr>
              <a:t>est tout logiciel qui se rend disponible sur Internet et utilise un </a:t>
            </a:r>
            <a:r>
              <a:rPr lang="fr-FR" altLang="ja-JP" sz="2400" b="1" dirty="0">
                <a:solidFill>
                  <a:srgbClr val="0070C0"/>
                </a:solidFill>
                <a:latin typeface="Amazon Ember" panose="020B0603020204020204" pitchFamily="34" charset="0"/>
              </a:rPr>
              <a:t>format standardisé</a:t>
            </a:r>
            <a:r>
              <a:rPr lang="fr-FR" altLang="ja-JP" sz="2400" dirty="0">
                <a:solidFill>
                  <a:prstClr val="black"/>
                </a:solidFill>
              </a:rPr>
              <a:t> (XML ou JSON) pour la requête et la réponse d'une interaction API.</a:t>
            </a:r>
            <a:endParaRPr lang="en-US" altLang="ja-JP" sz="2400" dirty="0">
              <a:solidFill>
                <a:prstClr val="black"/>
              </a:solidFill>
            </a:endParaRPr>
          </a:p>
        </p:txBody>
      </p:sp>
      <p:grpSp>
        <p:nvGrpSpPr>
          <p:cNvPr id="22" name="Group 21">
            <a:extLst>
              <a:ext uri="{FF2B5EF4-FFF2-40B4-BE49-F238E27FC236}">
                <a16:creationId xmlns:a16="http://schemas.microsoft.com/office/drawing/2014/main" id="{1073977C-0EA0-F146-AE49-1D8F1B514D03}"/>
              </a:ext>
            </a:extLst>
          </p:cNvPr>
          <p:cNvGrpSpPr/>
          <p:nvPr/>
        </p:nvGrpSpPr>
        <p:grpSpPr>
          <a:xfrm>
            <a:off x="990599" y="3483426"/>
            <a:ext cx="10255629" cy="1834125"/>
            <a:chOff x="990599" y="3047999"/>
            <a:chExt cx="10255629" cy="1834125"/>
          </a:xfrm>
        </p:grpSpPr>
        <p:pic>
          <p:nvPicPr>
            <p:cNvPr id="23" name="Picture 71" descr="Corporate-Data-Center.png">
              <a:extLst>
                <a:ext uri="{FF2B5EF4-FFF2-40B4-BE49-F238E27FC236}">
                  <a16:creationId xmlns:a16="http://schemas.microsoft.com/office/drawing/2014/main" id="{9C6068CC-0C70-EB49-9EF5-1A75F2C5AF8D}"/>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203920" y="3047999"/>
              <a:ext cx="1620895" cy="17160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 name="Picture 23">
              <a:extLst>
                <a:ext uri="{FF2B5EF4-FFF2-40B4-BE49-F238E27FC236}">
                  <a16:creationId xmlns:a16="http://schemas.microsoft.com/office/drawing/2014/main" id="{A9CCBE35-00B5-2649-B7BF-41ADBB6CC402}"/>
                </a:ext>
              </a:extLst>
            </p:cNvPr>
            <p:cNvPicPr>
              <a:picLocks noChangeAspect="1"/>
            </p:cNvPicPr>
            <p:nvPr/>
          </p:nvPicPr>
          <p:blipFill rotWithShape="1">
            <a:blip r:embed="rId5">
              <a:extLst>
                <a:ext uri="{28A0092B-C50C-407E-A947-70E740481C1C}">
                  <a14:useLocalDpi xmlns:a14="http://schemas.microsoft.com/office/drawing/2010/main" val="0"/>
                </a:ext>
              </a:extLst>
            </a:blip>
            <a:srcRect l="18814" t="13289" r="19369" b="15295"/>
            <a:stretch/>
          </p:blipFill>
          <p:spPr>
            <a:xfrm flipH="1">
              <a:off x="990599" y="3048000"/>
              <a:ext cx="2347421" cy="1752601"/>
            </a:xfrm>
            <a:prstGeom prst="rect">
              <a:avLst/>
            </a:prstGeom>
          </p:spPr>
        </p:pic>
        <p:sp>
          <p:nvSpPr>
            <p:cNvPr id="25" name="TextBox 70">
              <a:extLst>
                <a:ext uri="{FF2B5EF4-FFF2-40B4-BE49-F238E27FC236}">
                  <a16:creationId xmlns:a16="http://schemas.microsoft.com/office/drawing/2014/main" id="{5D51BDC0-D25B-C449-BD5E-9C5500229C4D}"/>
                </a:ext>
              </a:extLst>
            </p:cNvPr>
            <p:cNvSpPr txBox="1">
              <a:spLocks noChangeArrowheads="1"/>
            </p:cNvSpPr>
            <p:nvPr/>
          </p:nvSpPr>
          <p:spPr bwMode="auto">
            <a:xfrm>
              <a:off x="8782505" y="4622608"/>
              <a:ext cx="2463723"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Web service</a:t>
              </a:r>
            </a:p>
          </p:txBody>
        </p:sp>
        <p:cxnSp>
          <p:nvCxnSpPr>
            <p:cNvPr id="26" name="Straight Connector 25">
              <a:extLst>
                <a:ext uri="{FF2B5EF4-FFF2-40B4-BE49-F238E27FC236}">
                  <a16:creationId xmlns:a16="http://schemas.microsoft.com/office/drawing/2014/main" id="{95A8CE86-D8B4-AE45-81C9-4661F69D6F11}"/>
                </a:ext>
              </a:extLst>
            </p:cNvPr>
            <p:cNvCxnSpPr/>
            <p:nvPr/>
          </p:nvCxnSpPr>
          <p:spPr>
            <a:xfrm flipH="1">
              <a:off x="3414221" y="4222651"/>
              <a:ext cx="5865899" cy="44549"/>
            </a:xfrm>
            <a:prstGeom prst="straightConnector1">
              <a:avLst/>
            </a:prstGeom>
            <a:ln w="63500">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Connector 25">
              <a:extLst>
                <a:ext uri="{FF2B5EF4-FFF2-40B4-BE49-F238E27FC236}">
                  <a16:creationId xmlns:a16="http://schemas.microsoft.com/office/drawing/2014/main" id="{429EAEAE-743A-2A46-A05B-9902732884AD}"/>
                </a:ext>
              </a:extLst>
            </p:cNvPr>
            <p:cNvCxnSpPr/>
            <p:nvPr/>
          </p:nvCxnSpPr>
          <p:spPr>
            <a:xfrm rot="10800000" flipH="1">
              <a:off x="3414221" y="3581401"/>
              <a:ext cx="5865899" cy="44549"/>
            </a:xfrm>
            <a:prstGeom prst="straightConnector1">
              <a:avLst/>
            </a:prstGeom>
            <a:ln w="63500">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sp>
          <p:nvSpPr>
            <p:cNvPr id="28" name="TextBox 70">
              <a:extLst>
                <a:ext uri="{FF2B5EF4-FFF2-40B4-BE49-F238E27FC236}">
                  <a16:creationId xmlns:a16="http://schemas.microsoft.com/office/drawing/2014/main" id="{49BD549F-5DA0-C24D-A3DE-3466102D61DE}"/>
                </a:ext>
              </a:extLst>
            </p:cNvPr>
            <p:cNvSpPr txBox="1">
              <a:spLocks noChangeArrowheads="1"/>
            </p:cNvSpPr>
            <p:nvPr/>
          </p:nvSpPr>
          <p:spPr bwMode="auto">
            <a:xfrm>
              <a:off x="1578127" y="4635903"/>
              <a:ext cx="2463723"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Client</a:t>
              </a:r>
              <a:endParaRPr lang="en-US" sz="14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9" name="TextBox 70">
              <a:extLst>
                <a:ext uri="{FF2B5EF4-FFF2-40B4-BE49-F238E27FC236}">
                  <a16:creationId xmlns:a16="http://schemas.microsoft.com/office/drawing/2014/main" id="{FD208C97-C455-B44E-A2FA-5F944F8C6D54}"/>
                </a:ext>
              </a:extLst>
            </p:cNvPr>
            <p:cNvSpPr txBox="1">
              <a:spLocks noChangeArrowheads="1"/>
            </p:cNvSpPr>
            <p:nvPr/>
          </p:nvSpPr>
          <p:spPr bwMode="auto">
            <a:xfrm>
              <a:off x="3265880" y="4403745"/>
              <a:ext cx="2463723"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Response message</a:t>
              </a:r>
            </a:p>
          </p:txBody>
        </p:sp>
        <p:sp>
          <p:nvSpPr>
            <p:cNvPr id="30" name="TextBox 70">
              <a:extLst>
                <a:ext uri="{FF2B5EF4-FFF2-40B4-BE49-F238E27FC236}">
                  <a16:creationId xmlns:a16="http://schemas.microsoft.com/office/drawing/2014/main" id="{D2A1EBC6-A29A-F948-A5A3-6A0EBF22ABA9}"/>
                </a:ext>
              </a:extLst>
            </p:cNvPr>
            <p:cNvSpPr txBox="1">
              <a:spLocks noChangeArrowheads="1"/>
            </p:cNvSpPr>
            <p:nvPr/>
          </p:nvSpPr>
          <p:spPr bwMode="auto">
            <a:xfrm>
              <a:off x="6970896" y="3264820"/>
              <a:ext cx="2463723"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Request message</a:t>
              </a:r>
            </a:p>
          </p:txBody>
        </p:sp>
      </p:grpSp>
      <p:grpSp>
        <p:nvGrpSpPr>
          <p:cNvPr id="31" name="Group 30">
            <a:extLst>
              <a:ext uri="{FF2B5EF4-FFF2-40B4-BE49-F238E27FC236}">
                <a16:creationId xmlns:a16="http://schemas.microsoft.com/office/drawing/2014/main" id="{1C0EF77E-6C19-9A49-8D70-CE76A913E7DE}"/>
              </a:ext>
            </a:extLst>
          </p:cNvPr>
          <p:cNvGrpSpPr/>
          <p:nvPr/>
        </p:nvGrpSpPr>
        <p:grpSpPr>
          <a:xfrm>
            <a:off x="4898276" y="2748510"/>
            <a:ext cx="2809364" cy="2634586"/>
            <a:chOff x="2796231" y="905676"/>
            <a:chExt cx="646112" cy="548878"/>
          </a:xfrm>
        </p:grpSpPr>
        <p:pic>
          <p:nvPicPr>
            <p:cNvPr id="33" name="Picture 30" descr="Internet.png">
              <a:extLst>
                <a:ext uri="{FF2B5EF4-FFF2-40B4-BE49-F238E27FC236}">
                  <a16:creationId xmlns:a16="http://schemas.microsoft.com/office/drawing/2014/main" id="{EF6E96D8-B3F5-2148-B48E-D72527B2924A}"/>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837364" y="905676"/>
              <a:ext cx="563847" cy="5488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2" name="TextBox 31">
              <a:extLst>
                <a:ext uri="{FF2B5EF4-FFF2-40B4-BE49-F238E27FC236}">
                  <a16:creationId xmlns:a16="http://schemas.microsoft.com/office/drawing/2014/main" id="{6536CB53-E7DE-014A-8033-B886BB9AC0A0}"/>
                </a:ext>
              </a:extLst>
            </p:cNvPr>
            <p:cNvSpPr txBox="1">
              <a:spLocks noChangeArrowheads="1"/>
            </p:cNvSpPr>
            <p:nvPr/>
          </p:nvSpPr>
          <p:spPr bwMode="auto">
            <a:xfrm>
              <a:off x="2796231" y="1280508"/>
              <a:ext cx="646112" cy="512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Internet</a:t>
              </a:r>
              <a:endParaRPr lang="en-US" sz="1400" b="1" dirty="0">
                <a:latin typeface="Amazon Ember" panose="020B0603020204020204" pitchFamily="34" charset="0"/>
                <a:ea typeface="Amazon Ember" panose="020B0603020204020204" pitchFamily="34" charset="0"/>
                <a:cs typeface="Amazon Ember" panose="020B0603020204020204" pitchFamily="34" charset="0"/>
              </a:endParaRPr>
            </a:p>
          </p:txBody>
        </p:sp>
      </p:grpSp>
    </p:spTree>
    <p:custDataLst>
      <p:tags r:id="rId1"/>
    </p:custDataLst>
    <p:extLst>
      <p:ext uri="{BB962C8B-B14F-4D97-AF65-F5344CB8AC3E}">
        <p14:creationId xmlns:p14="http://schemas.microsoft.com/office/powerpoint/2010/main" val="4329684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err="1"/>
              <a:t>Qu’est</a:t>
            </a:r>
            <a:r>
              <a:rPr lang="en-US" sz="4000" dirty="0"/>
              <a:t> </a:t>
            </a:r>
            <a:r>
              <a:rPr lang="en-US" sz="4000" dirty="0" err="1"/>
              <a:t>ce</a:t>
            </a:r>
            <a:r>
              <a:rPr lang="en-US" sz="4000" dirty="0"/>
              <a:t> que AWS? </a:t>
            </a:r>
          </a:p>
        </p:txBody>
      </p:sp>
      <p:sp>
        <p:nvSpPr>
          <p:cNvPr id="7" name="Content Placeholder 6"/>
          <p:cNvSpPr>
            <a:spLocks noGrp="1"/>
          </p:cNvSpPr>
          <p:nvPr>
            <p:ph idx="1"/>
          </p:nvPr>
        </p:nvSpPr>
        <p:spPr>
          <a:xfrm>
            <a:off x="449052" y="1440305"/>
            <a:ext cx="11139567" cy="4913308"/>
          </a:xfrm>
        </p:spPr>
        <p:txBody>
          <a:bodyPr/>
          <a:lstStyle/>
          <a:p>
            <a:pPr marL="0" indent="0">
              <a:buNone/>
            </a:pPr>
            <a:r>
              <a:rPr lang="fr-FR" sz="2400" dirty="0">
                <a:latin typeface="Amazon Ember" panose="020B0603020204020204" pitchFamily="34" charset="0"/>
                <a:ea typeface="Amazon Ember" panose="020B0603020204020204" pitchFamily="34" charset="0"/>
                <a:cs typeface="Amazon Ember" panose="020B0603020204020204" pitchFamily="34" charset="0"/>
              </a:rPr>
              <a:t>AWS est donc une </a:t>
            </a:r>
            <a:r>
              <a:rPr lang="fr-FR"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plateforme cloud sécurisée </a:t>
            </a:r>
            <a:r>
              <a:rPr lang="fr-FR" sz="2400" dirty="0">
                <a:latin typeface="Amazon Ember" panose="020B0603020204020204" pitchFamily="34" charset="0"/>
                <a:ea typeface="Amazon Ember" panose="020B0603020204020204" pitchFamily="34" charset="0"/>
                <a:cs typeface="Amazon Ember" panose="020B0603020204020204" pitchFamily="34" charset="0"/>
              </a:rPr>
              <a:t>contenant plus de 165 services constitué de </a:t>
            </a:r>
            <a:r>
              <a:rPr lang="en-US" sz="2400" dirty="0">
                <a:latin typeface="Amazon Ember" panose="020B0603020204020204" pitchFamily="34" charset="0"/>
                <a:ea typeface="Amazon Ember" panose="020B0603020204020204" pitchFamily="34" charset="0"/>
                <a:cs typeface="Amazon Ember" panose="020B0603020204020204" pitchFamily="34" charset="0"/>
              </a:rPr>
              <a:t>:</a:t>
            </a:r>
          </a:p>
          <a:p>
            <a:endParaRPr lang="en-US" sz="2667" dirty="0"/>
          </a:p>
          <a:p>
            <a:endParaRPr lang="en-US" sz="2667" dirty="0"/>
          </a:p>
          <a:p>
            <a:endParaRPr lang="en-US" sz="2667" dirty="0"/>
          </a:p>
        </p:txBody>
      </p:sp>
      <p:pic>
        <p:nvPicPr>
          <p:cNvPr id="2" name="Picture 1"/>
          <p:cNvPicPr>
            <a:picLocks noChangeAspect="1"/>
          </p:cNvPicPr>
          <p:nvPr/>
        </p:nvPicPr>
        <p:blipFill rotWithShape="1">
          <a:blip r:embed="rId4"/>
          <a:srcRect l="6338" t="7589" r="81102"/>
          <a:stretch/>
        </p:blipFill>
        <p:spPr>
          <a:xfrm>
            <a:off x="1951122" y="2408712"/>
            <a:ext cx="1186808" cy="978410"/>
          </a:xfrm>
          <a:prstGeom prst="rect">
            <a:avLst/>
          </a:prstGeom>
          <a:effectLst>
            <a:outerShdw blurRad="50800" dist="38100" dir="2700000" algn="tl" rotWithShape="0">
              <a:prstClr val="black">
                <a:alpha val="40000"/>
              </a:prstClr>
            </a:outerShdw>
          </a:effectLst>
        </p:spPr>
      </p:pic>
      <p:pic>
        <p:nvPicPr>
          <p:cNvPr id="5" name="Picture 4"/>
          <p:cNvPicPr>
            <a:picLocks noChangeAspect="1"/>
          </p:cNvPicPr>
          <p:nvPr/>
        </p:nvPicPr>
        <p:blipFill rotWithShape="1">
          <a:blip r:embed="rId4"/>
          <a:srcRect l="24119" t="7589" r="49265"/>
          <a:stretch/>
        </p:blipFill>
        <p:spPr>
          <a:xfrm>
            <a:off x="3791691" y="2413289"/>
            <a:ext cx="2514904" cy="978410"/>
          </a:xfrm>
          <a:prstGeom prst="rect">
            <a:avLst/>
          </a:prstGeom>
          <a:effectLst>
            <a:outerShdw blurRad="50800" dist="38100" dir="2700000" algn="tl" rotWithShape="0">
              <a:prstClr val="black">
                <a:alpha val="40000"/>
              </a:prstClr>
            </a:outerShdw>
          </a:effectLst>
        </p:spPr>
      </p:pic>
      <p:pic>
        <p:nvPicPr>
          <p:cNvPr id="6" name="Picture 5"/>
          <p:cNvPicPr>
            <a:picLocks noChangeAspect="1"/>
          </p:cNvPicPr>
          <p:nvPr/>
        </p:nvPicPr>
        <p:blipFill rotWithShape="1">
          <a:blip r:embed="rId4"/>
          <a:srcRect l="54761" t="7589" r="29688"/>
          <a:stretch/>
        </p:blipFill>
        <p:spPr>
          <a:xfrm>
            <a:off x="6755006" y="2413288"/>
            <a:ext cx="1469382" cy="978411"/>
          </a:xfrm>
          <a:prstGeom prst="rect">
            <a:avLst/>
          </a:prstGeom>
          <a:effectLst>
            <a:outerShdw blurRad="50800" dist="38100" dir="2700000" algn="tl" rotWithShape="0">
              <a:prstClr val="black">
                <a:alpha val="40000"/>
              </a:prstClr>
            </a:outerShdw>
          </a:effectLst>
        </p:spPr>
      </p:pic>
      <p:pic>
        <p:nvPicPr>
          <p:cNvPr id="8" name="Picture 7"/>
          <p:cNvPicPr>
            <a:picLocks noChangeAspect="1"/>
          </p:cNvPicPr>
          <p:nvPr/>
        </p:nvPicPr>
        <p:blipFill rotWithShape="1">
          <a:blip r:embed="rId4"/>
          <a:srcRect l="79271" t="7589" r="4318"/>
          <a:stretch/>
        </p:blipFill>
        <p:spPr>
          <a:xfrm>
            <a:off x="9134061" y="2413289"/>
            <a:ext cx="1550621" cy="978410"/>
          </a:xfrm>
          <a:prstGeom prst="rect">
            <a:avLst/>
          </a:prstGeom>
          <a:effectLst>
            <a:outerShdw blurRad="50800" dist="38100" dir="2700000" algn="tl" rotWithShape="0">
              <a:prstClr val="black">
                <a:alpha val="40000"/>
              </a:prstClr>
            </a:outerShdw>
          </a:effectLst>
        </p:spPr>
      </p:pic>
      <p:pic>
        <p:nvPicPr>
          <p:cNvPr id="3" name="Picture 2"/>
          <p:cNvPicPr>
            <a:picLocks noChangeAspect="1"/>
          </p:cNvPicPr>
          <p:nvPr/>
        </p:nvPicPr>
        <p:blipFill rotWithShape="1">
          <a:blip r:embed="rId5"/>
          <a:srcRect l="2327" r="84787"/>
          <a:stretch/>
        </p:blipFill>
        <p:spPr>
          <a:xfrm>
            <a:off x="1951774" y="3577963"/>
            <a:ext cx="1151486" cy="994599"/>
          </a:xfrm>
          <a:prstGeom prst="rect">
            <a:avLst/>
          </a:prstGeom>
          <a:effectLst>
            <a:outerShdw blurRad="50800" dist="38100" dir="2700000" algn="tl" rotWithShape="0">
              <a:prstClr val="black">
                <a:alpha val="40000"/>
              </a:prstClr>
            </a:outerShdw>
          </a:effectLst>
        </p:spPr>
      </p:pic>
      <p:pic>
        <p:nvPicPr>
          <p:cNvPr id="9" name="Picture 8"/>
          <p:cNvPicPr>
            <a:picLocks noChangeAspect="1"/>
          </p:cNvPicPr>
          <p:nvPr/>
        </p:nvPicPr>
        <p:blipFill rotWithShape="1">
          <a:blip r:embed="rId5"/>
          <a:srcRect l="23027" r="52622"/>
          <a:stretch/>
        </p:blipFill>
        <p:spPr>
          <a:xfrm>
            <a:off x="3961236" y="3586240"/>
            <a:ext cx="2175815" cy="994599"/>
          </a:xfrm>
          <a:prstGeom prst="rect">
            <a:avLst/>
          </a:prstGeom>
          <a:effectLst>
            <a:outerShdw blurRad="50800" dist="38100" dir="2700000" algn="tl" rotWithShape="0">
              <a:prstClr val="black">
                <a:alpha val="40000"/>
              </a:prstClr>
            </a:outerShdw>
          </a:effectLst>
        </p:spPr>
      </p:pic>
      <p:pic>
        <p:nvPicPr>
          <p:cNvPr id="10" name="Picture 9"/>
          <p:cNvPicPr>
            <a:picLocks noChangeAspect="1"/>
          </p:cNvPicPr>
          <p:nvPr/>
        </p:nvPicPr>
        <p:blipFill rotWithShape="1">
          <a:blip r:embed="rId5"/>
          <a:srcRect l="52267" r="29313"/>
          <a:stretch/>
        </p:blipFill>
        <p:spPr>
          <a:xfrm>
            <a:off x="6666702" y="3624359"/>
            <a:ext cx="1645990" cy="994600"/>
          </a:xfrm>
          <a:prstGeom prst="rect">
            <a:avLst/>
          </a:prstGeom>
          <a:effectLst>
            <a:outerShdw blurRad="50800" dist="38100" dir="2700000" algn="tl" rotWithShape="0">
              <a:prstClr val="black">
                <a:alpha val="40000"/>
              </a:prstClr>
            </a:outerShdw>
          </a:effectLst>
        </p:spPr>
      </p:pic>
      <p:pic>
        <p:nvPicPr>
          <p:cNvPr id="11" name="Picture 10"/>
          <p:cNvPicPr>
            <a:picLocks noChangeAspect="1"/>
          </p:cNvPicPr>
          <p:nvPr/>
        </p:nvPicPr>
        <p:blipFill rotWithShape="1">
          <a:blip r:embed="rId5"/>
          <a:srcRect l="78185" r="1654"/>
          <a:stretch/>
        </p:blipFill>
        <p:spPr>
          <a:xfrm>
            <a:off x="9008668" y="3624360"/>
            <a:ext cx="1801406" cy="994599"/>
          </a:xfrm>
          <a:prstGeom prst="rect">
            <a:avLst/>
          </a:prstGeom>
          <a:effectLst>
            <a:outerShdw blurRad="50800" dist="38100" dir="2700000" algn="tl" rotWithShape="0">
              <a:prstClr val="black">
                <a:alpha val="40000"/>
              </a:prstClr>
            </a:outerShdw>
          </a:effectLst>
        </p:spPr>
      </p:pic>
      <p:pic>
        <p:nvPicPr>
          <p:cNvPr id="17" name="Picture 16"/>
          <p:cNvPicPr>
            <a:picLocks noChangeAspect="1"/>
          </p:cNvPicPr>
          <p:nvPr/>
        </p:nvPicPr>
        <p:blipFill rotWithShape="1">
          <a:blip r:embed="rId6"/>
          <a:srcRect r="81585"/>
          <a:stretch/>
        </p:blipFill>
        <p:spPr>
          <a:xfrm>
            <a:off x="1709986" y="4812406"/>
            <a:ext cx="1635063" cy="970537"/>
          </a:xfrm>
          <a:prstGeom prst="rect">
            <a:avLst/>
          </a:prstGeom>
          <a:effectLst>
            <a:outerShdw blurRad="50800" dist="38100" dir="2700000" algn="tl" rotWithShape="0">
              <a:prstClr val="black">
                <a:alpha val="40000"/>
              </a:prstClr>
            </a:outerShdw>
          </a:effectLst>
        </p:spPr>
      </p:pic>
      <p:pic>
        <p:nvPicPr>
          <p:cNvPr id="18" name="Picture 17"/>
          <p:cNvPicPr>
            <a:picLocks noChangeAspect="1"/>
          </p:cNvPicPr>
          <p:nvPr/>
        </p:nvPicPr>
        <p:blipFill rotWithShape="1">
          <a:blip r:embed="rId6"/>
          <a:srcRect l="25323" r="53673"/>
          <a:stretch/>
        </p:blipFill>
        <p:spPr>
          <a:xfrm>
            <a:off x="4116651" y="4812406"/>
            <a:ext cx="1864985" cy="970537"/>
          </a:xfrm>
          <a:prstGeom prst="rect">
            <a:avLst/>
          </a:prstGeom>
          <a:effectLst>
            <a:outerShdw blurRad="50800" dist="38100" dir="2700000" algn="tl" rotWithShape="0">
              <a:prstClr val="black">
                <a:alpha val="40000"/>
              </a:prstClr>
            </a:outerShdw>
          </a:effectLst>
        </p:spPr>
      </p:pic>
      <p:pic>
        <p:nvPicPr>
          <p:cNvPr id="19" name="Picture 18"/>
          <p:cNvPicPr>
            <a:picLocks noChangeAspect="1"/>
          </p:cNvPicPr>
          <p:nvPr/>
        </p:nvPicPr>
        <p:blipFill rotWithShape="1">
          <a:blip r:embed="rId6"/>
          <a:srcRect l="52201" r="27431"/>
          <a:stretch/>
        </p:blipFill>
        <p:spPr>
          <a:xfrm>
            <a:off x="6585462" y="4812406"/>
            <a:ext cx="1808470" cy="970537"/>
          </a:xfrm>
          <a:prstGeom prst="rect">
            <a:avLst/>
          </a:prstGeom>
          <a:effectLst>
            <a:outerShdw blurRad="50800" dist="38100" dir="2700000" algn="tl" rotWithShape="0">
              <a:prstClr val="black">
                <a:alpha val="40000"/>
              </a:prstClr>
            </a:outerShdw>
          </a:effectLst>
        </p:spPr>
      </p:pic>
      <p:pic>
        <p:nvPicPr>
          <p:cNvPr id="20" name="Picture 19"/>
          <p:cNvPicPr>
            <a:picLocks noChangeAspect="1"/>
          </p:cNvPicPr>
          <p:nvPr/>
        </p:nvPicPr>
        <p:blipFill rotWithShape="1">
          <a:blip r:embed="rId6"/>
          <a:srcRect l="78045"/>
          <a:stretch/>
        </p:blipFill>
        <p:spPr>
          <a:xfrm>
            <a:off x="8934659" y="4812406"/>
            <a:ext cx="1949425" cy="970537"/>
          </a:xfrm>
          <a:prstGeom prst="rect">
            <a:avLst/>
          </a:prstGeom>
          <a:effectLst>
            <a:outerShdw blurRad="50800" dist="38100" dir="2700000" algn="tl" rotWithShape="0">
              <a:prstClr val="black">
                <a:alpha val="40000"/>
              </a:prstClr>
            </a:outerShdw>
          </a:effectLst>
        </p:spPr>
      </p:pic>
      <p:sp>
        <p:nvSpPr>
          <p:cNvPr id="12" name="Rectangle 11">
            <a:extLst>
              <a:ext uri="{FF2B5EF4-FFF2-40B4-BE49-F238E27FC236}">
                <a16:creationId xmlns:a16="http://schemas.microsoft.com/office/drawing/2014/main" id="{601BC917-DDBE-7A4D-90A3-E028255766C6}"/>
              </a:ext>
            </a:extLst>
          </p:cNvPr>
          <p:cNvSpPr/>
          <p:nvPr/>
        </p:nvSpPr>
        <p:spPr>
          <a:xfrm>
            <a:off x="1474839" y="5900931"/>
            <a:ext cx="9765619" cy="541173"/>
          </a:xfrm>
          <a:prstGeom prst="rect">
            <a:avLst/>
          </a:prstGeom>
          <a:solidFill>
            <a:schemeClr val="accent2">
              <a:alpha val="65000"/>
            </a:schemeClr>
          </a:solidFill>
          <a:ln>
            <a:solidFill>
              <a:schemeClr val="accent2"/>
            </a:solidFill>
          </a:ln>
          <a:effectLst>
            <a:outerShdw blurRad="12700" dist="381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Global Infrastructure</a:t>
            </a:r>
          </a:p>
        </p:txBody>
      </p:sp>
      <p:sp>
        <p:nvSpPr>
          <p:cNvPr id="13" name="Rectangle 12">
            <a:extLst>
              <a:ext uri="{FF2B5EF4-FFF2-40B4-BE49-F238E27FC236}">
                <a16:creationId xmlns:a16="http://schemas.microsoft.com/office/drawing/2014/main" id="{86BE5D7E-4732-4B41-9E2E-2969D13A96F6}"/>
              </a:ext>
            </a:extLst>
          </p:cNvPr>
          <p:cNvSpPr/>
          <p:nvPr/>
        </p:nvSpPr>
        <p:spPr>
          <a:xfrm>
            <a:off x="1474840" y="2320221"/>
            <a:ext cx="9765618" cy="358071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973844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2" name="Group 876"/>
          <p:cNvGrpSpPr/>
          <p:nvPr/>
        </p:nvGrpSpPr>
        <p:grpSpPr>
          <a:xfrm>
            <a:off x="767296" y="1833171"/>
            <a:ext cx="348997" cy="667376"/>
            <a:chOff x="0" y="0"/>
            <a:chExt cx="723900" cy="723900"/>
          </a:xfrm>
          <a:solidFill>
            <a:schemeClr val="bg1"/>
          </a:solidFill>
        </p:grpSpPr>
        <p:sp>
          <p:nvSpPr>
            <p:cNvPr id="303" name="Shape 872"/>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745" y="21600"/>
                    <a:pt x="6745" y="21600"/>
                    <a:pt x="6745" y="21600"/>
                  </a:cubicBezTo>
                  <a:cubicBezTo>
                    <a:pt x="20048" y="21600"/>
                    <a:pt x="20048" y="21600"/>
                    <a:pt x="20048" y="21600"/>
                  </a:cubicBezTo>
                  <a:cubicBezTo>
                    <a:pt x="20904" y="21600"/>
                    <a:pt x="21600" y="20904"/>
                    <a:pt x="21600" y="20048"/>
                  </a:cubicBezTo>
                  <a:cubicBezTo>
                    <a:pt x="21600" y="9877"/>
                    <a:pt x="21600" y="9877"/>
                    <a:pt x="21600" y="9877"/>
                  </a:cubicBezTo>
                  <a:cubicBezTo>
                    <a:pt x="21600" y="6397"/>
                    <a:pt x="21600" y="6397"/>
                    <a:pt x="21600" y="6397"/>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304" name="Shape 873"/>
            <p:cNvSpPr/>
            <p:nvPr/>
          </p:nvSpPr>
          <p:spPr>
            <a:xfrm>
              <a:off x="51246" y="34164"/>
              <a:ext cx="321144" cy="321143"/>
            </a:xfrm>
            <a:custGeom>
              <a:avLst/>
              <a:gdLst/>
              <a:ahLst/>
              <a:cxnLst>
                <a:cxn ang="0">
                  <a:pos x="wd2" y="hd2"/>
                </a:cxn>
                <a:cxn ang="5400000">
                  <a:pos x="wd2" y="hd2"/>
                </a:cxn>
                <a:cxn ang="10800000">
                  <a:pos x="wd2" y="hd2"/>
                </a:cxn>
                <a:cxn ang="16200000">
                  <a:pos x="wd2" y="hd2"/>
                </a:cxn>
              </a:cxnLst>
              <a:rect l="0" t="0"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305" name="Shape 874"/>
            <p:cNvSpPr/>
            <p:nvPr/>
          </p:nvSpPr>
          <p:spPr>
            <a:xfrm>
              <a:off x="351510" y="105908"/>
              <a:ext cx="321144" cy="321144"/>
            </a:xfrm>
            <a:custGeom>
              <a:avLst/>
              <a:gdLst/>
              <a:ahLst/>
              <a:cxnLst>
                <a:cxn ang="0">
                  <a:pos x="wd2" y="hd2"/>
                </a:cxn>
                <a:cxn ang="5400000">
                  <a:pos x="wd2" y="hd2"/>
                </a:cxn>
                <a:cxn ang="10800000">
                  <a:pos x="wd2" y="hd2"/>
                </a:cxn>
                <a:cxn ang="16200000">
                  <a:pos x="wd2" y="hd2"/>
                </a:cxn>
              </a:cxnLst>
              <a:rect l="0" t="0"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306" name="Shape 875"/>
            <p:cNvSpPr/>
            <p:nvPr/>
          </p:nvSpPr>
          <p:spPr>
            <a:xfrm>
              <a:off x="192837" y="367833"/>
              <a:ext cx="321144" cy="320765"/>
            </a:xfrm>
            <a:custGeom>
              <a:avLst/>
              <a:gdLst/>
              <a:ahLst/>
              <a:cxnLst>
                <a:cxn ang="0">
                  <a:pos x="wd2" y="hd2"/>
                </a:cxn>
                <a:cxn ang="5400000">
                  <a:pos x="wd2" y="hd2"/>
                </a:cxn>
                <a:cxn ang="10800000">
                  <a:pos x="wd2" y="hd2"/>
                </a:cxn>
                <a:cxn ang="16200000">
                  <a:pos x="wd2" y="hd2"/>
                </a:cxn>
              </a:cxnLst>
              <a:rect l="0" t="0"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grpSp>
      <p:grpSp>
        <p:nvGrpSpPr>
          <p:cNvPr id="292" name="Group 885"/>
          <p:cNvGrpSpPr/>
          <p:nvPr/>
        </p:nvGrpSpPr>
        <p:grpSpPr>
          <a:xfrm>
            <a:off x="3938703" y="1833171"/>
            <a:ext cx="348997" cy="667376"/>
            <a:chOff x="0" y="0"/>
            <a:chExt cx="723900" cy="723900"/>
          </a:xfrm>
          <a:solidFill>
            <a:schemeClr val="bg1"/>
          </a:solidFill>
        </p:grpSpPr>
        <p:sp>
          <p:nvSpPr>
            <p:cNvPr id="293" name="Shape 877"/>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745" y="21600"/>
                    <a:pt x="6745" y="21600"/>
                    <a:pt x="6745" y="21600"/>
                  </a:cubicBezTo>
                  <a:cubicBezTo>
                    <a:pt x="8859" y="21600"/>
                    <a:pt x="8859" y="21600"/>
                    <a:pt x="8859" y="21600"/>
                  </a:cubicBezTo>
                  <a:cubicBezTo>
                    <a:pt x="20048" y="21600"/>
                    <a:pt x="20048" y="21600"/>
                    <a:pt x="20048" y="21600"/>
                  </a:cubicBezTo>
                  <a:cubicBezTo>
                    <a:pt x="20904" y="21600"/>
                    <a:pt x="21600" y="20904"/>
                    <a:pt x="21600" y="20048"/>
                  </a:cubicBezTo>
                  <a:cubicBezTo>
                    <a:pt x="21600" y="9877"/>
                    <a:pt x="21600" y="9877"/>
                    <a:pt x="21600" y="9877"/>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4" name="Shape 878"/>
            <p:cNvSpPr/>
            <p:nvPr/>
          </p:nvSpPr>
          <p:spPr>
            <a:xfrm>
              <a:off x="392128" y="250157"/>
              <a:ext cx="192459" cy="355308"/>
            </a:xfrm>
            <a:custGeom>
              <a:avLst/>
              <a:gdLst/>
              <a:ahLst/>
              <a:cxnLst>
                <a:cxn ang="0">
                  <a:pos x="wd2" y="hd2"/>
                </a:cxn>
                <a:cxn ang="5400000">
                  <a:pos x="wd2" y="hd2"/>
                </a:cxn>
                <a:cxn ang="10800000">
                  <a:pos x="wd2" y="hd2"/>
                </a:cxn>
                <a:cxn ang="16200000">
                  <a:pos x="wd2" y="hd2"/>
                </a:cxn>
              </a:cxnLst>
              <a:rect l="0" t="0" r="r" b="b"/>
              <a:pathLst>
                <a:path w="21600" h="21600" extrusionOk="0">
                  <a:moveTo>
                    <a:pt x="20796" y="55"/>
                  </a:moveTo>
                  <a:cubicBezTo>
                    <a:pt x="20495" y="0"/>
                    <a:pt x="20294" y="0"/>
                    <a:pt x="19993" y="0"/>
                  </a:cubicBezTo>
                  <a:cubicBezTo>
                    <a:pt x="19691" y="0"/>
                    <a:pt x="19390" y="55"/>
                    <a:pt x="19088" y="109"/>
                  </a:cubicBezTo>
                  <a:cubicBezTo>
                    <a:pt x="703" y="6982"/>
                    <a:pt x="703" y="6982"/>
                    <a:pt x="703" y="6982"/>
                  </a:cubicBezTo>
                  <a:cubicBezTo>
                    <a:pt x="301" y="7145"/>
                    <a:pt x="0" y="7418"/>
                    <a:pt x="0" y="7691"/>
                  </a:cubicBezTo>
                  <a:cubicBezTo>
                    <a:pt x="0" y="20727"/>
                    <a:pt x="0" y="20727"/>
                    <a:pt x="0" y="20727"/>
                  </a:cubicBezTo>
                  <a:cubicBezTo>
                    <a:pt x="0" y="21055"/>
                    <a:pt x="301" y="21327"/>
                    <a:pt x="904" y="21491"/>
                  </a:cubicBezTo>
                  <a:cubicBezTo>
                    <a:pt x="1105" y="21545"/>
                    <a:pt x="1407" y="21600"/>
                    <a:pt x="1607" y="21600"/>
                  </a:cubicBezTo>
                  <a:cubicBezTo>
                    <a:pt x="1909" y="21600"/>
                    <a:pt x="2210" y="21545"/>
                    <a:pt x="2512" y="21436"/>
                  </a:cubicBezTo>
                  <a:cubicBezTo>
                    <a:pt x="20897" y="14618"/>
                    <a:pt x="20897" y="14618"/>
                    <a:pt x="20897" y="14618"/>
                  </a:cubicBezTo>
                  <a:cubicBezTo>
                    <a:pt x="21399" y="14455"/>
                    <a:pt x="21600" y="14182"/>
                    <a:pt x="21600" y="13909"/>
                  </a:cubicBezTo>
                  <a:cubicBezTo>
                    <a:pt x="21600" y="873"/>
                    <a:pt x="21600" y="873"/>
                    <a:pt x="21600" y="873"/>
                  </a:cubicBezTo>
                  <a:cubicBezTo>
                    <a:pt x="21600" y="545"/>
                    <a:pt x="21299" y="218"/>
                    <a:pt x="20796" y="55"/>
                  </a:cubicBezTo>
                  <a:close/>
                  <a:moveTo>
                    <a:pt x="19993" y="13909"/>
                  </a:moveTo>
                  <a:cubicBezTo>
                    <a:pt x="1607" y="20727"/>
                    <a:pt x="1607" y="20727"/>
                    <a:pt x="1607" y="20727"/>
                  </a:cubicBezTo>
                  <a:cubicBezTo>
                    <a:pt x="1607" y="7691"/>
                    <a:pt x="1607" y="7691"/>
                    <a:pt x="1607" y="7691"/>
                  </a:cubicBezTo>
                  <a:cubicBezTo>
                    <a:pt x="19993" y="873"/>
                    <a:pt x="19993" y="873"/>
                    <a:pt x="19993" y="873"/>
                  </a:cubicBezTo>
                  <a:lnTo>
                    <a:pt x="19993" y="13909"/>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5" name="Shape 879"/>
            <p:cNvSpPr/>
            <p:nvPr/>
          </p:nvSpPr>
          <p:spPr>
            <a:xfrm>
              <a:off x="403516" y="259267"/>
              <a:ext cx="169683" cy="33708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4181"/>
                  </a:lnTo>
                  <a:lnTo>
                    <a:pt x="21600" y="0"/>
                  </a:lnTo>
                  <a:lnTo>
                    <a:pt x="0" y="7468"/>
                  </a:lnTo>
                  <a:lnTo>
                    <a:pt x="0" y="216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6" name="Shape 880"/>
            <p:cNvSpPr/>
            <p:nvPr/>
          </p:nvSpPr>
          <p:spPr>
            <a:xfrm>
              <a:off x="151840" y="128305"/>
              <a:ext cx="406934" cy="221688"/>
            </a:xfrm>
            <a:custGeom>
              <a:avLst/>
              <a:gdLst/>
              <a:ahLst/>
              <a:cxnLst>
                <a:cxn ang="0">
                  <a:pos x="wd2" y="hd2"/>
                </a:cxn>
                <a:cxn ang="5400000">
                  <a:pos x="wd2" y="hd2"/>
                </a:cxn>
                <a:cxn ang="10800000">
                  <a:pos x="wd2" y="hd2"/>
                </a:cxn>
                <a:cxn ang="16200000">
                  <a:pos x="wd2" y="hd2"/>
                </a:cxn>
              </a:cxnLst>
              <a:rect l="0" t="0" r="r" b="b"/>
              <a:pathLst>
                <a:path w="21600" h="21600" extrusionOk="0">
                  <a:moveTo>
                    <a:pt x="21600" y="9007"/>
                  </a:moveTo>
                  <a:cubicBezTo>
                    <a:pt x="21552" y="8483"/>
                    <a:pt x="21362" y="8045"/>
                    <a:pt x="21124" y="7870"/>
                  </a:cubicBezTo>
                  <a:cubicBezTo>
                    <a:pt x="10229" y="87"/>
                    <a:pt x="10229" y="87"/>
                    <a:pt x="10229" y="87"/>
                  </a:cubicBezTo>
                  <a:cubicBezTo>
                    <a:pt x="10134" y="0"/>
                    <a:pt x="10039" y="0"/>
                    <a:pt x="9944" y="0"/>
                  </a:cubicBezTo>
                  <a:cubicBezTo>
                    <a:pt x="9801" y="0"/>
                    <a:pt x="9658" y="87"/>
                    <a:pt x="9563" y="175"/>
                  </a:cubicBezTo>
                  <a:cubicBezTo>
                    <a:pt x="381" y="10931"/>
                    <a:pt x="381" y="10931"/>
                    <a:pt x="381" y="10931"/>
                  </a:cubicBezTo>
                  <a:cubicBezTo>
                    <a:pt x="143" y="11281"/>
                    <a:pt x="0" y="11718"/>
                    <a:pt x="0" y="12243"/>
                  </a:cubicBezTo>
                  <a:cubicBezTo>
                    <a:pt x="48" y="12768"/>
                    <a:pt x="238" y="13292"/>
                    <a:pt x="476" y="13467"/>
                  </a:cubicBezTo>
                  <a:cubicBezTo>
                    <a:pt x="11847" y="21513"/>
                    <a:pt x="11847" y="21513"/>
                    <a:pt x="11847" y="21513"/>
                  </a:cubicBezTo>
                  <a:cubicBezTo>
                    <a:pt x="11942" y="21513"/>
                    <a:pt x="12037" y="21600"/>
                    <a:pt x="12132" y="21600"/>
                  </a:cubicBezTo>
                  <a:cubicBezTo>
                    <a:pt x="12275" y="21600"/>
                    <a:pt x="12418" y="21513"/>
                    <a:pt x="12560" y="21338"/>
                  </a:cubicBezTo>
                  <a:cubicBezTo>
                    <a:pt x="21267" y="10319"/>
                    <a:pt x="21267" y="10319"/>
                    <a:pt x="21267" y="10319"/>
                  </a:cubicBezTo>
                  <a:cubicBezTo>
                    <a:pt x="21505" y="10057"/>
                    <a:pt x="21600" y="9532"/>
                    <a:pt x="21600" y="9007"/>
                  </a:cubicBezTo>
                  <a:close/>
                  <a:moveTo>
                    <a:pt x="12132" y="20201"/>
                  </a:moveTo>
                  <a:cubicBezTo>
                    <a:pt x="761" y="12155"/>
                    <a:pt x="761" y="12155"/>
                    <a:pt x="761" y="12155"/>
                  </a:cubicBezTo>
                  <a:cubicBezTo>
                    <a:pt x="9944" y="1399"/>
                    <a:pt x="9944" y="1399"/>
                    <a:pt x="9944" y="1399"/>
                  </a:cubicBezTo>
                  <a:cubicBezTo>
                    <a:pt x="20839" y="9182"/>
                    <a:pt x="20839" y="9182"/>
                    <a:pt x="20839" y="9182"/>
                  </a:cubicBezTo>
                  <a:lnTo>
                    <a:pt x="12132" y="2020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7" name="Shape 881"/>
            <p:cNvSpPr/>
            <p:nvPr/>
          </p:nvSpPr>
          <p:spPr>
            <a:xfrm>
              <a:off x="162469" y="140832"/>
              <a:ext cx="385676" cy="196634"/>
            </a:xfrm>
            <a:custGeom>
              <a:avLst/>
              <a:gdLst/>
              <a:ahLst/>
              <a:cxnLst>
                <a:cxn ang="0">
                  <a:pos x="wd2" y="hd2"/>
                </a:cxn>
                <a:cxn ang="5400000">
                  <a:pos x="wd2" y="hd2"/>
                </a:cxn>
                <a:cxn ang="10800000">
                  <a:pos x="wd2" y="hd2"/>
                </a:cxn>
                <a:cxn ang="16200000">
                  <a:pos x="wd2" y="hd2"/>
                </a:cxn>
              </a:cxnLst>
              <a:rect l="0" t="0" r="r" b="b"/>
              <a:pathLst>
                <a:path w="21600" h="21600" extrusionOk="0">
                  <a:moveTo>
                    <a:pt x="0" y="12343"/>
                  </a:moveTo>
                  <a:lnTo>
                    <a:pt x="12203" y="21600"/>
                  </a:lnTo>
                  <a:lnTo>
                    <a:pt x="21600" y="8882"/>
                  </a:lnTo>
                  <a:lnTo>
                    <a:pt x="9886" y="0"/>
                  </a:lnTo>
                  <a:lnTo>
                    <a:pt x="0" y="12343"/>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8" name="Shape 882"/>
            <p:cNvSpPr/>
            <p:nvPr/>
          </p:nvSpPr>
          <p:spPr>
            <a:xfrm>
              <a:off x="141970" y="282423"/>
              <a:ext cx="231938" cy="328356"/>
            </a:xfrm>
            <a:custGeom>
              <a:avLst/>
              <a:gdLst/>
              <a:ahLst/>
              <a:cxnLst>
                <a:cxn ang="0">
                  <a:pos x="wd2" y="hd2"/>
                </a:cxn>
                <a:cxn ang="5400000">
                  <a:pos x="wd2" y="hd2"/>
                </a:cxn>
                <a:cxn ang="10800000">
                  <a:pos x="wd2" y="hd2"/>
                </a:cxn>
                <a:cxn ang="16200000">
                  <a:pos x="wd2" y="hd2"/>
                </a:cxn>
              </a:cxnLst>
              <a:rect l="0" t="0" r="r" b="b"/>
              <a:pathLst>
                <a:path w="21600" h="21600" extrusionOk="0">
                  <a:moveTo>
                    <a:pt x="20766" y="5370"/>
                  </a:moveTo>
                  <a:cubicBezTo>
                    <a:pt x="1751" y="118"/>
                    <a:pt x="1751" y="118"/>
                    <a:pt x="1751" y="118"/>
                  </a:cubicBezTo>
                  <a:cubicBezTo>
                    <a:pt x="1668" y="59"/>
                    <a:pt x="1501" y="0"/>
                    <a:pt x="1334" y="0"/>
                  </a:cubicBezTo>
                  <a:cubicBezTo>
                    <a:pt x="1001" y="0"/>
                    <a:pt x="751" y="59"/>
                    <a:pt x="584" y="177"/>
                  </a:cubicBezTo>
                  <a:cubicBezTo>
                    <a:pt x="167" y="354"/>
                    <a:pt x="0" y="649"/>
                    <a:pt x="0" y="944"/>
                  </a:cubicBezTo>
                  <a:cubicBezTo>
                    <a:pt x="0" y="15462"/>
                    <a:pt x="0" y="15462"/>
                    <a:pt x="0" y="15462"/>
                  </a:cubicBezTo>
                  <a:cubicBezTo>
                    <a:pt x="0" y="15875"/>
                    <a:pt x="334" y="16230"/>
                    <a:pt x="834" y="16348"/>
                  </a:cubicBezTo>
                  <a:cubicBezTo>
                    <a:pt x="19765" y="21541"/>
                    <a:pt x="19765" y="21541"/>
                    <a:pt x="19765" y="21541"/>
                  </a:cubicBezTo>
                  <a:cubicBezTo>
                    <a:pt x="19932" y="21600"/>
                    <a:pt x="20099" y="21600"/>
                    <a:pt x="20266" y="21600"/>
                  </a:cubicBezTo>
                  <a:cubicBezTo>
                    <a:pt x="20516" y="21600"/>
                    <a:pt x="20766" y="21541"/>
                    <a:pt x="21016" y="21423"/>
                  </a:cubicBezTo>
                  <a:cubicBezTo>
                    <a:pt x="21350" y="21246"/>
                    <a:pt x="21600" y="21010"/>
                    <a:pt x="21600" y="20656"/>
                  </a:cubicBezTo>
                  <a:cubicBezTo>
                    <a:pt x="21600" y="6256"/>
                    <a:pt x="21600" y="6256"/>
                    <a:pt x="21600" y="6256"/>
                  </a:cubicBezTo>
                  <a:cubicBezTo>
                    <a:pt x="21600" y="5843"/>
                    <a:pt x="21266" y="5489"/>
                    <a:pt x="20766" y="5370"/>
                  </a:cubicBezTo>
                  <a:close/>
                  <a:moveTo>
                    <a:pt x="20266" y="20656"/>
                  </a:moveTo>
                  <a:cubicBezTo>
                    <a:pt x="1334" y="15462"/>
                    <a:pt x="1334" y="15462"/>
                    <a:pt x="1334" y="15462"/>
                  </a:cubicBezTo>
                  <a:cubicBezTo>
                    <a:pt x="1334" y="944"/>
                    <a:pt x="1334" y="944"/>
                    <a:pt x="1334" y="944"/>
                  </a:cubicBezTo>
                  <a:cubicBezTo>
                    <a:pt x="20266" y="6256"/>
                    <a:pt x="20266" y="6256"/>
                    <a:pt x="20266" y="6256"/>
                  </a:cubicBezTo>
                  <a:lnTo>
                    <a:pt x="20266" y="20656"/>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9" name="Shape 883"/>
            <p:cNvSpPr/>
            <p:nvPr/>
          </p:nvSpPr>
          <p:spPr>
            <a:xfrm>
              <a:off x="153358" y="294191"/>
              <a:ext cx="208023" cy="305959"/>
            </a:xfrm>
            <a:custGeom>
              <a:avLst/>
              <a:gdLst/>
              <a:ahLst/>
              <a:cxnLst>
                <a:cxn ang="0">
                  <a:pos x="wd2" y="hd2"/>
                </a:cxn>
                <a:cxn ang="5400000">
                  <a:pos x="wd2" y="hd2"/>
                </a:cxn>
                <a:cxn ang="10800000">
                  <a:pos x="wd2" y="hd2"/>
                </a:cxn>
                <a:cxn ang="16200000">
                  <a:pos x="wd2" y="hd2"/>
                </a:cxn>
              </a:cxnLst>
              <a:rect l="0" t="0" r="r" b="b"/>
              <a:pathLst>
                <a:path w="21600" h="21600" extrusionOk="0">
                  <a:moveTo>
                    <a:pt x="0" y="15892"/>
                  </a:moveTo>
                  <a:lnTo>
                    <a:pt x="21600" y="21600"/>
                  </a:lnTo>
                  <a:lnTo>
                    <a:pt x="21600" y="5762"/>
                  </a:lnTo>
                  <a:lnTo>
                    <a:pt x="0" y="0"/>
                  </a:lnTo>
                  <a:lnTo>
                    <a:pt x="0" y="15892"/>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300" name="Shape 884"/>
            <p:cNvSpPr/>
            <p:nvPr/>
          </p:nvSpPr>
          <p:spPr>
            <a:xfrm>
              <a:off x="157155" y="133619"/>
              <a:ext cx="181830" cy="193978"/>
            </a:xfrm>
            <a:custGeom>
              <a:avLst/>
              <a:gdLst/>
              <a:ahLst/>
              <a:cxnLst>
                <a:cxn ang="0">
                  <a:pos x="wd2" y="hd2"/>
                </a:cxn>
                <a:cxn ang="5400000">
                  <a:pos x="wd2" y="hd2"/>
                </a:cxn>
                <a:cxn ang="10800000">
                  <a:pos x="wd2" y="hd2"/>
                </a:cxn>
                <a:cxn ang="16200000">
                  <a:pos x="wd2" y="hd2"/>
                </a:cxn>
              </a:cxnLst>
              <a:rect l="0" t="0" r="r" b="b"/>
              <a:pathLst>
                <a:path w="21600" h="21600" extrusionOk="0">
                  <a:moveTo>
                    <a:pt x="21600" y="211"/>
                  </a:moveTo>
                  <a:lnTo>
                    <a:pt x="21600" y="21600"/>
                  </a:lnTo>
                  <a:lnTo>
                    <a:pt x="722" y="14076"/>
                  </a:lnTo>
                  <a:lnTo>
                    <a:pt x="0" y="13104"/>
                  </a:lnTo>
                  <a:lnTo>
                    <a:pt x="21284" y="0"/>
                  </a:lnTo>
                  <a:lnTo>
                    <a:pt x="21600" y="21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grpSp>
      <p:grpSp>
        <p:nvGrpSpPr>
          <p:cNvPr id="285" name="Group 891"/>
          <p:cNvGrpSpPr/>
          <p:nvPr/>
        </p:nvGrpSpPr>
        <p:grpSpPr>
          <a:xfrm>
            <a:off x="6716227" y="1833171"/>
            <a:ext cx="348997" cy="667376"/>
            <a:chOff x="0" y="0"/>
            <a:chExt cx="723900" cy="723900"/>
          </a:xfrm>
          <a:solidFill>
            <a:schemeClr val="bg1"/>
          </a:solidFill>
        </p:grpSpPr>
        <p:sp>
          <p:nvSpPr>
            <p:cNvPr id="286" name="Shape 886"/>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745" y="21600"/>
                    <a:pt x="6745" y="21600"/>
                    <a:pt x="6745" y="21600"/>
                  </a:cubicBezTo>
                  <a:cubicBezTo>
                    <a:pt x="8859" y="21600"/>
                    <a:pt x="8859" y="21600"/>
                    <a:pt x="8859" y="21600"/>
                  </a:cubicBezTo>
                  <a:cubicBezTo>
                    <a:pt x="10171" y="21600"/>
                    <a:pt x="10171" y="21600"/>
                    <a:pt x="10171" y="21600"/>
                  </a:cubicBezTo>
                  <a:cubicBezTo>
                    <a:pt x="20048" y="21600"/>
                    <a:pt x="20048" y="21600"/>
                    <a:pt x="20048" y="21600"/>
                  </a:cubicBezTo>
                  <a:cubicBezTo>
                    <a:pt x="20904" y="21600"/>
                    <a:pt x="21600" y="20904"/>
                    <a:pt x="21600" y="20048"/>
                  </a:cubicBezTo>
                  <a:cubicBezTo>
                    <a:pt x="21600" y="18683"/>
                    <a:pt x="21600" y="18683"/>
                    <a:pt x="21600" y="18683"/>
                  </a:cubicBezTo>
                  <a:cubicBezTo>
                    <a:pt x="21600" y="9877"/>
                    <a:pt x="21600" y="9877"/>
                    <a:pt x="21600" y="9877"/>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256" y="15685"/>
                  </a:moveTo>
                  <a:cubicBezTo>
                    <a:pt x="4336" y="15765"/>
                    <a:pt x="4336" y="15765"/>
                    <a:pt x="4336" y="15765"/>
                  </a:cubicBezTo>
                  <a:cubicBezTo>
                    <a:pt x="4336" y="15765"/>
                    <a:pt x="4336" y="15765"/>
                    <a:pt x="4336" y="15765"/>
                  </a:cubicBezTo>
                  <a:lnTo>
                    <a:pt x="4256" y="15685"/>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7" name="Shape 887"/>
            <p:cNvSpPr/>
            <p:nvPr/>
          </p:nvSpPr>
          <p:spPr>
            <a:xfrm>
              <a:off x="44033" y="149942"/>
              <a:ext cx="634695" cy="423257"/>
            </a:xfrm>
            <a:custGeom>
              <a:avLst/>
              <a:gdLst/>
              <a:ahLst/>
              <a:cxnLst>
                <a:cxn ang="0">
                  <a:pos x="wd2" y="hd2"/>
                </a:cxn>
                <a:cxn ang="5400000">
                  <a:pos x="wd2" y="hd2"/>
                </a:cxn>
                <a:cxn ang="10800000">
                  <a:pos x="wd2" y="hd2"/>
                </a:cxn>
                <a:cxn ang="16200000">
                  <a:pos x="wd2" y="hd2"/>
                </a:cxn>
              </a:cxnLst>
              <a:rect l="0" t="0" r="r" b="b"/>
              <a:pathLst>
                <a:path w="21600" h="21600" extrusionOk="0">
                  <a:moveTo>
                    <a:pt x="17481" y="9747"/>
                  </a:moveTo>
                  <a:cubicBezTo>
                    <a:pt x="17512" y="9336"/>
                    <a:pt x="17542" y="8924"/>
                    <a:pt x="17542" y="8512"/>
                  </a:cubicBezTo>
                  <a:cubicBezTo>
                    <a:pt x="17542" y="3844"/>
                    <a:pt x="14980" y="0"/>
                    <a:pt x="11868" y="0"/>
                  </a:cubicBezTo>
                  <a:cubicBezTo>
                    <a:pt x="10617" y="0"/>
                    <a:pt x="9427" y="595"/>
                    <a:pt x="8420" y="1739"/>
                  </a:cubicBezTo>
                  <a:cubicBezTo>
                    <a:pt x="7505" y="2792"/>
                    <a:pt x="6834" y="4210"/>
                    <a:pt x="6468" y="5858"/>
                  </a:cubicBezTo>
                  <a:cubicBezTo>
                    <a:pt x="6163" y="5675"/>
                    <a:pt x="5827" y="5629"/>
                    <a:pt x="5522" y="5629"/>
                  </a:cubicBezTo>
                  <a:cubicBezTo>
                    <a:pt x="3905" y="5629"/>
                    <a:pt x="2593" y="7551"/>
                    <a:pt x="2593" y="9931"/>
                  </a:cubicBezTo>
                  <a:cubicBezTo>
                    <a:pt x="2593" y="9976"/>
                    <a:pt x="2593" y="10022"/>
                    <a:pt x="2593" y="10068"/>
                  </a:cubicBezTo>
                  <a:cubicBezTo>
                    <a:pt x="1007" y="11075"/>
                    <a:pt x="0" y="13408"/>
                    <a:pt x="0" y="16017"/>
                  </a:cubicBezTo>
                  <a:cubicBezTo>
                    <a:pt x="0" y="18259"/>
                    <a:pt x="763" y="20319"/>
                    <a:pt x="2044" y="21554"/>
                  </a:cubicBezTo>
                  <a:cubicBezTo>
                    <a:pt x="2075" y="21600"/>
                    <a:pt x="2075" y="21600"/>
                    <a:pt x="2075" y="21600"/>
                  </a:cubicBezTo>
                  <a:cubicBezTo>
                    <a:pt x="19373" y="21600"/>
                    <a:pt x="19373" y="21600"/>
                    <a:pt x="19373" y="21600"/>
                  </a:cubicBezTo>
                  <a:cubicBezTo>
                    <a:pt x="19586" y="21371"/>
                    <a:pt x="19586" y="21371"/>
                    <a:pt x="19586" y="21371"/>
                  </a:cubicBezTo>
                  <a:cubicBezTo>
                    <a:pt x="20868" y="20227"/>
                    <a:pt x="21600" y="18214"/>
                    <a:pt x="21600" y="16017"/>
                  </a:cubicBezTo>
                  <a:cubicBezTo>
                    <a:pt x="21600" y="12585"/>
                    <a:pt x="19769" y="9793"/>
                    <a:pt x="17481" y="9747"/>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8" name="Shape 888"/>
            <p:cNvSpPr/>
            <p:nvPr/>
          </p:nvSpPr>
          <p:spPr>
            <a:xfrm>
              <a:off x="302162" y="215234"/>
              <a:ext cx="184108" cy="94142"/>
            </a:xfrm>
            <a:custGeom>
              <a:avLst/>
              <a:gdLst/>
              <a:ahLst/>
              <a:cxnLst>
                <a:cxn ang="0">
                  <a:pos x="wd2" y="hd2"/>
                </a:cxn>
                <a:cxn ang="5400000">
                  <a:pos x="wd2" y="hd2"/>
                </a:cxn>
                <a:cxn ang="10800000">
                  <a:pos x="wd2" y="hd2"/>
                </a:cxn>
                <a:cxn ang="16200000">
                  <a:pos x="wd2" y="hd2"/>
                </a:cxn>
              </a:cxnLst>
              <a:rect l="0" t="0" r="r" b="b"/>
              <a:pathLst>
                <a:path w="21600" h="21600" extrusionOk="0">
                  <a:moveTo>
                    <a:pt x="3899" y="21600"/>
                  </a:moveTo>
                  <a:cubicBezTo>
                    <a:pt x="3899" y="21394"/>
                    <a:pt x="3899" y="21394"/>
                    <a:pt x="3899" y="21189"/>
                  </a:cubicBezTo>
                  <a:cubicBezTo>
                    <a:pt x="3899" y="13783"/>
                    <a:pt x="6954" y="7611"/>
                    <a:pt x="10747" y="7611"/>
                  </a:cubicBezTo>
                  <a:cubicBezTo>
                    <a:pt x="14646" y="7611"/>
                    <a:pt x="17701" y="13783"/>
                    <a:pt x="17701" y="21189"/>
                  </a:cubicBezTo>
                  <a:cubicBezTo>
                    <a:pt x="17701" y="21394"/>
                    <a:pt x="17701" y="21394"/>
                    <a:pt x="17701" y="21600"/>
                  </a:cubicBezTo>
                  <a:cubicBezTo>
                    <a:pt x="21284" y="21600"/>
                    <a:pt x="21284" y="21600"/>
                    <a:pt x="21284" y="21600"/>
                  </a:cubicBezTo>
                  <a:cubicBezTo>
                    <a:pt x="21389" y="21600"/>
                    <a:pt x="21495" y="21600"/>
                    <a:pt x="21600" y="21600"/>
                  </a:cubicBezTo>
                  <a:cubicBezTo>
                    <a:pt x="21600" y="21394"/>
                    <a:pt x="21600" y="21394"/>
                    <a:pt x="21600" y="21189"/>
                  </a:cubicBezTo>
                  <a:cubicBezTo>
                    <a:pt x="21600" y="9463"/>
                    <a:pt x="16753" y="0"/>
                    <a:pt x="10747" y="0"/>
                  </a:cubicBezTo>
                  <a:cubicBezTo>
                    <a:pt x="4847" y="0"/>
                    <a:pt x="0" y="9463"/>
                    <a:pt x="0" y="21189"/>
                  </a:cubicBezTo>
                  <a:cubicBezTo>
                    <a:pt x="0" y="21394"/>
                    <a:pt x="0" y="21394"/>
                    <a:pt x="0" y="21600"/>
                  </a:cubicBezTo>
                  <a:cubicBezTo>
                    <a:pt x="105" y="21600"/>
                    <a:pt x="211" y="21600"/>
                    <a:pt x="211" y="21600"/>
                  </a:cubicBezTo>
                  <a:lnTo>
                    <a:pt x="3899" y="216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9" name="Shape 889"/>
            <p:cNvSpPr/>
            <p:nvPr/>
          </p:nvSpPr>
          <p:spPr>
            <a:xfrm>
              <a:off x="279007" y="321902"/>
              <a:ext cx="230419" cy="75541"/>
            </a:xfrm>
            <a:custGeom>
              <a:avLst/>
              <a:gdLst/>
              <a:ahLst/>
              <a:cxnLst>
                <a:cxn ang="0">
                  <a:pos x="wd2" y="hd2"/>
                </a:cxn>
                <a:cxn ang="5400000">
                  <a:pos x="wd2" y="hd2"/>
                </a:cxn>
                <a:cxn ang="10800000">
                  <a:pos x="wd2" y="hd2"/>
                </a:cxn>
                <a:cxn ang="16200000">
                  <a:pos x="wd2" y="hd2"/>
                </a:cxn>
              </a:cxnLst>
              <a:rect l="0" t="0" r="r" b="b"/>
              <a:pathLst>
                <a:path w="21600" h="21600" extrusionOk="0">
                  <a:moveTo>
                    <a:pt x="21600" y="7971"/>
                  </a:moveTo>
                  <a:cubicBezTo>
                    <a:pt x="21600" y="3600"/>
                    <a:pt x="20423" y="0"/>
                    <a:pt x="18995" y="0"/>
                  </a:cubicBezTo>
                  <a:cubicBezTo>
                    <a:pt x="2605" y="0"/>
                    <a:pt x="2605" y="0"/>
                    <a:pt x="2605" y="0"/>
                  </a:cubicBezTo>
                  <a:cubicBezTo>
                    <a:pt x="1177" y="0"/>
                    <a:pt x="0" y="3600"/>
                    <a:pt x="0" y="7971"/>
                  </a:cubicBezTo>
                  <a:cubicBezTo>
                    <a:pt x="0" y="21600"/>
                    <a:pt x="0" y="21600"/>
                    <a:pt x="0" y="21600"/>
                  </a:cubicBezTo>
                  <a:cubicBezTo>
                    <a:pt x="21600" y="21600"/>
                    <a:pt x="21600" y="21600"/>
                    <a:pt x="21600" y="21600"/>
                  </a:cubicBezTo>
                  <a:lnTo>
                    <a:pt x="21600" y="797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0" name="Shape 890"/>
            <p:cNvSpPr/>
            <p:nvPr/>
          </p:nvSpPr>
          <p:spPr>
            <a:xfrm>
              <a:off x="279007" y="429708"/>
              <a:ext cx="230419" cy="80477"/>
            </a:xfrm>
            <a:custGeom>
              <a:avLst/>
              <a:gdLst/>
              <a:ahLst/>
              <a:cxnLst>
                <a:cxn ang="0">
                  <a:pos x="wd2" y="hd2"/>
                </a:cxn>
                <a:cxn ang="5400000">
                  <a:pos x="wd2" y="hd2"/>
                </a:cxn>
                <a:cxn ang="10800000">
                  <a:pos x="wd2" y="hd2"/>
                </a:cxn>
                <a:cxn ang="16200000">
                  <a:pos x="wd2" y="hd2"/>
                </a:cxn>
              </a:cxnLst>
              <a:rect l="0" t="0" r="r" b="b"/>
              <a:pathLst>
                <a:path w="21600" h="21600" extrusionOk="0">
                  <a:moveTo>
                    <a:pt x="0" y="14160"/>
                  </a:moveTo>
                  <a:cubicBezTo>
                    <a:pt x="0" y="18240"/>
                    <a:pt x="1177" y="21600"/>
                    <a:pt x="2605" y="21600"/>
                  </a:cubicBezTo>
                  <a:cubicBezTo>
                    <a:pt x="18995" y="21600"/>
                    <a:pt x="18995" y="21600"/>
                    <a:pt x="18995" y="21600"/>
                  </a:cubicBezTo>
                  <a:cubicBezTo>
                    <a:pt x="20423" y="21600"/>
                    <a:pt x="21600" y="18240"/>
                    <a:pt x="21600" y="14160"/>
                  </a:cubicBezTo>
                  <a:cubicBezTo>
                    <a:pt x="21600" y="0"/>
                    <a:pt x="21600" y="0"/>
                    <a:pt x="21600" y="0"/>
                  </a:cubicBezTo>
                  <a:cubicBezTo>
                    <a:pt x="0" y="0"/>
                    <a:pt x="0" y="0"/>
                    <a:pt x="0" y="0"/>
                  </a:cubicBezTo>
                  <a:lnTo>
                    <a:pt x="0" y="1416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grpSp>
      <p:grpSp>
        <p:nvGrpSpPr>
          <p:cNvPr id="257" name="Group 918"/>
          <p:cNvGrpSpPr/>
          <p:nvPr/>
        </p:nvGrpSpPr>
        <p:grpSpPr>
          <a:xfrm>
            <a:off x="9826116" y="1834546"/>
            <a:ext cx="347561" cy="664631"/>
            <a:chOff x="0" y="0"/>
            <a:chExt cx="864960" cy="864960"/>
          </a:xfrm>
          <a:solidFill>
            <a:schemeClr val="bg1"/>
          </a:solidFill>
        </p:grpSpPr>
        <p:sp>
          <p:nvSpPr>
            <p:cNvPr id="258" name="Shape 892"/>
            <p:cNvSpPr/>
            <p:nvPr/>
          </p:nvSpPr>
          <p:spPr>
            <a:xfrm>
              <a:off x="0" y="0"/>
              <a:ext cx="864961" cy="86496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049" y="21600"/>
                    <a:pt x="6049" y="21600"/>
                    <a:pt x="6049" y="21600"/>
                  </a:cubicBezTo>
                  <a:cubicBezTo>
                    <a:pt x="6745" y="21600"/>
                    <a:pt x="6745" y="21600"/>
                    <a:pt x="6745" y="21600"/>
                  </a:cubicBezTo>
                  <a:cubicBezTo>
                    <a:pt x="7682" y="21600"/>
                    <a:pt x="7682" y="21600"/>
                    <a:pt x="7682" y="21600"/>
                  </a:cubicBezTo>
                  <a:cubicBezTo>
                    <a:pt x="8859" y="21600"/>
                    <a:pt x="8859" y="21600"/>
                    <a:pt x="8859" y="21600"/>
                  </a:cubicBezTo>
                  <a:cubicBezTo>
                    <a:pt x="10171" y="21600"/>
                    <a:pt x="10171" y="21600"/>
                    <a:pt x="10171" y="21600"/>
                  </a:cubicBezTo>
                  <a:cubicBezTo>
                    <a:pt x="20048" y="21600"/>
                    <a:pt x="20048" y="21600"/>
                    <a:pt x="20048" y="21600"/>
                  </a:cubicBezTo>
                  <a:cubicBezTo>
                    <a:pt x="20904" y="21600"/>
                    <a:pt x="21600" y="20904"/>
                    <a:pt x="21600" y="20048"/>
                  </a:cubicBezTo>
                  <a:cubicBezTo>
                    <a:pt x="21600" y="18683"/>
                    <a:pt x="21600" y="18683"/>
                    <a:pt x="21600" y="18683"/>
                  </a:cubicBezTo>
                  <a:cubicBezTo>
                    <a:pt x="21600" y="10760"/>
                    <a:pt x="21600" y="10760"/>
                    <a:pt x="21600" y="10760"/>
                  </a:cubicBezTo>
                  <a:cubicBezTo>
                    <a:pt x="21600" y="9877"/>
                    <a:pt x="21600" y="9877"/>
                    <a:pt x="21600" y="9877"/>
                  </a:cubicBezTo>
                  <a:cubicBezTo>
                    <a:pt x="21600" y="7655"/>
                    <a:pt x="21600" y="7655"/>
                    <a:pt x="21600" y="7655"/>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336" y="15765"/>
                  </a:moveTo>
                  <a:cubicBezTo>
                    <a:pt x="4336" y="15765"/>
                    <a:pt x="4336" y="15765"/>
                    <a:pt x="4336" y="15765"/>
                  </a:cubicBezTo>
                  <a:cubicBezTo>
                    <a:pt x="4256" y="15685"/>
                    <a:pt x="4256" y="15685"/>
                    <a:pt x="4256" y="15685"/>
                  </a:cubicBezTo>
                  <a:lnTo>
                    <a:pt x="4336" y="15765"/>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59" name="Shape 893"/>
            <p:cNvSpPr/>
            <p:nvPr/>
          </p:nvSpPr>
          <p:spPr>
            <a:xfrm>
              <a:off x="678542" y="526142"/>
              <a:ext cx="145598" cy="266701"/>
            </a:xfrm>
            <a:custGeom>
              <a:avLst/>
              <a:gdLst/>
              <a:ahLst/>
              <a:cxnLst>
                <a:cxn ang="0">
                  <a:pos x="wd2" y="hd2"/>
                </a:cxn>
                <a:cxn ang="5400000">
                  <a:pos x="wd2" y="hd2"/>
                </a:cxn>
                <a:cxn ang="10800000">
                  <a:pos x="wd2" y="hd2"/>
                </a:cxn>
                <a:cxn ang="16200000">
                  <a:pos x="wd2" y="hd2"/>
                </a:cxn>
              </a:cxnLst>
              <a:rect l="0" t="0" r="r" b="b"/>
              <a:pathLst>
                <a:path w="21600" h="21600" extrusionOk="0">
                  <a:moveTo>
                    <a:pt x="20647" y="87"/>
                  </a:moveTo>
                  <a:cubicBezTo>
                    <a:pt x="20488" y="0"/>
                    <a:pt x="20171" y="0"/>
                    <a:pt x="20012" y="0"/>
                  </a:cubicBezTo>
                  <a:cubicBezTo>
                    <a:pt x="19694" y="0"/>
                    <a:pt x="19376" y="0"/>
                    <a:pt x="19059" y="173"/>
                  </a:cubicBezTo>
                  <a:cubicBezTo>
                    <a:pt x="794" y="7027"/>
                    <a:pt x="794" y="7027"/>
                    <a:pt x="794" y="7027"/>
                  </a:cubicBezTo>
                  <a:cubicBezTo>
                    <a:pt x="318" y="7200"/>
                    <a:pt x="0" y="7460"/>
                    <a:pt x="0" y="7720"/>
                  </a:cubicBezTo>
                  <a:cubicBezTo>
                    <a:pt x="0" y="20733"/>
                    <a:pt x="0" y="20733"/>
                    <a:pt x="0" y="20733"/>
                  </a:cubicBezTo>
                  <a:cubicBezTo>
                    <a:pt x="0" y="21080"/>
                    <a:pt x="476" y="21340"/>
                    <a:pt x="953" y="21513"/>
                  </a:cubicBezTo>
                  <a:cubicBezTo>
                    <a:pt x="1112" y="21600"/>
                    <a:pt x="1429" y="21600"/>
                    <a:pt x="1747" y="21600"/>
                  </a:cubicBezTo>
                  <a:cubicBezTo>
                    <a:pt x="2065" y="21600"/>
                    <a:pt x="2224" y="21513"/>
                    <a:pt x="2541" y="21427"/>
                  </a:cubicBezTo>
                  <a:cubicBezTo>
                    <a:pt x="20806" y="14660"/>
                    <a:pt x="20806" y="14660"/>
                    <a:pt x="20806" y="14660"/>
                  </a:cubicBezTo>
                  <a:cubicBezTo>
                    <a:pt x="21282" y="14487"/>
                    <a:pt x="21600" y="14227"/>
                    <a:pt x="21600" y="13880"/>
                  </a:cubicBezTo>
                  <a:cubicBezTo>
                    <a:pt x="21600" y="867"/>
                    <a:pt x="21600" y="867"/>
                    <a:pt x="21600" y="867"/>
                  </a:cubicBezTo>
                  <a:cubicBezTo>
                    <a:pt x="21600" y="520"/>
                    <a:pt x="21282" y="260"/>
                    <a:pt x="20647" y="87"/>
                  </a:cubicBezTo>
                  <a:close/>
                  <a:moveTo>
                    <a:pt x="20012" y="13880"/>
                  </a:moveTo>
                  <a:cubicBezTo>
                    <a:pt x="1747" y="20733"/>
                    <a:pt x="1747" y="20733"/>
                    <a:pt x="1747" y="20733"/>
                  </a:cubicBezTo>
                  <a:cubicBezTo>
                    <a:pt x="1747" y="7720"/>
                    <a:pt x="1747" y="7720"/>
                    <a:pt x="1747" y="7720"/>
                  </a:cubicBezTo>
                  <a:cubicBezTo>
                    <a:pt x="20012" y="867"/>
                    <a:pt x="20012" y="867"/>
                    <a:pt x="20012" y="867"/>
                  </a:cubicBezTo>
                  <a:lnTo>
                    <a:pt x="20012" y="1388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0" name="Shape 894"/>
            <p:cNvSpPr/>
            <p:nvPr/>
          </p:nvSpPr>
          <p:spPr>
            <a:xfrm>
              <a:off x="688067" y="532492"/>
              <a:ext cx="127455" cy="2540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4117"/>
                  </a:lnTo>
                  <a:lnTo>
                    <a:pt x="21600" y="0"/>
                  </a:lnTo>
                  <a:lnTo>
                    <a:pt x="0" y="7483"/>
                  </a:lnTo>
                  <a:lnTo>
                    <a:pt x="0" y="216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1" name="Shape 895"/>
            <p:cNvSpPr/>
            <p:nvPr/>
          </p:nvSpPr>
          <p:spPr>
            <a:xfrm>
              <a:off x="498475" y="434067"/>
              <a:ext cx="305369" cy="167369"/>
            </a:xfrm>
            <a:custGeom>
              <a:avLst/>
              <a:gdLst/>
              <a:ahLst/>
              <a:cxnLst>
                <a:cxn ang="0">
                  <a:pos x="wd2" y="hd2"/>
                </a:cxn>
                <a:cxn ang="5400000">
                  <a:pos x="wd2" y="hd2"/>
                </a:cxn>
                <a:cxn ang="10800000">
                  <a:pos x="wd2" y="hd2"/>
                </a:cxn>
                <a:cxn ang="16200000">
                  <a:pos x="wd2" y="hd2"/>
                </a:cxn>
              </a:cxnLst>
              <a:rect l="0" t="0" r="r" b="b"/>
              <a:pathLst>
                <a:path w="21544" h="21600" extrusionOk="0">
                  <a:moveTo>
                    <a:pt x="21524" y="9000"/>
                  </a:moveTo>
                  <a:cubicBezTo>
                    <a:pt x="21524" y="8585"/>
                    <a:pt x="21298" y="8031"/>
                    <a:pt x="21071" y="7892"/>
                  </a:cubicBezTo>
                  <a:cubicBezTo>
                    <a:pt x="10196" y="138"/>
                    <a:pt x="10196" y="138"/>
                    <a:pt x="10196" y="138"/>
                  </a:cubicBezTo>
                  <a:cubicBezTo>
                    <a:pt x="10120" y="138"/>
                    <a:pt x="10045" y="0"/>
                    <a:pt x="9894" y="0"/>
                  </a:cubicBezTo>
                  <a:cubicBezTo>
                    <a:pt x="9818" y="0"/>
                    <a:pt x="9667" y="138"/>
                    <a:pt x="9516" y="277"/>
                  </a:cubicBezTo>
                  <a:cubicBezTo>
                    <a:pt x="378" y="10938"/>
                    <a:pt x="378" y="10938"/>
                    <a:pt x="378" y="10938"/>
                  </a:cubicBezTo>
                  <a:cubicBezTo>
                    <a:pt x="76" y="11215"/>
                    <a:pt x="0" y="11769"/>
                    <a:pt x="0" y="12323"/>
                  </a:cubicBezTo>
                  <a:cubicBezTo>
                    <a:pt x="0" y="12877"/>
                    <a:pt x="227" y="13292"/>
                    <a:pt x="453" y="13431"/>
                  </a:cubicBezTo>
                  <a:cubicBezTo>
                    <a:pt x="11782" y="21462"/>
                    <a:pt x="11782" y="21462"/>
                    <a:pt x="11782" y="21462"/>
                  </a:cubicBezTo>
                  <a:cubicBezTo>
                    <a:pt x="11857" y="21462"/>
                    <a:pt x="12008" y="21600"/>
                    <a:pt x="12084" y="21600"/>
                  </a:cubicBezTo>
                  <a:cubicBezTo>
                    <a:pt x="12235" y="21600"/>
                    <a:pt x="12386" y="21462"/>
                    <a:pt x="12537" y="21323"/>
                  </a:cubicBezTo>
                  <a:cubicBezTo>
                    <a:pt x="21222" y="10385"/>
                    <a:pt x="21222" y="10385"/>
                    <a:pt x="21222" y="10385"/>
                  </a:cubicBezTo>
                  <a:cubicBezTo>
                    <a:pt x="21449" y="10108"/>
                    <a:pt x="21600" y="9554"/>
                    <a:pt x="21524" y="9000"/>
                  </a:cubicBezTo>
                  <a:close/>
                  <a:moveTo>
                    <a:pt x="12084" y="20215"/>
                  </a:moveTo>
                  <a:cubicBezTo>
                    <a:pt x="755" y="12185"/>
                    <a:pt x="755" y="12185"/>
                    <a:pt x="755" y="12185"/>
                  </a:cubicBezTo>
                  <a:cubicBezTo>
                    <a:pt x="9894" y="1385"/>
                    <a:pt x="9894" y="1385"/>
                    <a:pt x="9894" y="1385"/>
                  </a:cubicBezTo>
                  <a:cubicBezTo>
                    <a:pt x="20769" y="9138"/>
                    <a:pt x="20769" y="9138"/>
                    <a:pt x="20769" y="9138"/>
                  </a:cubicBezTo>
                  <a:lnTo>
                    <a:pt x="12084" y="20215"/>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2" name="Shape 896"/>
            <p:cNvSpPr/>
            <p:nvPr/>
          </p:nvSpPr>
          <p:spPr>
            <a:xfrm>
              <a:off x="507092" y="443592"/>
              <a:ext cx="288926" cy="147866"/>
            </a:xfrm>
            <a:custGeom>
              <a:avLst/>
              <a:gdLst/>
              <a:ahLst/>
              <a:cxnLst>
                <a:cxn ang="0">
                  <a:pos x="wd2" y="hd2"/>
                </a:cxn>
                <a:cxn ang="5400000">
                  <a:pos x="wd2" y="hd2"/>
                </a:cxn>
                <a:cxn ang="10800000">
                  <a:pos x="wd2" y="hd2"/>
                </a:cxn>
                <a:cxn ang="16200000">
                  <a:pos x="wd2" y="hd2"/>
                </a:cxn>
              </a:cxnLst>
              <a:rect l="0" t="0" r="r" b="b"/>
              <a:pathLst>
                <a:path w="21600" h="21600" extrusionOk="0">
                  <a:moveTo>
                    <a:pt x="0" y="12390"/>
                  </a:moveTo>
                  <a:lnTo>
                    <a:pt x="12173" y="21600"/>
                  </a:lnTo>
                  <a:lnTo>
                    <a:pt x="21600" y="8945"/>
                  </a:lnTo>
                  <a:lnTo>
                    <a:pt x="9834" y="0"/>
                  </a:lnTo>
                  <a:lnTo>
                    <a:pt x="0" y="1239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3" name="Shape 897"/>
            <p:cNvSpPr/>
            <p:nvPr/>
          </p:nvSpPr>
          <p:spPr>
            <a:xfrm>
              <a:off x="490764" y="551089"/>
              <a:ext cx="174626" cy="246290"/>
            </a:xfrm>
            <a:custGeom>
              <a:avLst/>
              <a:gdLst/>
              <a:ahLst/>
              <a:cxnLst>
                <a:cxn ang="0">
                  <a:pos x="wd2" y="hd2"/>
                </a:cxn>
                <a:cxn ang="5400000">
                  <a:pos x="wd2" y="hd2"/>
                </a:cxn>
                <a:cxn ang="10800000">
                  <a:pos x="wd2" y="hd2"/>
                </a:cxn>
                <a:cxn ang="16200000">
                  <a:pos x="wd2" y="hd2"/>
                </a:cxn>
              </a:cxnLst>
              <a:rect l="0" t="0" r="r" b="b"/>
              <a:pathLst>
                <a:path w="21600" h="21600" extrusionOk="0">
                  <a:moveTo>
                    <a:pt x="20672" y="5353"/>
                  </a:moveTo>
                  <a:cubicBezTo>
                    <a:pt x="1723" y="94"/>
                    <a:pt x="1723" y="94"/>
                    <a:pt x="1723" y="94"/>
                  </a:cubicBezTo>
                  <a:cubicBezTo>
                    <a:pt x="1590" y="0"/>
                    <a:pt x="1458" y="0"/>
                    <a:pt x="1325" y="0"/>
                  </a:cubicBezTo>
                  <a:cubicBezTo>
                    <a:pt x="1060" y="0"/>
                    <a:pt x="795" y="94"/>
                    <a:pt x="530" y="188"/>
                  </a:cubicBezTo>
                  <a:cubicBezTo>
                    <a:pt x="133" y="376"/>
                    <a:pt x="0" y="657"/>
                    <a:pt x="0" y="939"/>
                  </a:cubicBezTo>
                  <a:cubicBezTo>
                    <a:pt x="0" y="15496"/>
                    <a:pt x="0" y="15496"/>
                    <a:pt x="0" y="15496"/>
                  </a:cubicBezTo>
                  <a:cubicBezTo>
                    <a:pt x="0" y="15871"/>
                    <a:pt x="265" y="16153"/>
                    <a:pt x="795" y="16341"/>
                  </a:cubicBezTo>
                  <a:cubicBezTo>
                    <a:pt x="19745" y="21506"/>
                    <a:pt x="19745" y="21506"/>
                    <a:pt x="19745" y="21506"/>
                  </a:cubicBezTo>
                  <a:cubicBezTo>
                    <a:pt x="19877" y="21600"/>
                    <a:pt x="20010" y="21600"/>
                    <a:pt x="20275" y="21600"/>
                  </a:cubicBezTo>
                  <a:cubicBezTo>
                    <a:pt x="20540" y="21600"/>
                    <a:pt x="20805" y="21506"/>
                    <a:pt x="20937" y="21412"/>
                  </a:cubicBezTo>
                  <a:cubicBezTo>
                    <a:pt x="21335" y="21224"/>
                    <a:pt x="21600" y="20943"/>
                    <a:pt x="21600" y="20661"/>
                  </a:cubicBezTo>
                  <a:cubicBezTo>
                    <a:pt x="21600" y="6198"/>
                    <a:pt x="21600" y="6198"/>
                    <a:pt x="21600" y="6198"/>
                  </a:cubicBezTo>
                  <a:cubicBezTo>
                    <a:pt x="21600" y="5823"/>
                    <a:pt x="21202" y="5447"/>
                    <a:pt x="20672" y="5353"/>
                  </a:cubicBezTo>
                  <a:close/>
                  <a:moveTo>
                    <a:pt x="20275" y="20661"/>
                  </a:moveTo>
                  <a:cubicBezTo>
                    <a:pt x="1325" y="15496"/>
                    <a:pt x="1325" y="15496"/>
                    <a:pt x="1325" y="15496"/>
                  </a:cubicBezTo>
                  <a:cubicBezTo>
                    <a:pt x="1325" y="939"/>
                    <a:pt x="1325" y="939"/>
                    <a:pt x="1325" y="939"/>
                  </a:cubicBezTo>
                  <a:cubicBezTo>
                    <a:pt x="20275" y="6198"/>
                    <a:pt x="20275" y="6198"/>
                    <a:pt x="20275" y="6198"/>
                  </a:cubicBezTo>
                  <a:lnTo>
                    <a:pt x="20275" y="2066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4" name="Shape 898"/>
            <p:cNvSpPr/>
            <p:nvPr/>
          </p:nvSpPr>
          <p:spPr>
            <a:xfrm>
              <a:off x="499382" y="559253"/>
              <a:ext cx="156483" cy="229508"/>
            </a:xfrm>
            <a:custGeom>
              <a:avLst/>
              <a:gdLst/>
              <a:ahLst/>
              <a:cxnLst>
                <a:cxn ang="0">
                  <a:pos x="wd2" y="hd2"/>
                </a:cxn>
                <a:cxn ang="5400000">
                  <a:pos x="wd2" y="hd2"/>
                </a:cxn>
                <a:cxn ang="10800000">
                  <a:pos x="wd2" y="hd2"/>
                </a:cxn>
                <a:cxn ang="16200000">
                  <a:pos x="wd2" y="hd2"/>
                </a:cxn>
              </a:cxnLst>
              <a:rect l="0" t="0" r="r" b="b"/>
              <a:pathLst>
                <a:path w="21600" h="21600" extrusionOk="0">
                  <a:moveTo>
                    <a:pt x="0" y="15965"/>
                  </a:moveTo>
                  <a:lnTo>
                    <a:pt x="21600" y="21600"/>
                  </a:lnTo>
                  <a:lnTo>
                    <a:pt x="21600" y="5763"/>
                  </a:lnTo>
                  <a:lnTo>
                    <a:pt x="0" y="0"/>
                  </a:lnTo>
                  <a:lnTo>
                    <a:pt x="0" y="15965"/>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5" name="Shape 899"/>
            <p:cNvSpPr/>
            <p:nvPr/>
          </p:nvSpPr>
          <p:spPr>
            <a:xfrm>
              <a:off x="502557" y="438603"/>
              <a:ext cx="136072" cy="145598"/>
            </a:xfrm>
            <a:custGeom>
              <a:avLst/>
              <a:gdLst/>
              <a:ahLst/>
              <a:cxnLst>
                <a:cxn ang="0">
                  <a:pos x="wd2" y="hd2"/>
                </a:cxn>
                <a:cxn ang="5400000">
                  <a:pos x="wd2" y="hd2"/>
                </a:cxn>
                <a:cxn ang="10800000">
                  <a:pos x="wd2" y="hd2"/>
                </a:cxn>
                <a:cxn ang="16200000">
                  <a:pos x="wd2" y="hd2"/>
                </a:cxn>
              </a:cxnLst>
              <a:rect l="0" t="0" r="r" b="b"/>
              <a:pathLst>
                <a:path w="21600" h="21600" extrusionOk="0">
                  <a:moveTo>
                    <a:pt x="21600" y="269"/>
                  </a:moveTo>
                  <a:lnTo>
                    <a:pt x="21600" y="21600"/>
                  </a:lnTo>
                  <a:lnTo>
                    <a:pt x="720" y="14131"/>
                  </a:lnTo>
                  <a:lnTo>
                    <a:pt x="0" y="13189"/>
                  </a:lnTo>
                  <a:lnTo>
                    <a:pt x="21240" y="0"/>
                  </a:lnTo>
                  <a:lnTo>
                    <a:pt x="21600" y="269"/>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6" name="Shape 900"/>
            <p:cNvSpPr/>
            <p:nvPr/>
          </p:nvSpPr>
          <p:spPr>
            <a:xfrm>
              <a:off x="268967" y="137432"/>
              <a:ext cx="128816" cy="235404"/>
            </a:xfrm>
            <a:custGeom>
              <a:avLst/>
              <a:gdLst/>
              <a:ahLst/>
              <a:cxnLst>
                <a:cxn ang="0">
                  <a:pos x="wd2" y="hd2"/>
                </a:cxn>
                <a:cxn ang="5400000">
                  <a:pos x="wd2" y="hd2"/>
                </a:cxn>
                <a:cxn ang="10800000">
                  <a:pos x="wd2" y="hd2"/>
                </a:cxn>
                <a:cxn ang="16200000">
                  <a:pos x="wd2" y="hd2"/>
                </a:cxn>
              </a:cxnLst>
              <a:rect l="0" t="0" r="r" b="b"/>
              <a:pathLst>
                <a:path w="21600" h="21600" extrusionOk="0">
                  <a:moveTo>
                    <a:pt x="20700" y="98"/>
                  </a:moveTo>
                  <a:cubicBezTo>
                    <a:pt x="20520" y="0"/>
                    <a:pt x="20160" y="0"/>
                    <a:pt x="19980" y="0"/>
                  </a:cubicBezTo>
                  <a:cubicBezTo>
                    <a:pt x="19620" y="0"/>
                    <a:pt x="19260" y="0"/>
                    <a:pt x="19080" y="98"/>
                  </a:cubicBezTo>
                  <a:cubicBezTo>
                    <a:pt x="720" y="6971"/>
                    <a:pt x="720" y="6971"/>
                    <a:pt x="720" y="6971"/>
                  </a:cubicBezTo>
                  <a:cubicBezTo>
                    <a:pt x="360" y="7167"/>
                    <a:pt x="0" y="7462"/>
                    <a:pt x="0" y="7658"/>
                  </a:cubicBezTo>
                  <a:cubicBezTo>
                    <a:pt x="0" y="20716"/>
                    <a:pt x="0" y="20716"/>
                    <a:pt x="0" y="20716"/>
                  </a:cubicBezTo>
                  <a:cubicBezTo>
                    <a:pt x="0" y="21011"/>
                    <a:pt x="360" y="21305"/>
                    <a:pt x="900" y="21502"/>
                  </a:cubicBezTo>
                  <a:cubicBezTo>
                    <a:pt x="1080" y="21502"/>
                    <a:pt x="1440" y="21600"/>
                    <a:pt x="1620" y="21600"/>
                  </a:cubicBezTo>
                  <a:cubicBezTo>
                    <a:pt x="1980" y="21600"/>
                    <a:pt x="2340" y="21502"/>
                    <a:pt x="2520" y="21404"/>
                  </a:cubicBezTo>
                  <a:cubicBezTo>
                    <a:pt x="20880" y="14629"/>
                    <a:pt x="20880" y="14629"/>
                    <a:pt x="20880" y="14629"/>
                  </a:cubicBezTo>
                  <a:cubicBezTo>
                    <a:pt x="21240" y="14433"/>
                    <a:pt x="21600" y="14138"/>
                    <a:pt x="21600" y="13844"/>
                  </a:cubicBezTo>
                  <a:cubicBezTo>
                    <a:pt x="21600" y="785"/>
                    <a:pt x="21600" y="785"/>
                    <a:pt x="21600" y="785"/>
                  </a:cubicBezTo>
                  <a:cubicBezTo>
                    <a:pt x="21600" y="491"/>
                    <a:pt x="21240" y="196"/>
                    <a:pt x="20700" y="98"/>
                  </a:cubicBezTo>
                  <a:close/>
                  <a:moveTo>
                    <a:pt x="19980" y="13844"/>
                  </a:moveTo>
                  <a:cubicBezTo>
                    <a:pt x="1620" y="20716"/>
                    <a:pt x="1620" y="20716"/>
                    <a:pt x="1620" y="20716"/>
                  </a:cubicBezTo>
                  <a:cubicBezTo>
                    <a:pt x="1620" y="7658"/>
                    <a:pt x="1620" y="7658"/>
                    <a:pt x="1620" y="7658"/>
                  </a:cubicBezTo>
                  <a:cubicBezTo>
                    <a:pt x="19980" y="785"/>
                    <a:pt x="19980" y="785"/>
                    <a:pt x="19980" y="785"/>
                  </a:cubicBezTo>
                  <a:lnTo>
                    <a:pt x="19980" y="13844"/>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7" name="Shape 901"/>
            <p:cNvSpPr/>
            <p:nvPr/>
          </p:nvSpPr>
          <p:spPr>
            <a:xfrm>
              <a:off x="276678" y="142875"/>
              <a:ext cx="113394" cy="2236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4152"/>
                  </a:lnTo>
                  <a:lnTo>
                    <a:pt x="21600" y="0"/>
                  </a:lnTo>
                  <a:lnTo>
                    <a:pt x="0" y="7448"/>
                  </a:lnTo>
                  <a:lnTo>
                    <a:pt x="0" y="216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8" name="Shape 902"/>
            <p:cNvSpPr/>
            <p:nvPr/>
          </p:nvSpPr>
          <p:spPr>
            <a:xfrm>
              <a:off x="109310" y="55789"/>
              <a:ext cx="270444" cy="146958"/>
            </a:xfrm>
            <a:custGeom>
              <a:avLst/>
              <a:gdLst/>
              <a:ahLst/>
              <a:cxnLst>
                <a:cxn ang="0">
                  <a:pos x="wd2" y="hd2"/>
                </a:cxn>
                <a:cxn ang="5400000">
                  <a:pos x="wd2" y="hd2"/>
                </a:cxn>
                <a:cxn ang="10800000">
                  <a:pos x="wd2" y="hd2"/>
                </a:cxn>
                <a:cxn ang="16200000">
                  <a:pos x="wd2" y="hd2"/>
                </a:cxn>
              </a:cxnLst>
              <a:rect l="0" t="0" r="r" b="b"/>
              <a:pathLst>
                <a:path w="21537" h="21600" extrusionOk="0">
                  <a:moveTo>
                    <a:pt x="21515" y="8987"/>
                  </a:moveTo>
                  <a:cubicBezTo>
                    <a:pt x="21515" y="8514"/>
                    <a:pt x="21344" y="8041"/>
                    <a:pt x="21088" y="7883"/>
                  </a:cubicBezTo>
                  <a:cubicBezTo>
                    <a:pt x="10245" y="158"/>
                    <a:pt x="10245" y="158"/>
                    <a:pt x="10245" y="158"/>
                  </a:cubicBezTo>
                  <a:cubicBezTo>
                    <a:pt x="10160" y="0"/>
                    <a:pt x="9989" y="0"/>
                    <a:pt x="9904" y="0"/>
                  </a:cubicBezTo>
                  <a:cubicBezTo>
                    <a:pt x="9818" y="0"/>
                    <a:pt x="9647" y="0"/>
                    <a:pt x="9562" y="158"/>
                  </a:cubicBezTo>
                  <a:cubicBezTo>
                    <a:pt x="342" y="11036"/>
                    <a:pt x="342" y="11036"/>
                    <a:pt x="342" y="11036"/>
                  </a:cubicBezTo>
                  <a:cubicBezTo>
                    <a:pt x="85" y="11352"/>
                    <a:pt x="0" y="11825"/>
                    <a:pt x="0" y="12298"/>
                  </a:cubicBezTo>
                  <a:cubicBezTo>
                    <a:pt x="85" y="12928"/>
                    <a:pt x="256" y="13244"/>
                    <a:pt x="512" y="13559"/>
                  </a:cubicBezTo>
                  <a:cubicBezTo>
                    <a:pt x="11782" y="21600"/>
                    <a:pt x="11782" y="21600"/>
                    <a:pt x="11782" y="21600"/>
                  </a:cubicBezTo>
                  <a:cubicBezTo>
                    <a:pt x="11867" y="21600"/>
                    <a:pt x="11953" y="21600"/>
                    <a:pt x="12123" y="21600"/>
                  </a:cubicBezTo>
                  <a:cubicBezTo>
                    <a:pt x="12209" y="21600"/>
                    <a:pt x="12379" y="21600"/>
                    <a:pt x="12550" y="21442"/>
                  </a:cubicBezTo>
                  <a:cubicBezTo>
                    <a:pt x="21173" y="10406"/>
                    <a:pt x="21173" y="10406"/>
                    <a:pt x="21173" y="10406"/>
                  </a:cubicBezTo>
                  <a:cubicBezTo>
                    <a:pt x="21429" y="10091"/>
                    <a:pt x="21600" y="9618"/>
                    <a:pt x="21515" y="8987"/>
                  </a:cubicBezTo>
                  <a:close/>
                  <a:moveTo>
                    <a:pt x="12123" y="20181"/>
                  </a:moveTo>
                  <a:cubicBezTo>
                    <a:pt x="768" y="12140"/>
                    <a:pt x="768" y="12140"/>
                    <a:pt x="768" y="12140"/>
                  </a:cubicBezTo>
                  <a:cubicBezTo>
                    <a:pt x="9904" y="1419"/>
                    <a:pt x="9904" y="1419"/>
                    <a:pt x="9904" y="1419"/>
                  </a:cubicBezTo>
                  <a:cubicBezTo>
                    <a:pt x="20746" y="9145"/>
                    <a:pt x="20746" y="9145"/>
                    <a:pt x="20746" y="9145"/>
                  </a:cubicBezTo>
                  <a:lnTo>
                    <a:pt x="12123" y="2018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9" name="Shape 903"/>
            <p:cNvSpPr/>
            <p:nvPr/>
          </p:nvSpPr>
          <p:spPr>
            <a:xfrm>
              <a:off x="117021" y="64407"/>
              <a:ext cx="255815" cy="130629"/>
            </a:xfrm>
            <a:custGeom>
              <a:avLst/>
              <a:gdLst/>
              <a:ahLst/>
              <a:cxnLst>
                <a:cxn ang="0">
                  <a:pos x="wd2" y="hd2"/>
                </a:cxn>
                <a:cxn ang="5400000">
                  <a:pos x="wd2" y="hd2"/>
                </a:cxn>
                <a:cxn ang="10800000">
                  <a:pos x="wd2" y="hd2"/>
                </a:cxn>
                <a:cxn ang="16200000">
                  <a:pos x="wd2" y="hd2"/>
                </a:cxn>
              </a:cxnLst>
              <a:rect l="0" t="0" r="r" b="b"/>
              <a:pathLst>
                <a:path w="21600" h="21600" extrusionOk="0">
                  <a:moveTo>
                    <a:pt x="0" y="12450"/>
                  </a:moveTo>
                  <a:lnTo>
                    <a:pt x="12217" y="21600"/>
                  </a:lnTo>
                  <a:lnTo>
                    <a:pt x="21600" y="8850"/>
                  </a:lnTo>
                  <a:lnTo>
                    <a:pt x="9843" y="0"/>
                  </a:lnTo>
                  <a:lnTo>
                    <a:pt x="0" y="1245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0" name="Shape 904"/>
            <p:cNvSpPr/>
            <p:nvPr/>
          </p:nvSpPr>
          <p:spPr>
            <a:xfrm>
              <a:off x="102960" y="158750"/>
              <a:ext cx="154216" cy="217715"/>
            </a:xfrm>
            <a:custGeom>
              <a:avLst/>
              <a:gdLst/>
              <a:ahLst/>
              <a:cxnLst>
                <a:cxn ang="0">
                  <a:pos x="wd2" y="hd2"/>
                </a:cxn>
                <a:cxn ang="5400000">
                  <a:pos x="wd2" y="hd2"/>
                </a:cxn>
                <a:cxn ang="10800000">
                  <a:pos x="wd2" y="hd2"/>
                </a:cxn>
                <a:cxn ang="16200000">
                  <a:pos x="wd2" y="hd2"/>
                </a:cxn>
              </a:cxnLst>
              <a:rect l="0" t="0" r="r" b="b"/>
              <a:pathLst>
                <a:path w="21600" h="21600" extrusionOk="0">
                  <a:moveTo>
                    <a:pt x="20700" y="5320"/>
                  </a:moveTo>
                  <a:cubicBezTo>
                    <a:pt x="1800" y="106"/>
                    <a:pt x="1800" y="106"/>
                    <a:pt x="1800" y="106"/>
                  </a:cubicBezTo>
                  <a:cubicBezTo>
                    <a:pt x="1650" y="0"/>
                    <a:pt x="1500" y="0"/>
                    <a:pt x="1350" y="0"/>
                  </a:cubicBezTo>
                  <a:cubicBezTo>
                    <a:pt x="1050" y="0"/>
                    <a:pt x="750" y="106"/>
                    <a:pt x="600" y="213"/>
                  </a:cubicBezTo>
                  <a:cubicBezTo>
                    <a:pt x="150" y="319"/>
                    <a:pt x="0" y="638"/>
                    <a:pt x="0" y="958"/>
                  </a:cubicBezTo>
                  <a:cubicBezTo>
                    <a:pt x="0" y="15535"/>
                    <a:pt x="0" y="15535"/>
                    <a:pt x="0" y="15535"/>
                  </a:cubicBezTo>
                  <a:cubicBezTo>
                    <a:pt x="0" y="15854"/>
                    <a:pt x="300" y="16280"/>
                    <a:pt x="750" y="16386"/>
                  </a:cubicBezTo>
                  <a:cubicBezTo>
                    <a:pt x="19800" y="21600"/>
                    <a:pt x="19800" y="21600"/>
                    <a:pt x="19800" y="21600"/>
                  </a:cubicBezTo>
                  <a:cubicBezTo>
                    <a:pt x="19950" y="21600"/>
                    <a:pt x="20100" y="21600"/>
                    <a:pt x="20250" y="21600"/>
                  </a:cubicBezTo>
                  <a:cubicBezTo>
                    <a:pt x="20550" y="21600"/>
                    <a:pt x="20700" y="21600"/>
                    <a:pt x="21000" y="21494"/>
                  </a:cubicBezTo>
                  <a:cubicBezTo>
                    <a:pt x="21300" y="21281"/>
                    <a:pt x="21600" y="21068"/>
                    <a:pt x="21600" y="20749"/>
                  </a:cubicBezTo>
                  <a:cubicBezTo>
                    <a:pt x="21600" y="6278"/>
                    <a:pt x="21600" y="6278"/>
                    <a:pt x="21600" y="6278"/>
                  </a:cubicBezTo>
                  <a:cubicBezTo>
                    <a:pt x="21600" y="5852"/>
                    <a:pt x="21300" y="5533"/>
                    <a:pt x="20700" y="5320"/>
                  </a:cubicBezTo>
                  <a:close/>
                  <a:moveTo>
                    <a:pt x="20250" y="20749"/>
                  </a:moveTo>
                  <a:cubicBezTo>
                    <a:pt x="1350" y="15535"/>
                    <a:pt x="1350" y="15535"/>
                    <a:pt x="1350" y="15535"/>
                  </a:cubicBezTo>
                  <a:cubicBezTo>
                    <a:pt x="1350" y="958"/>
                    <a:pt x="1350" y="958"/>
                    <a:pt x="1350" y="958"/>
                  </a:cubicBezTo>
                  <a:cubicBezTo>
                    <a:pt x="20250" y="6278"/>
                    <a:pt x="20250" y="6278"/>
                    <a:pt x="20250" y="6278"/>
                  </a:cubicBezTo>
                  <a:lnTo>
                    <a:pt x="20250" y="20749"/>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1" name="Shape 905"/>
            <p:cNvSpPr/>
            <p:nvPr/>
          </p:nvSpPr>
          <p:spPr>
            <a:xfrm>
              <a:off x="110671" y="166460"/>
              <a:ext cx="137887" cy="203201"/>
            </a:xfrm>
            <a:custGeom>
              <a:avLst/>
              <a:gdLst/>
              <a:ahLst/>
              <a:cxnLst>
                <a:cxn ang="0">
                  <a:pos x="wd2" y="hd2"/>
                </a:cxn>
                <a:cxn ang="5400000">
                  <a:pos x="wd2" y="hd2"/>
                </a:cxn>
                <a:cxn ang="10800000">
                  <a:pos x="wd2" y="hd2"/>
                </a:cxn>
                <a:cxn ang="16200000">
                  <a:pos x="wd2" y="hd2"/>
                </a:cxn>
              </a:cxnLst>
              <a:rect l="0" t="0" r="r" b="b"/>
              <a:pathLst>
                <a:path w="21600" h="21600" extrusionOk="0">
                  <a:moveTo>
                    <a:pt x="0" y="15911"/>
                  </a:moveTo>
                  <a:lnTo>
                    <a:pt x="21600" y="21600"/>
                  </a:lnTo>
                  <a:lnTo>
                    <a:pt x="21600" y="5786"/>
                  </a:lnTo>
                  <a:lnTo>
                    <a:pt x="0" y="0"/>
                  </a:lnTo>
                  <a:lnTo>
                    <a:pt x="0" y="1591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2" name="Shape 906"/>
            <p:cNvSpPr/>
            <p:nvPr/>
          </p:nvSpPr>
          <p:spPr>
            <a:xfrm>
              <a:off x="112485" y="60324"/>
              <a:ext cx="121105" cy="128362"/>
            </a:xfrm>
            <a:custGeom>
              <a:avLst/>
              <a:gdLst/>
              <a:ahLst/>
              <a:cxnLst>
                <a:cxn ang="0">
                  <a:pos x="wd2" y="hd2"/>
                </a:cxn>
                <a:cxn ang="5400000">
                  <a:pos x="wd2" y="hd2"/>
                </a:cxn>
                <a:cxn ang="10800000">
                  <a:pos x="wd2" y="hd2"/>
                </a:cxn>
                <a:cxn ang="16200000">
                  <a:pos x="wd2" y="hd2"/>
                </a:cxn>
              </a:cxnLst>
              <a:rect l="0" t="0" r="r" b="b"/>
              <a:pathLst>
                <a:path w="21600" h="21600" extrusionOk="0">
                  <a:moveTo>
                    <a:pt x="21600" y="153"/>
                  </a:moveTo>
                  <a:lnTo>
                    <a:pt x="21600" y="21600"/>
                  </a:lnTo>
                  <a:lnTo>
                    <a:pt x="809" y="14044"/>
                  </a:lnTo>
                  <a:lnTo>
                    <a:pt x="0" y="12975"/>
                  </a:lnTo>
                  <a:lnTo>
                    <a:pt x="21438" y="0"/>
                  </a:lnTo>
                  <a:lnTo>
                    <a:pt x="21600" y="153"/>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3" name="Shape 907"/>
            <p:cNvSpPr/>
            <p:nvPr/>
          </p:nvSpPr>
          <p:spPr>
            <a:xfrm>
              <a:off x="342900" y="643164"/>
              <a:ext cx="99786" cy="71665"/>
            </a:xfrm>
            <a:custGeom>
              <a:avLst/>
              <a:gdLst/>
              <a:ahLst/>
              <a:cxnLst>
                <a:cxn ang="0">
                  <a:pos x="wd2" y="hd2"/>
                </a:cxn>
                <a:cxn ang="5400000">
                  <a:pos x="wd2" y="hd2"/>
                </a:cxn>
                <a:cxn ang="10800000">
                  <a:pos x="wd2" y="hd2"/>
                </a:cxn>
                <a:cxn ang="16200000">
                  <a:pos x="wd2" y="hd2"/>
                </a:cxn>
              </a:cxnLst>
              <a:rect l="0" t="0" r="r" b="b"/>
              <a:pathLst>
                <a:path w="21600" h="21600" extrusionOk="0">
                  <a:moveTo>
                    <a:pt x="10452" y="15797"/>
                  </a:moveTo>
                  <a:cubicBezTo>
                    <a:pt x="8361" y="15797"/>
                    <a:pt x="6735" y="13540"/>
                    <a:pt x="6735" y="10961"/>
                  </a:cubicBezTo>
                  <a:cubicBezTo>
                    <a:pt x="6735" y="8060"/>
                    <a:pt x="8361" y="5803"/>
                    <a:pt x="10452" y="5803"/>
                  </a:cubicBezTo>
                  <a:cubicBezTo>
                    <a:pt x="21600" y="5803"/>
                    <a:pt x="21600" y="5803"/>
                    <a:pt x="21600" y="5803"/>
                  </a:cubicBezTo>
                  <a:cubicBezTo>
                    <a:pt x="21600" y="0"/>
                    <a:pt x="21600" y="0"/>
                    <a:pt x="21600" y="0"/>
                  </a:cubicBezTo>
                  <a:cubicBezTo>
                    <a:pt x="3716" y="0"/>
                    <a:pt x="3716" y="0"/>
                    <a:pt x="3716" y="0"/>
                  </a:cubicBezTo>
                  <a:cubicBezTo>
                    <a:pt x="1626" y="0"/>
                    <a:pt x="0" y="2257"/>
                    <a:pt x="0" y="5158"/>
                  </a:cubicBezTo>
                  <a:cubicBezTo>
                    <a:pt x="0" y="16442"/>
                    <a:pt x="0" y="16442"/>
                    <a:pt x="0" y="16442"/>
                  </a:cubicBezTo>
                  <a:cubicBezTo>
                    <a:pt x="0" y="19343"/>
                    <a:pt x="1626" y="21600"/>
                    <a:pt x="3716" y="21600"/>
                  </a:cubicBezTo>
                  <a:cubicBezTo>
                    <a:pt x="21600" y="21600"/>
                    <a:pt x="21600" y="21600"/>
                    <a:pt x="21600" y="21600"/>
                  </a:cubicBezTo>
                  <a:cubicBezTo>
                    <a:pt x="21600" y="15797"/>
                    <a:pt x="21600" y="15797"/>
                    <a:pt x="21600" y="15797"/>
                  </a:cubicBezTo>
                  <a:lnTo>
                    <a:pt x="10452" y="15797"/>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4" name="Shape 908"/>
            <p:cNvSpPr/>
            <p:nvPr/>
          </p:nvSpPr>
          <p:spPr>
            <a:xfrm>
              <a:off x="382814" y="669925"/>
              <a:ext cx="59872" cy="18143"/>
            </a:xfrm>
            <a:custGeom>
              <a:avLst/>
              <a:gdLst/>
              <a:ahLst/>
              <a:cxnLst>
                <a:cxn ang="0">
                  <a:pos x="wd2" y="hd2"/>
                </a:cxn>
                <a:cxn ang="5400000">
                  <a:pos x="wd2" y="hd2"/>
                </a:cxn>
                <a:cxn ang="10800000">
                  <a:pos x="wd2" y="hd2"/>
                </a:cxn>
                <a:cxn ang="16200000">
                  <a:pos x="wd2" y="hd2"/>
                </a:cxn>
              </a:cxnLst>
              <a:rect l="0" t="0" r="r" b="b"/>
              <a:pathLst>
                <a:path w="21600" h="21600" extrusionOk="0">
                  <a:moveTo>
                    <a:pt x="0" y="11435"/>
                  </a:moveTo>
                  <a:cubicBezTo>
                    <a:pt x="0" y="16518"/>
                    <a:pt x="1157" y="21600"/>
                    <a:pt x="3086" y="21600"/>
                  </a:cubicBezTo>
                  <a:cubicBezTo>
                    <a:pt x="21600" y="21600"/>
                    <a:pt x="21600" y="21600"/>
                    <a:pt x="21600" y="21600"/>
                  </a:cubicBezTo>
                  <a:cubicBezTo>
                    <a:pt x="21600" y="0"/>
                    <a:pt x="21600" y="0"/>
                    <a:pt x="21600" y="0"/>
                  </a:cubicBezTo>
                  <a:cubicBezTo>
                    <a:pt x="3086" y="0"/>
                    <a:pt x="3086" y="0"/>
                    <a:pt x="3086" y="0"/>
                  </a:cubicBezTo>
                  <a:cubicBezTo>
                    <a:pt x="1157" y="0"/>
                    <a:pt x="0" y="5082"/>
                    <a:pt x="0" y="11435"/>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5" name="Shape 909"/>
            <p:cNvSpPr/>
            <p:nvPr/>
          </p:nvSpPr>
          <p:spPr>
            <a:xfrm>
              <a:off x="446767" y="653596"/>
              <a:ext cx="14062" cy="50347"/>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6" name="Shape 910"/>
            <p:cNvSpPr/>
            <p:nvPr/>
          </p:nvSpPr>
          <p:spPr>
            <a:xfrm>
              <a:off x="324757" y="664482"/>
              <a:ext cx="12701" cy="29029"/>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7" name="Shape 911"/>
            <p:cNvSpPr/>
            <p:nvPr/>
          </p:nvSpPr>
          <p:spPr>
            <a:xfrm>
              <a:off x="306614" y="664482"/>
              <a:ext cx="14061" cy="29029"/>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8" name="Shape 912"/>
            <p:cNvSpPr/>
            <p:nvPr/>
          </p:nvSpPr>
          <p:spPr>
            <a:xfrm>
              <a:off x="449035" y="194128"/>
              <a:ext cx="98426" cy="70758"/>
            </a:xfrm>
            <a:custGeom>
              <a:avLst/>
              <a:gdLst/>
              <a:ahLst/>
              <a:cxnLst>
                <a:cxn ang="0">
                  <a:pos x="wd2" y="hd2"/>
                </a:cxn>
                <a:cxn ang="5400000">
                  <a:pos x="wd2" y="hd2"/>
                </a:cxn>
                <a:cxn ang="10800000">
                  <a:pos x="wd2" y="hd2"/>
                </a:cxn>
                <a:cxn ang="16200000">
                  <a:pos x="wd2" y="hd2"/>
                </a:cxn>
              </a:cxnLst>
              <a:rect l="0" t="0" r="r" b="b"/>
              <a:pathLst>
                <a:path w="21600" h="21600" extrusionOk="0">
                  <a:moveTo>
                    <a:pt x="11270" y="5891"/>
                  </a:moveTo>
                  <a:cubicBezTo>
                    <a:pt x="13148" y="5891"/>
                    <a:pt x="14791" y="8182"/>
                    <a:pt x="14791" y="10800"/>
                  </a:cubicBezTo>
                  <a:cubicBezTo>
                    <a:pt x="14791" y="13418"/>
                    <a:pt x="13148" y="15709"/>
                    <a:pt x="11270" y="15709"/>
                  </a:cubicBezTo>
                  <a:cubicBezTo>
                    <a:pt x="0" y="15709"/>
                    <a:pt x="0" y="15709"/>
                    <a:pt x="0" y="15709"/>
                  </a:cubicBezTo>
                  <a:cubicBezTo>
                    <a:pt x="0" y="21600"/>
                    <a:pt x="0" y="21600"/>
                    <a:pt x="0" y="21600"/>
                  </a:cubicBezTo>
                  <a:cubicBezTo>
                    <a:pt x="17843" y="21600"/>
                    <a:pt x="17843" y="21600"/>
                    <a:pt x="17843" y="21600"/>
                  </a:cubicBezTo>
                  <a:cubicBezTo>
                    <a:pt x="19957" y="21600"/>
                    <a:pt x="21600" y="19309"/>
                    <a:pt x="21600" y="16691"/>
                  </a:cubicBezTo>
                  <a:cubicBezTo>
                    <a:pt x="21600" y="4909"/>
                    <a:pt x="21600" y="4909"/>
                    <a:pt x="21600" y="4909"/>
                  </a:cubicBezTo>
                  <a:cubicBezTo>
                    <a:pt x="21600" y="2291"/>
                    <a:pt x="19957" y="0"/>
                    <a:pt x="17843" y="0"/>
                  </a:cubicBezTo>
                  <a:cubicBezTo>
                    <a:pt x="0" y="0"/>
                    <a:pt x="0" y="0"/>
                    <a:pt x="0" y="0"/>
                  </a:cubicBezTo>
                  <a:cubicBezTo>
                    <a:pt x="0" y="5891"/>
                    <a:pt x="0" y="5891"/>
                    <a:pt x="0" y="5891"/>
                  </a:cubicBezTo>
                  <a:lnTo>
                    <a:pt x="11270" y="589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9" name="Shape 913"/>
            <p:cNvSpPr/>
            <p:nvPr/>
          </p:nvSpPr>
          <p:spPr>
            <a:xfrm>
              <a:off x="449035" y="220889"/>
              <a:ext cx="59873" cy="1723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5400"/>
                    <a:pt x="20057" y="0"/>
                    <a:pt x="18514" y="0"/>
                  </a:cubicBezTo>
                  <a:cubicBezTo>
                    <a:pt x="0" y="0"/>
                    <a:pt x="0" y="0"/>
                    <a:pt x="0" y="0"/>
                  </a:cubicBezTo>
                  <a:cubicBezTo>
                    <a:pt x="0" y="21600"/>
                    <a:pt x="0" y="21600"/>
                    <a:pt x="0" y="21600"/>
                  </a:cubicBezTo>
                  <a:cubicBezTo>
                    <a:pt x="18514" y="21600"/>
                    <a:pt x="18514" y="21600"/>
                    <a:pt x="18514" y="21600"/>
                  </a:cubicBezTo>
                  <a:cubicBezTo>
                    <a:pt x="20057" y="21600"/>
                    <a:pt x="21600" y="16200"/>
                    <a:pt x="21600"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0" name="Shape 914"/>
            <p:cNvSpPr/>
            <p:nvPr/>
          </p:nvSpPr>
          <p:spPr>
            <a:xfrm>
              <a:off x="430892" y="203653"/>
              <a:ext cx="12701" cy="51708"/>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1" name="Shape 915"/>
            <p:cNvSpPr/>
            <p:nvPr/>
          </p:nvSpPr>
          <p:spPr>
            <a:xfrm>
              <a:off x="552903" y="215446"/>
              <a:ext cx="13155" cy="28122"/>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2" name="Shape 916"/>
            <p:cNvSpPr/>
            <p:nvPr/>
          </p:nvSpPr>
          <p:spPr>
            <a:xfrm>
              <a:off x="570139" y="215446"/>
              <a:ext cx="14061" cy="28122"/>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3" name="Shape 917"/>
            <p:cNvSpPr/>
            <p:nvPr/>
          </p:nvSpPr>
          <p:spPr>
            <a:xfrm>
              <a:off x="31187" y="216807"/>
              <a:ext cx="719130" cy="474436"/>
            </a:xfrm>
            <a:custGeom>
              <a:avLst/>
              <a:gdLst/>
              <a:ahLst/>
              <a:cxnLst>
                <a:cxn ang="0">
                  <a:pos x="wd2" y="hd2"/>
                </a:cxn>
                <a:cxn ang="5400000">
                  <a:pos x="wd2" y="hd2"/>
                </a:cxn>
                <a:cxn ang="10800000">
                  <a:pos x="wd2" y="hd2"/>
                </a:cxn>
                <a:cxn ang="16200000">
                  <a:pos x="wd2" y="hd2"/>
                </a:cxn>
              </a:cxnLst>
              <a:rect l="0" t="0" r="r" b="b"/>
              <a:pathLst>
                <a:path w="21552" h="21600" extrusionOk="0">
                  <a:moveTo>
                    <a:pt x="21544" y="439"/>
                  </a:moveTo>
                  <a:cubicBezTo>
                    <a:pt x="21480" y="195"/>
                    <a:pt x="21319" y="0"/>
                    <a:pt x="21159" y="0"/>
                  </a:cubicBezTo>
                  <a:cubicBezTo>
                    <a:pt x="16184" y="0"/>
                    <a:pt x="16184" y="0"/>
                    <a:pt x="16184" y="0"/>
                  </a:cubicBezTo>
                  <a:cubicBezTo>
                    <a:pt x="16184" y="0"/>
                    <a:pt x="16152" y="0"/>
                    <a:pt x="16152" y="0"/>
                  </a:cubicBezTo>
                  <a:cubicBezTo>
                    <a:pt x="16152" y="1170"/>
                    <a:pt x="16152" y="1170"/>
                    <a:pt x="16152" y="1170"/>
                  </a:cubicBezTo>
                  <a:cubicBezTo>
                    <a:pt x="16152" y="1170"/>
                    <a:pt x="16184" y="1170"/>
                    <a:pt x="16184" y="1170"/>
                  </a:cubicBezTo>
                  <a:cubicBezTo>
                    <a:pt x="19843" y="1170"/>
                    <a:pt x="19843" y="1170"/>
                    <a:pt x="19843" y="1170"/>
                  </a:cubicBezTo>
                  <a:cubicBezTo>
                    <a:pt x="169" y="20527"/>
                    <a:pt x="169" y="20527"/>
                    <a:pt x="169" y="20527"/>
                  </a:cubicBezTo>
                  <a:cubicBezTo>
                    <a:pt x="40" y="20674"/>
                    <a:pt x="-24" y="20917"/>
                    <a:pt x="8" y="21161"/>
                  </a:cubicBezTo>
                  <a:cubicBezTo>
                    <a:pt x="72" y="21454"/>
                    <a:pt x="233" y="21600"/>
                    <a:pt x="393" y="21600"/>
                  </a:cubicBezTo>
                  <a:cubicBezTo>
                    <a:pt x="8481" y="21600"/>
                    <a:pt x="8481" y="21600"/>
                    <a:pt x="8481" y="21600"/>
                  </a:cubicBezTo>
                  <a:cubicBezTo>
                    <a:pt x="8481" y="20430"/>
                    <a:pt x="8481" y="20430"/>
                    <a:pt x="8481" y="20430"/>
                  </a:cubicBezTo>
                  <a:cubicBezTo>
                    <a:pt x="1709" y="20430"/>
                    <a:pt x="1709" y="20430"/>
                    <a:pt x="1709" y="20430"/>
                  </a:cubicBezTo>
                  <a:cubicBezTo>
                    <a:pt x="21383" y="1073"/>
                    <a:pt x="21383" y="1073"/>
                    <a:pt x="21383" y="1073"/>
                  </a:cubicBezTo>
                  <a:cubicBezTo>
                    <a:pt x="21512" y="926"/>
                    <a:pt x="21576" y="683"/>
                    <a:pt x="21544" y="439"/>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grpSp>
      <p:pic>
        <p:nvPicPr>
          <p:cNvPr id="247" name="Picture 48" descr="EC2.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28990" y="1528401"/>
            <a:ext cx="587788" cy="58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2" name="Picture 52" descr="S3.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644034" y="1493266"/>
            <a:ext cx="539412" cy="5393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90" name="TextBox 389"/>
          <p:cNvSpPr txBox="1"/>
          <p:nvPr/>
        </p:nvSpPr>
        <p:spPr>
          <a:xfrm>
            <a:off x="1798856" y="3354530"/>
            <a:ext cx="931428"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AWS Elastic Beanstalk</a:t>
            </a:r>
          </a:p>
        </p:txBody>
      </p:sp>
      <p:cxnSp>
        <p:nvCxnSpPr>
          <p:cNvPr id="443" name="Straight Connector 442"/>
          <p:cNvCxnSpPr/>
          <p:nvPr/>
        </p:nvCxnSpPr>
        <p:spPr>
          <a:xfrm>
            <a:off x="3066583" y="1287113"/>
            <a:ext cx="11773" cy="5197539"/>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sp>
        <p:nvSpPr>
          <p:cNvPr id="446" name="TextBox 445"/>
          <p:cNvSpPr txBox="1"/>
          <p:nvPr/>
        </p:nvSpPr>
        <p:spPr>
          <a:xfrm>
            <a:off x="1151743" y="1144669"/>
            <a:ext cx="1128359" cy="338554"/>
          </a:xfrm>
          <a:prstGeom prst="rect">
            <a:avLst/>
          </a:prstGeom>
          <a:noFill/>
        </p:spPr>
        <p:txBody>
          <a:bodyPr wrap="square" rtlCol="0">
            <a:spAutoFit/>
          </a:bodyPr>
          <a:lstStyle/>
          <a:p>
            <a:pPr algn="ctr" defTabSz="609585" fontAlgn="base">
              <a:spcBef>
                <a:spcPct val="0"/>
              </a:spcBef>
              <a:spcAft>
                <a:spcPct val="0"/>
              </a:spcAft>
            </a:pPr>
            <a:r>
              <a:rPr lang="en-US" sz="1600" b="1"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Compute </a:t>
            </a:r>
          </a:p>
        </p:txBody>
      </p:sp>
      <p:sp>
        <p:nvSpPr>
          <p:cNvPr id="447" name="TextBox 446"/>
          <p:cNvSpPr txBox="1"/>
          <p:nvPr/>
        </p:nvSpPr>
        <p:spPr>
          <a:xfrm>
            <a:off x="3929932" y="1144669"/>
            <a:ext cx="1374165" cy="338554"/>
          </a:xfrm>
          <a:prstGeom prst="rect">
            <a:avLst/>
          </a:prstGeom>
          <a:noFill/>
        </p:spPr>
        <p:txBody>
          <a:bodyPr wrap="square" rtlCol="0">
            <a:spAutoFit/>
          </a:bodyPr>
          <a:lstStyle/>
          <a:p>
            <a:pPr algn="ctr" defTabSz="609585" fontAlgn="base">
              <a:spcBef>
                <a:spcPct val="0"/>
              </a:spcBef>
              <a:spcAft>
                <a:spcPct val="0"/>
              </a:spcAft>
            </a:pPr>
            <a:r>
              <a:rPr lang="en-US" sz="1600" b="1"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Networking </a:t>
            </a:r>
          </a:p>
        </p:txBody>
      </p:sp>
      <p:sp>
        <p:nvSpPr>
          <p:cNvPr id="448" name="TextBox 447"/>
          <p:cNvSpPr txBox="1"/>
          <p:nvPr/>
        </p:nvSpPr>
        <p:spPr>
          <a:xfrm>
            <a:off x="7037538" y="1144669"/>
            <a:ext cx="1128359" cy="338554"/>
          </a:xfrm>
          <a:prstGeom prst="rect">
            <a:avLst/>
          </a:prstGeom>
          <a:noFill/>
        </p:spPr>
        <p:txBody>
          <a:bodyPr wrap="square" rtlCol="0">
            <a:spAutoFit/>
          </a:bodyPr>
          <a:lstStyle/>
          <a:p>
            <a:pPr algn="ctr" defTabSz="609585" fontAlgn="base">
              <a:spcBef>
                <a:spcPct val="0"/>
              </a:spcBef>
              <a:spcAft>
                <a:spcPct val="0"/>
              </a:spcAft>
            </a:pPr>
            <a:r>
              <a:rPr lang="en-US" sz="1600" b="1"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Storage </a:t>
            </a:r>
          </a:p>
        </p:txBody>
      </p:sp>
      <p:sp>
        <p:nvSpPr>
          <p:cNvPr id="449" name="TextBox 448"/>
          <p:cNvSpPr txBox="1"/>
          <p:nvPr/>
        </p:nvSpPr>
        <p:spPr>
          <a:xfrm>
            <a:off x="9945507" y="1113137"/>
            <a:ext cx="1374165" cy="338554"/>
          </a:xfrm>
          <a:prstGeom prst="rect">
            <a:avLst/>
          </a:prstGeom>
          <a:noFill/>
        </p:spPr>
        <p:txBody>
          <a:bodyPr wrap="square" rtlCol="0">
            <a:spAutoFit/>
          </a:bodyPr>
          <a:lstStyle/>
          <a:p>
            <a:pPr algn="ctr" defTabSz="609585" fontAlgn="base">
              <a:spcBef>
                <a:spcPct val="0"/>
              </a:spcBef>
              <a:spcAft>
                <a:spcPct val="0"/>
              </a:spcAft>
            </a:pPr>
            <a:r>
              <a:rPr lang="en-US" sz="1600" b="1"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Database</a:t>
            </a:r>
          </a:p>
        </p:txBody>
      </p:sp>
      <p:pic>
        <p:nvPicPr>
          <p:cNvPr id="450" name="Picture 449" descr="CloudFront.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91507" y="2607562"/>
            <a:ext cx="627951" cy="627951"/>
          </a:xfrm>
          <a:prstGeom prst="rect">
            <a:avLst/>
          </a:prstGeom>
        </p:spPr>
      </p:pic>
      <p:sp>
        <p:nvSpPr>
          <p:cNvPr id="451" name="TextBox 450"/>
          <p:cNvSpPr txBox="1"/>
          <p:nvPr/>
        </p:nvSpPr>
        <p:spPr>
          <a:xfrm>
            <a:off x="6487631" y="3298764"/>
            <a:ext cx="863909"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CloudFront</a:t>
            </a:r>
          </a:p>
        </p:txBody>
      </p:sp>
      <p:pic>
        <p:nvPicPr>
          <p:cNvPr id="452" name="Picture 451" descr="Glacier.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997183" y="2617948"/>
            <a:ext cx="639445" cy="639445"/>
          </a:xfrm>
          <a:prstGeom prst="rect">
            <a:avLst/>
          </a:prstGeom>
        </p:spPr>
      </p:pic>
      <p:sp>
        <p:nvSpPr>
          <p:cNvPr id="453" name="TextBox 452"/>
          <p:cNvSpPr txBox="1"/>
          <p:nvPr/>
        </p:nvSpPr>
        <p:spPr>
          <a:xfrm>
            <a:off x="7886840" y="3277847"/>
            <a:ext cx="860784"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Glacier</a:t>
            </a:r>
          </a:p>
        </p:txBody>
      </p:sp>
      <p:sp>
        <p:nvSpPr>
          <p:cNvPr id="455" name="TextBox 454"/>
          <p:cNvSpPr txBox="1"/>
          <p:nvPr/>
        </p:nvSpPr>
        <p:spPr>
          <a:xfrm>
            <a:off x="6444832" y="2099521"/>
            <a:ext cx="960795" cy="184666"/>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S3</a:t>
            </a:r>
          </a:p>
        </p:txBody>
      </p:sp>
      <p:pic>
        <p:nvPicPr>
          <p:cNvPr id="456" name="Picture 455" descr="Amazon-Elastic-Block-Storage.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031558" y="1465188"/>
            <a:ext cx="550601" cy="550601"/>
          </a:xfrm>
          <a:prstGeom prst="rect">
            <a:avLst/>
          </a:prstGeom>
        </p:spPr>
      </p:pic>
      <p:sp>
        <p:nvSpPr>
          <p:cNvPr id="457" name="TextBox 103"/>
          <p:cNvSpPr txBox="1">
            <a:spLocks noChangeArrowheads="1"/>
          </p:cNvSpPr>
          <p:nvPr/>
        </p:nvSpPr>
        <p:spPr bwMode="auto">
          <a:xfrm>
            <a:off x="7959773" y="2071209"/>
            <a:ext cx="703143" cy="369332"/>
          </a:xfrm>
          <a:prstGeom prst="rect">
            <a:avLst/>
          </a:prstGeom>
          <a:noFill/>
          <a:ln w="9525">
            <a:noFill/>
            <a:miter lim="800000"/>
            <a:headEnd/>
            <a:tailEnd/>
          </a:ln>
        </p:spPr>
        <p:txBody>
          <a:bodyPr wrap="square" lIns="0" tIns="0" rIns="0" bIns="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EBS</a:t>
            </a:r>
          </a:p>
        </p:txBody>
      </p:sp>
      <p:pic>
        <p:nvPicPr>
          <p:cNvPr id="479" name="Picture 478" descr="Auto-Scaling.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44652" y="2568862"/>
            <a:ext cx="737505" cy="737505"/>
          </a:xfrm>
          <a:prstGeom prst="rect">
            <a:avLst/>
          </a:prstGeom>
        </p:spPr>
      </p:pic>
      <p:sp>
        <p:nvSpPr>
          <p:cNvPr id="480" name="TextBox 479"/>
          <p:cNvSpPr txBox="1"/>
          <p:nvPr/>
        </p:nvSpPr>
        <p:spPr>
          <a:xfrm>
            <a:off x="645781" y="3286056"/>
            <a:ext cx="723676"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Auto Scaling</a:t>
            </a:r>
          </a:p>
        </p:txBody>
      </p:sp>
      <p:pic>
        <p:nvPicPr>
          <p:cNvPr id="481" name="Picture 480" descr="Route-53.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915400" y="1486245"/>
            <a:ext cx="626856" cy="626856"/>
          </a:xfrm>
          <a:prstGeom prst="rect">
            <a:avLst/>
          </a:prstGeom>
        </p:spPr>
      </p:pic>
      <p:sp>
        <p:nvSpPr>
          <p:cNvPr id="482" name="TextBox 481"/>
          <p:cNvSpPr txBox="1"/>
          <p:nvPr/>
        </p:nvSpPr>
        <p:spPr>
          <a:xfrm>
            <a:off x="4797268" y="2113102"/>
            <a:ext cx="859008"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Route 53</a:t>
            </a:r>
          </a:p>
        </p:txBody>
      </p:sp>
      <p:pic>
        <p:nvPicPr>
          <p:cNvPr id="484" name="Picture 483" descr="Direct-Connect.pn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641586" y="2903129"/>
            <a:ext cx="613985" cy="613985"/>
          </a:xfrm>
          <a:prstGeom prst="rect">
            <a:avLst/>
          </a:prstGeom>
        </p:spPr>
      </p:pic>
      <p:sp>
        <p:nvSpPr>
          <p:cNvPr id="485" name="TextBox 39"/>
          <p:cNvSpPr txBox="1">
            <a:spLocks noChangeArrowheads="1"/>
          </p:cNvSpPr>
          <p:nvPr/>
        </p:nvSpPr>
        <p:spPr bwMode="auto">
          <a:xfrm>
            <a:off x="3326421" y="3578397"/>
            <a:ext cx="1244313" cy="410241"/>
          </a:xfrm>
          <a:prstGeom prst="rect">
            <a:avLst/>
          </a:prstGeom>
          <a:noFill/>
          <a:ln w="9525">
            <a:noFill/>
            <a:miter lim="800000"/>
            <a:headEnd/>
            <a:tailEnd/>
          </a:ln>
        </p:spPr>
        <p:txBody>
          <a:bodyPr wrap="square" lIns="0" tIns="0" rIns="0" bIns="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AWS Direct Connect</a:t>
            </a:r>
          </a:p>
        </p:txBody>
      </p:sp>
      <p:pic>
        <p:nvPicPr>
          <p:cNvPr id="486" name="Picture 485" descr="VPC.png"/>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639693" y="1452487"/>
            <a:ext cx="606740" cy="606740"/>
          </a:xfrm>
          <a:prstGeom prst="rect">
            <a:avLst/>
          </a:prstGeom>
        </p:spPr>
      </p:pic>
      <p:sp>
        <p:nvSpPr>
          <p:cNvPr id="487" name="TextBox 486"/>
          <p:cNvSpPr txBox="1"/>
          <p:nvPr/>
        </p:nvSpPr>
        <p:spPr>
          <a:xfrm>
            <a:off x="3547892" y="2096351"/>
            <a:ext cx="852200"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VPC</a:t>
            </a:r>
          </a:p>
        </p:txBody>
      </p:sp>
      <p:sp>
        <p:nvSpPr>
          <p:cNvPr id="488" name="TextBox 487"/>
          <p:cNvSpPr txBox="1"/>
          <p:nvPr/>
        </p:nvSpPr>
        <p:spPr>
          <a:xfrm>
            <a:off x="644651" y="2141646"/>
            <a:ext cx="756464"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EC2</a:t>
            </a:r>
          </a:p>
        </p:txBody>
      </p:sp>
      <p:pic>
        <p:nvPicPr>
          <p:cNvPr id="3" name="Picture 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044436" y="2695153"/>
            <a:ext cx="440267" cy="609600"/>
          </a:xfrm>
          <a:prstGeom prst="rect">
            <a:avLst/>
          </a:prstGeom>
        </p:spPr>
      </p:pic>
      <p:pic>
        <p:nvPicPr>
          <p:cNvPr id="161" name="Picture 160"/>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887893" y="2807521"/>
            <a:ext cx="759617" cy="759617"/>
          </a:xfrm>
          <a:prstGeom prst="rect">
            <a:avLst/>
          </a:prstGeom>
        </p:spPr>
      </p:pic>
      <p:pic>
        <p:nvPicPr>
          <p:cNvPr id="162" name="Picture 161"/>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800149" y="1371938"/>
            <a:ext cx="900739" cy="900739"/>
          </a:xfrm>
          <a:prstGeom prst="rect">
            <a:avLst/>
          </a:prstGeom>
        </p:spPr>
      </p:pic>
      <p:sp>
        <p:nvSpPr>
          <p:cNvPr id="165" name="TextBox 164"/>
          <p:cNvSpPr txBox="1"/>
          <p:nvPr/>
        </p:nvSpPr>
        <p:spPr>
          <a:xfrm>
            <a:off x="4768965" y="3578395"/>
            <a:ext cx="988347"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Elastic Load Balancing</a:t>
            </a:r>
          </a:p>
        </p:txBody>
      </p:sp>
      <p:sp>
        <p:nvSpPr>
          <p:cNvPr id="166" name="TextBox 165"/>
          <p:cNvSpPr txBox="1"/>
          <p:nvPr/>
        </p:nvSpPr>
        <p:spPr>
          <a:xfrm>
            <a:off x="1875392" y="2141646"/>
            <a:ext cx="750253"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AWS Lambda</a:t>
            </a:r>
          </a:p>
        </p:txBody>
      </p:sp>
      <p:pic>
        <p:nvPicPr>
          <p:cNvPr id="160" name="Picture 159"/>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780955" y="3699556"/>
            <a:ext cx="987523" cy="987523"/>
          </a:xfrm>
          <a:prstGeom prst="rect">
            <a:avLst/>
          </a:prstGeom>
        </p:spPr>
      </p:pic>
      <p:pic>
        <p:nvPicPr>
          <p:cNvPr id="163" name="Picture 162"/>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538884" y="3709319"/>
            <a:ext cx="967997" cy="967997"/>
          </a:xfrm>
          <a:prstGeom prst="rect">
            <a:avLst/>
          </a:prstGeom>
        </p:spPr>
      </p:pic>
      <p:sp>
        <p:nvSpPr>
          <p:cNvPr id="167" name="TextBox 166"/>
          <p:cNvSpPr txBox="1"/>
          <p:nvPr/>
        </p:nvSpPr>
        <p:spPr>
          <a:xfrm>
            <a:off x="484160" y="4502199"/>
            <a:ext cx="1212293" cy="61536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Elastic Container Registry</a:t>
            </a:r>
          </a:p>
        </p:txBody>
      </p:sp>
      <p:sp>
        <p:nvSpPr>
          <p:cNvPr id="168" name="TextBox 167"/>
          <p:cNvSpPr txBox="1"/>
          <p:nvPr/>
        </p:nvSpPr>
        <p:spPr>
          <a:xfrm>
            <a:off x="1746385" y="4502199"/>
            <a:ext cx="1235696" cy="61536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Elastic Container Service</a:t>
            </a:r>
          </a:p>
        </p:txBody>
      </p:sp>
      <p:pic>
        <p:nvPicPr>
          <p:cNvPr id="23" name="Picture 22"/>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6469869" y="3814372"/>
            <a:ext cx="841160" cy="841160"/>
          </a:xfrm>
          <a:prstGeom prst="rect">
            <a:avLst/>
          </a:prstGeom>
        </p:spPr>
      </p:pic>
      <p:pic>
        <p:nvPicPr>
          <p:cNvPr id="24" name="Picture 23"/>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7917869" y="3857239"/>
            <a:ext cx="764812" cy="764812"/>
          </a:xfrm>
          <a:prstGeom prst="rect">
            <a:avLst/>
          </a:prstGeom>
        </p:spPr>
      </p:pic>
      <p:sp>
        <p:nvSpPr>
          <p:cNvPr id="175" name="TextBox 103"/>
          <p:cNvSpPr txBox="1">
            <a:spLocks noChangeArrowheads="1"/>
          </p:cNvSpPr>
          <p:nvPr/>
        </p:nvSpPr>
        <p:spPr bwMode="auto">
          <a:xfrm>
            <a:off x="6454928" y="4558348"/>
            <a:ext cx="940603" cy="553998"/>
          </a:xfrm>
          <a:prstGeom prst="rect">
            <a:avLst/>
          </a:prstGeom>
          <a:noFill/>
          <a:ln w="9525">
            <a:noFill/>
            <a:miter lim="800000"/>
            <a:headEnd/>
            <a:tailEnd/>
          </a:ln>
        </p:spPr>
        <p:txBody>
          <a:bodyPr wrap="square" lIns="0" tIns="0" rIns="0" bIns="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Elastic File System</a:t>
            </a:r>
          </a:p>
        </p:txBody>
      </p:sp>
      <p:sp>
        <p:nvSpPr>
          <p:cNvPr id="176" name="TextBox 103"/>
          <p:cNvSpPr txBox="1">
            <a:spLocks noChangeArrowheads="1"/>
          </p:cNvSpPr>
          <p:nvPr/>
        </p:nvSpPr>
        <p:spPr bwMode="auto">
          <a:xfrm>
            <a:off x="7917869" y="4555017"/>
            <a:ext cx="752073" cy="369332"/>
          </a:xfrm>
          <a:prstGeom prst="rect">
            <a:avLst/>
          </a:prstGeom>
          <a:noFill/>
          <a:ln w="9525">
            <a:noFill/>
            <a:miter lim="800000"/>
            <a:headEnd/>
            <a:tailEnd/>
          </a:ln>
        </p:spPr>
        <p:txBody>
          <a:bodyPr wrap="square" lIns="0" tIns="0" rIns="0" bIns="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Snowball</a:t>
            </a:r>
          </a:p>
        </p:txBody>
      </p:sp>
      <p:pic>
        <p:nvPicPr>
          <p:cNvPr id="183" name="Picture 182"/>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10824878" y="2733042"/>
            <a:ext cx="844385" cy="844385"/>
          </a:xfrm>
          <a:prstGeom prst="rect">
            <a:avLst/>
          </a:prstGeom>
        </p:spPr>
      </p:pic>
      <p:pic>
        <p:nvPicPr>
          <p:cNvPr id="184" name="Picture 183"/>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10844605" y="1355196"/>
            <a:ext cx="844385" cy="844385"/>
          </a:xfrm>
          <a:prstGeom prst="rect">
            <a:avLst/>
          </a:prstGeom>
        </p:spPr>
      </p:pic>
      <p:pic>
        <p:nvPicPr>
          <p:cNvPr id="185" name="Picture 184"/>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9519658" y="4153040"/>
            <a:ext cx="844385" cy="844385"/>
          </a:xfrm>
          <a:prstGeom prst="rect">
            <a:avLst/>
          </a:prstGeom>
        </p:spPr>
      </p:pic>
      <p:pic>
        <p:nvPicPr>
          <p:cNvPr id="186" name="Picture 185"/>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9509076" y="1345130"/>
            <a:ext cx="844385" cy="844385"/>
          </a:xfrm>
          <a:prstGeom prst="rect">
            <a:avLst/>
          </a:prstGeom>
        </p:spPr>
      </p:pic>
      <p:pic>
        <p:nvPicPr>
          <p:cNvPr id="187" name="Picture 186"/>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9505381" y="2744564"/>
            <a:ext cx="844385" cy="844385"/>
          </a:xfrm>
          <a:prstGeom prst="rect">
            <a:avLst/>
          </a:prstGeom>
        </p:spPr>
      </p:pic>
      <p:sp>
        <p:nvSpPr>
          <p:cNvPr id="188" name="TextBox 103"/>
          <p:cNvSpPr txBox="1">
            <a:spLocks noChangeArrowheads="1"/>
          </p:cNvSpPr>
          <p:nvPr/>
        </p:nvSpPr>
        <p:spPr bwMode="auto">
          <a:xfrm>
            <a:off x="9568405" y="2096351"/>
            <a:ext cx="703143" cy="410241"/>
          </a:xfrm>
          <a:prstGeom prst="rect">
            <a:avLst/>
          </a:prstGeom>
          <a:noFill/>
          <a:ln w="9525">
            <a:noFill/>
            <a:miter lim="800000"/>
            <a:headEnd/>
            <a:tailEnd/>
          </a:ln>
        </p:spPr>
        <p:txBody>
          <a:bodyPr wrap="square" lIns="0" tIns="0" rIns="0" bIns="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RDS</a:t>
            </a:r>
          </a:p>
        </p:txBody>
      </p:sp>
      <p:sp>
        <p:nvSpPr>
          <p:cNvPr id="189" name="TextBox 188"/>
          <p:cNvSpPr txBox="1"/>
          <p:nvPr/>
        </p:nvSpPr>
        <p:spPr>
          <a:xfrm>
            <a:off x="9498027" y="3523381"/>
            <a:ext cx="860784"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Redshift</a:t>
            </a:r>
          </a:p>
        </p:txBody>
      </p:sp>
      <p:sp>
        <p:nvSpPr>
          <p:cNvPr id="190" name="TextBox 189"/>
          <p:cNvSpPr txBox="1"/>
          <p:nvPr/>
        </p:nvSpPr>
        <p:spPr>
          <a:xfrm>
            <a:off x="9430150" y="4978428"/>
            <a:ext cx="1028463"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ElastiCache</a:t>
            </a:r>
          </a:p>
        </p:txBody>
      </p:sp>
      <p:sp>
        <p:nvSpPr>
          <p:cNvPr id="191" name="TextBox 103"/>
          <p:cNvSpPr txBox="1">
            <a:spLocks noChangeArrowheads="1"/>
          </p:cNvSpPr>
          <p:nvPr/>
        </p:nvSpPr>
        <p:spPr bwMode="auto">
          <a:xfrm>
            <a:off x="10796779" y="2096352"/>
            <a:ext cx="897212" cy="410241"/>
          </a:xfrm>
          <a:prstGeom prst="rect">
            <a:avLst/>
          </a:prstGeom>
          <a:noFill/>
          <a:ln w="9525">
            <a:noFill/>
            <a:miter lim="800000"/>
            <a:headEnd/>
            <a:tailEnd/>
          </a:ln>
        </p:spPr>
        <p:txBody>
          <a:bodyPr wrap="square" lIns="0" tIns="0" rIns="0" bIns="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DynamoDB</a:t>
            </a:r>
          </a:p>
        </p:txBody>
      </p:sp>
      <p:sp>
        <p:nvSpPr>
          <p:cNvPr id="192" name="TextBox 103"/>
          <p:cNvSpPr txBox="1">
            <a:spLocks noChangeArrowheads="1"/>
          </p:cNvSpPr>
          <p:nvPr/>
        </p:nvSpPr>
        <p:spPr bwMode="auto">
          <a:xfrm>
            <a:off x="10796779" y="3519195"/>
            <a:ext cx="897212" cy="820481"/>
          </a:xfrm>
          <a:prstGeom prst="rect">
            <a:avLst/>
          </a:prstGeom>
          <a:noFill/>
          <a:ln w="9525">
            <a:noFill/>
            <a:miter lim="800000"/>
            <a:headEnd/>
            <a:tailEnd/>
          </a:ln>
        </p:spPr>
        <p:txBody>
          <a:bodyPr wrap="square" lIns="0" tIns="0" rIns="0" bIns="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AWS Database Migration Service</a:t>
            </a:r>
          </a:p>
        </p:txBody>
      </p:sp>
      <p:sp>
        <p:nvSpPr>
          <p:cNvPr id="101" name="TextBox 100"/>
          <p:cNvSpPr txBox="1"/>
          <p:nvPr/>
        </p:nvSpPr>
        <p:spPr>
          <a:xfrm>
            <a:off x="647645" y="5972399"/>
            <a:ext cx="723676"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Lightsail</a:t>
            </a:r>
          </a:p>
        </p:txBody>
      </p:sp>
      <p:pic>
        <p:nvPicPr>
          <p:cNvPr id="102" name="Picture 101"/>
          <p:cNvPicPr>
            <a:picLocks noChangeAspect="1"/>
          </p:cNvPicPr>
          <p:nvPr/>
        </p:nvPicPr>
        <p:blipFill>
          <a:blip r:embed="rId25" cstate="screen">
            <a:alphaModFix/>
            <a:extLst>
              <a:ext uri="{28A0092B-C50C-407E-A947-70E740481C1C}">
                <a14:useLocalDpi xmlns:a14="http://schemas.microsoft.com/office/drawing/2010/main"/>
              </a:ext>
            </a:extLst>
          </a:blip>
          <a:stretch>
            <a:fillRect/>
          </a:stretch>
        </p:blipFill>
        <p:spPr>
          <a:xfrm>
            <a:off x="1955404" y="5298528"/>
            <a:ext cx="575792" cy="693725"/>
          </a:xfrm>
          <a:prstGeom prst="rect">
            <a:avLst/>
          </a:prstGeom>
        </p:spPr>
      </p:pic>
      <p:sp>
        <p:nvSpPr>
          <p:cNvPr id="103" name="TextBox 102"/>
          <p:cNvSpPr txBox="1"/>
          <p:nvPr/>
        </p:nvSpPr>
        <p:spPr>
          <a:xfrm>
            <a:off x="1873263" y="5996223"/>
            <a:ext cx="723676"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AWS Batch</a:t>
            </a:r>
          </a:p>
        </p:txBody>
      </p:sp>
      <p:pic>
        <p:nvPicPr>
          <p:cNvPr id="104" name="Picture 103" descr="Storage-Gateway.png"/>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6539635" y="5384533"/>
            <a:ext cx="648675" cy="648675"/>
          </a:xfrm>
          <a:prstGeom prst="rect">
            <a:avLst/>
          </a:prstGeom>
        </p:spPr>
      </p:pic>
      <p:sp>
        <p:nvSpPr>
          <p:cNvPr id="105" name="TextBox 104"/>
          <p:cNvSpPr txBox="1"/>
          <p:nvPr/>
        </p:nvSpPr>
        <p:spPr>
          <a:xfrm>
            <a:off x="6450245" y="6063764"/>
            <a:ext cx="860784"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Storage</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Gateway</a:t>
            </a:r>
          </a:p>
        </p:txBody>
      </p:sp>
      <p:sp>
        <p:nvSpPr>
          <p:cNvPr id="108" name="TextBox 107"/>
          <p:cNvSpPr txBox="1"/>
          <p:nvPr/>
        </p:nvSpPr>
        <p:spPr>
          <a:xfrm>
            <a:off x="7889547" y="6063764"/>
            <a:ext cx="860784"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Snowmobile</a:t>
            </a:r>
          </a:p>
        </p:txBody>
      </p:sp>
      <p:cxnSp>
        <p:nvCxnSpPr>
          <p:cNvPr id="110" name="Straight Connector 109"/>
          <p:cNvCxnSpPr/>
          <p:nvPr/>
        </p:nvCxnSpPr>
        <p:spPr>
          <a:xfrm>
            <a:off x="6102602" y="1287113"/>
            <a:ext cx="11773" cy="5197539"/>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9141767" y="1322454"/>
            <a:ext cx="11773" cy="5197539"/>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pic>
        <p:nvPicPr>
          <p:cNvPr id="111" name="Picture 110"/>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714266" y="5293682"/>
            <a:ext cx="633405" cy="681841"/>
          </a:xfrm>
          <a:prstGeom prst="rect">
            <a:avLst/>
          </a:prstGeom>
        </p:spPr>
      </p:pic>
      <p:pic>
        <p:nvPicPr>
          <p:cNvPr id="2" name="Picture 1"/>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8022971" y="5476080"/>
            <a:ext cx="559188" cy="516173"/>
          </a:xfrm>
          <a:prstGeom prst="rect">
            <a:avLst/>
          </a:prstGeom>
        </p:spPr>
      </p:pic>
      <p:sp>
        <p:nvSpPr>
          <p:cNvPr id="4" name="Title 3"/>
          <p:cNvSpPr>
            <a:spLocks noGrp="1"/>
          </p:cNvSpPr>
          <p:nvPr>
            <p:ph type="title"/>
          </p:nvPr>
        </p:nvSpPr>
        <p:spPr/>
        <p:txBody>
          <a:bodyPr vert="horz" lIns="91440" tIns="45720" rIns="91440" bIns="45720" rtlCol="0" anchor="ctr">
            <a:normAutofit/>
          </a:bodyPr>
          <a:lstStyle/>
          <a:p>
            <a:r>
              <a:rPr lang="en-US" sz="4000" dirty="0">
                <a:latin typeface="Amazon Ember Light" panose="020B0403020204020204" pitchFamily="34" charset="0"/>
                <a:ea typeface="Amazon Ember Light" panose="020B0403020204020204" pitchFamily="34" charset="0"/>
                <a:cs typeface="Amazon Ember Light" panose="020B0403020204020204" pitchFamily="34" charset="0"/>
              </a:rPr>
              <a:t>AWS par categories : Services Core</a:t>
            </a:r>
            <a:endParaRPr lang="en-US" sz="43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3417202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848653" y="1451300"/>
            <a:ext cx="580999" cy="658465"/>
          </a:xfrm>
          <a:prstGeom prst="rect">
            <a:avLst/>
          </a:prstGeom>
        </p:spPr>
      </p:pic>
      <p:pic>
        <p:nvPicPr>
          <p:cNvPr id="16" name="Picture 15"/>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875220" y="2750084"/>
            <a:ext cx="578661" cy="675409"/>
          </a:xfrm>
          <a:prstGeom prst="rect">
            <a:avLst/>
          </a:prstGeom>
        </p:spPr>
      </p:pic>
      <p:pic>
        <p:nvPicPr>
          <p:cNvPr id="153" name="Picture 15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9053" y="5250930"/>
            <a:ext cx="844385" cy="844385"/>
          </a:xfrm>
          <a:prstGeom prst="rect">
            <a:avLst/>
          </a:prstGeom>
        </p:spPr>
      </p:pic>
      <p:pic>
        <p:nvPicPr>
          <p:cNvPr id="155" name="Picture 15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495869" y="1418716"/>
            <a:ext cx="813147" cy="813147"/>
          </a:xfrm>
          <a:prstGeom prst="rect">
            <a:avLst/>
          </a:prstGeom>
        </p:spPr>
      </p:pic>
      <p:pic>
        <p:nvPicPr>
          <p:cNvPr id="156" name="Picture 15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558080" y="2925673"/>
            <a:ext cx="749315" cy="749315"/>
          </a:xfrm>
          <a:prstGeom prst="rect">
            <a:avLst/>
          </a:prstGeom>
        </p:spPr>
      </p:pic>
      <p:pic>
        <p:nvPicPr>
          <p:cNvPr id="157" name="Picture 15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38485" y="1418716"/>
            <a:ext cx="813147" cy="813147"/>
          </a:xfrm>
          <a:prstGeom prst="rect">
            <a:avLst/>
          </a:prstGeom>
        </p:spPr>
      </p:pic>
      <p:pic>
        <p:nvPicPr>
          <p:cNvPr id="163" name="Picture 16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896132" y="1385708"/>
            <a:ext cx="854720" cy="854720"/>
          </a:xfrm>
          <a:prstGeom prst="rect">
            <a:avLst/>
          </a:prstGeom>
        </p:spPr>
      </p:pic>
      <p:pic>
        <p:nvPicPr>
          <p:cNvPr id="164" name="Picture 16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558391" y="1373008"/>
            <a:ext cx="854720" cy="854720"/>
          </a:xfrm>
          <a:prstGeom prst="rect">
            <a:avLst/>
          </a:prstGeom>
        </p:spPr>
      </p:pic>
      <p:pic>
        <p:nvPicPr>
          <p:cNvPr id="165" name="Picture 164"/>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583791" y="2600752"/>
            <a:ext cx="854720" cy="854720"/>
          </a:xfrm>
          <a:prstGeom prst="rect">
            <a:avLst/>
          </a:prstGeom>
        </p:spPr>
      </p:pic>
      <p:pic>
        <p:nvPicPr>
          <p:cNvPr id="166" name="Picture 165"/>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896132" y="2600752"/>
            <a:ext cx="854720" cy="854720"/>
          </a:xfrm>
          <a:prstGeom prst="rect">
            <a:avLst/>
          </a:prstGeom>
        </p:spPr>
      </p:pic>
      <p:pic>
        <p:nvPicPr>
          <p:cNvPr id="167" name="Picture 166"/>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583791" y="3934412"/>
            <a:ext cx="854720" cy="854720"/>
          </a:xfrm>
          <a:prstGeom prst="rect">
            <a:avLst/>
          </a:prstGeom>
        </p:spPr>
      </p:pic>
      <p:pic>
        <p:nvPicPr>
          <p:cNvPr id="169" name="Picture 168" descr="iOS.png"/>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972332" y="4004663"/>
            <a:ext cx="703723" cy="703723"/>
          </a:xfrm>
          <a:prstGeom prst="rect">
            <a:avLst/>
          </a:prstGeom>
        </p:spPr>
      </p:pic>
      <p:pic>
        <p:nvPicPr>
          <p:cNvPr id="25" name="Picture 24"/>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9647301" y="1452026"/>
            <a:ext cx="947919" cy="947919"/>
          </a:xfrm>
          <a:prstGeom prst="rect">
            <a:avLst/>
          </a:prstGeom>
        </p:spPr>
      </p:pic>
      <p:pic>
        <p:nvPicPr>
          <p:cNvPr id="22" name="Picture 21"/>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845942" y="5340950"/>
            <a:ext cx="583709" cy="634223"/>
          </a:xfrm>
          <a:prstGeom prst="rect">
            <a:avLst/>
          </a:prstGeom>
        </p:spPr>
      </p:pic>
      <p:sp>
        <p:nvSpPr>
          <p:cNvPr id="2" name="Rectangle 1"/>
          <p:cNvSpPr/>
          <p:nvPr/>
        </p:nvSpPr>
        <p:spPr>
          <a:xfrm>
            <a:off x="9691474" y="1120874"/>
            <a:ext cx="1983877" cy="338554"/>
          </a:xfrm>
          <a:prstGeom prst="rect">
            <a:avLst/>
          </a:prstGeom>
          <a:noFill/>
        </p:spPr>
        <p:txBody>
          <a:bodyPr wrap="square" rtlCol="0">
            <a:spAutoFit/>
          </a:bodyPr>
          <a:lstStyle/>
          <a:p>
            <a:pPr algn="ctr" fontAlgn="base">
              <a:spcBef>
                <a:spcPct val="0"/>
              </a:spcBef>
              <a:spcAft>
                <a:spcPct val="0"/>
              </a:spcAft>
            </a:pPr>
            <a:r>
              <a:rPr lang="en-US" sz="1600" b="1"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Internet of Things</a:t>
            </a:r>
          </a:p>
        </p:txBody>
      </p:sp>
      <p:sp>
        <p:nvSpPr>
          <p:cNvPr id="3" name="Rectangle 2"/>
          <p:cNvSpPr/>
          <p:nvPr/>
        </p:nvSpPr>
        <p:spPr>
          <a:xfrm>
            <a:off x="6709811" y="1152406"/>
            <a:ext cx="1795791" cy="338554"/>
          </a:xfrm>
          <a:prstGeom prst="rect">
            <a:avLst/>
          </a:prstGeom>
          <a:noFill/>
        </p:spPr>
        <p:txBody>
          <a:bodyPr wrap="square" rtlCol="0">
            <a:spAutoFit/>
          </a:bodyPr>
          <a:lstStyle/>
          <a:p>
            <a:pPr algn="ctr" fontAlgn="base">
              <a:spcBef>
                <a:spcPct val="0"/>
              </a:spcBef>
              <a:spcAft>
                <a:spcPct val="0"/>
              </a:spcAft>
            </a:pPr>
            <a:r>
              <a:rPr lang="en-US" sz="1600" b="1"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Mobile Services</a:t>
            </a:r>
          </a:p>
        </p:txBody>
      </p:sp>
      <p:sp>
        <p:nvSpPr>
          <p:cNvPr id="5" name="Rectangle 4"/>
          <p:cNvSpPr/>
          <p:nvPr/>
        </p:nvSpPr>
        <p:spPr>
          <a:xfrm>
            <a:off x="3650143" y="1152406"/>
            <a:ext cx="1822379" cy="338554"/>
          </a:xfrm>
          <a:prstGeom prst="rect">
            <a:avLst/>
          </a:prstGeom>
          <a:noFill/>
        </p:spPr>
        <p:txBody>
          <a:bodyPr wrap="square" rtlCol="0">
            <a:spAutoFit/>
          </a:bodyPr>
          <a:lstStyle/>
          <a:p>
            <a:pPr algn="ctr" fontAlgn="base">
              <a:spcBef>
                <a:spcPct val="0"/>
              </a:spcBef>
              <a:spcAft>
                <a:spcPct val="0"/>
              </a:spcAft>
            </a:pPr>
            <a:r>
              <a:rPr lang="en-US" sz="1600" b="1"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Enterprise Apps</a:t>
            </a:r>
          </a:p>
        </p:txBody>
      </p:sp>
      <p:sp>
        <p:nvSpPr>
          <p:cNvPr id="6" name="Rectangle 5"/>
          <p:cNvSpPr/>
          <p:nvPr/>
        </p:nvSpPr>
        <p:spPr>
          <a:xfrm>
            <a:off x="892655" y="1143269"/>
            <a:ext cx="1156727" cy="338554"/>
          </a:xfrm>
          <a:prstGeom prst="rect">
            <a:avLst/>
          </a:prstGeom>
          <a:noFill/>
        </p:spPr>
        <p:txBody>
          <a:bodyPr wrap="square" rtlCol="0">
            <a:spAutoFit/>
          </a:bodyPr>
          <a:lstStyle/>
          <a:p>
            <a:pPr algn="ctr" fontAlgn="base">
              <a:spcBef>
                <a:spcPct val="0"/>
              </a:spcBef>
              <a:spcAft>
                <a:spcPct val="0"/>
              </a:spcAft>
            </a:pPr>
            <a:r>
              <a:rPr lang="en-US" sz="1600" b="1"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Analytics</a:t>
            </a:r>
          </a:p>
        </p:txBody>
      </p:sp>
      <p:cxnSp>
        <p:nvCxnSpPr>
          <p:cNvPr id="27" name="Straight Connector 26"/>
          <p:cNvCxnSpPr/>
          <p:nvPr/>
        </p:nvCxnSpPr>
        <p:spPr>
          <a:xfrm>
            <a:off x="3066583" y="1119968"/>
            <a:ext cx="11773" cy="5197539"/>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6120271" y="1119968"/>
            <a:ext cx="11773" cy="5197539"/>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9168271" y="1155309"/>
            <a:ext cx="11773" cy="5197539"/>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274641" y="2140805"/>
            <a:ext cx="1044039"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EMR</a:t>
            </a:r>
          </a:p>
        </p:txBody>
      </p:sp>
      <p:sp>
        <p:nvSpPr>
          <p:cNvPr id="8" name="Rectangle 7"/>
          <p:cNvSpPr/>
          <p:nvPr/>
        </p:nvSpPr>
        <p:spPr>
          <a:xfrm>
            <a:off x="1625095" y="2139140"/>
            <a:ext cx="1023120"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Data</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Pipeline</a:t>
            </a:r>
          </a:p>
        </p:txBody>
      </p:sp>
      <p:sp>
        <p:nvSpPr>
          <p:cNvPr id="9" name="Rectangle 8"/>
          <p:cNvSpPr/>
          <p:nvPr/>
        </p:nvSpPr>
        <p:spPr>
          <a:xfrm>
            <a:off x="285809" y="3446237"/>
            <a:ext cx="1083419"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Elasticsearch</a:t>
            </a:r>
          </a:p>
        </p:txBody>
      </p:sp>
      <p:sp>
        <p:nvSpPr>
          <p:cNvPr id="10" name="Rectangle 9"/>
          <p:cNvSpPr/>
          <p:nvPr/>
        </p:nvSpPr>
        <p:spPr>
          <a:xfrm>
            <a:off x="1694915" y="3460341"/>
            <a:ext cx="883479"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Kinesis</a:t>
            </a:r>
          </a:p>
        </p:txBody>
      </p:sp>
      <p:sp>
        <p:nvSpPr>
          <p:cNvPr id="34" name="Rectangle 33"/>
          <p:cNvSpPr/>
          <p:nvPr/>
        </p:nvSpPr>
        <p:spPr>
          <a:xfrm>
            <a:off x="161255" y="4785877"/>
            <a:ext cx="1288071"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Machine Learning</a:t>
            </a:r>
          </a:p>
        </p:txBody>
      </p:sp>
      <p:sp>
        <p:nvSpPr>
          <p:cNvPr id="35" name="Rectangle 34"/>
          <p:cNvSpPr/>
          <p:nvPr/>
        </p:nvSpPr>
        <p:spPr>
          <a:xfrm>
            <a:off x="1690846" y="4799204"/>
            <a:ext cx="883479"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QuickSight</a:t>
            </a:r>
          </a:p>
        </p:txBody>
      </p:sp>
      <p:sp>
        <p:nvSpPr>
          <p:cNvPr id="36" name="Rectangle 35"/>
          <p:cNvSpPr/>
          <p:nvPr/>
        </p:nvSpPr>
        <p:spPr>
          <a:xfrm>
            <a:off x="364455" y="6005449"/>
            <a:ext cx="883479"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Redshift</a:t>
            </a:r>
          </a:p>
        </p:txBody>
      </p:sp>
      <p:sp>
        <p:nvSpPr>
          <p:cNvPr id="37" name="Rectangle 36"/>
          <p:cNvSpPr/>
          <p:nvPr/>
        </p:nvSpPr>
        <p:spPr>
          <a:xfrm>
            <a:off x="1689673" y="6031956"/>
            <a:ext cx="883479"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Athena</a:t>
            </a:r>
          </a:p>
        </p:txBody>
      </p:sp>
      <p:sp>
        <p:nvSpPr>
          <p:cNvPr id="38" name="Rectangle 37"/>
          <p:cNvSpPr/>
          <p:nvPr/>
        </p:nvSpPr>
        <p:spPr>
          <a:xfrm>
            <a:off x="3390883" y="2228089"/>
            <a:ext cx="1023120"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WorkSpaces</a:t>
            </a:r>
          </a:p>
        </p:txBody>
      </p:sp>
      <p:sp>
        <p:nvSpPr>
          <p:cNvPr id="40" name="Rectangle 39"/>
          <p:cNvSpPr/>
          <p:nvPr/>
        </p:nvSpPr>
        <p:spPr>
          <a:xfrm>
            <a:off x="4733499" y="2228663"/>
            <a:ext cx="1023120"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WorkMail</a:t>
            </a:r>
          </a:p>
        </p:txBody>
      </p:sp>
      <p:sp>
        <p:nvSpPr>
          <p:cNvPr id="41" name="Rectangle 40"/>
          <p:cNvSpPr/>
          <p:nvPr/>
        </p:nvSpPr>
        <p:spPr>
          <a:xfrm>
            <a:off x="3416139" y="3718680"/>
            <a:ext cx="1023120"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WorkDocs</a:t>
            </a:r>
          </a:p>
        </p:txBody>
      </p:sp>
      <p:sp>
        <p:nvSpPr>
          <p:cNvPr id="42" name="Rectangle 41"/>
          <p:cNvSpPr/>
          <p:nvPr/>
        </p:nvSpPr>
        <p:spPr>
          <a:xfrm>
            <a:off x="6444485" y="2144301"/>
            <a:ext cx="1023120"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Mobile Hub</a:t>
            </a:r>
          </a:p>
        </p:txBody>
      </p:sp>
      <p:sp>
        <p:nvSpPr>
          <p:cNvPr id="43" name="Rectangle 42"/>
          <p:cNvSpPr/>
          <p:nvPr/>
        </p:nvSpPr>
        <p:spPr>
          <a:xfrm>
            <a:off x="7782227" y="2151175"/>
            <a:ext cx="1023120"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SNS</a:t>
            </a:r>
          </a:p>
        </p:txBody>
      </p:sp>
      <p:sp>
        <p:nvSpPr>
          <p:cNvPr id="44" name="Rectangle 43"/>
          <p:cNvSpPr/>
          <p:nvPr/>
        </p:nvSpPr>
        <p:spPr>
          <a:xfrm>
            <a:off x="6477117" y="3424724"/>
            <a:ext cx="1023120"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Cognito</a:t>
            </a:r>
          </a:p>
        </p:txBody>
      </p:sp>
      <p:sp>
        <p:nvSpPr>
          <p:cNvPr id="45" name="Rectangle 44"/>
          <p:cNvSpPr/>
          <p:nvPr/>
        </p:nvSpPr>
        <p:spPr>
          <a:xfrm>
            <a:off x="7793500" y="3431127"/>
            <a:ext cx="1023120"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Device Farm</a:t>
            </a:r>
          </a:p>
        </p:txBody>
      </p:sp>
      <p:sp>
        <p:nvSpPr>
          <p:cNvPr id="46" name="Rectangle 45"/>
          <p:cNvSpPr/>
          <p:nvPr/>
        </p:nvSpPr>
        <p:spPr>
          <a:xfrm>
            <a:off x="6335944" y="4676297"/>
            <a:ext cx="1305109"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Mobile Analytics</a:t>
            </a:r>
          </a:p>
        </p:txBody>
      </p:sp>
      <p:sp>
        <p:nvSpPr>
          <p:cNvPr id="47" name="Rectangle 46"/>
          <p:cNvSpPr/>
          <p:nvPr/>
        </p:nvSpPr>
        <p:spPr>
          <a:xfrm>
            <a:off x="7624664" y="4776313"/>
            <a:ext cx="1305109"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Mobile SDKs</a:t>
            </a:r>
          </a:p>
        </p:txBody>
      </p:sp>
      <p:sp>
        <p:nvSpPr>
          <p:cNvPr id="48" name="Rectangle 47"/>
          <p:cNvSpPr/>
          <p:nvPr/>
        </p:nvSpPr>
        <p:spPr>
          <a:xfrm>
            <a:off x="9530894" y="2336030"/>
            <a:ext cx="1180729" cy="184666"/>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IoT</a:t>
            </a:r>
          </a:p>
        </p:txBody>
      </p:sp>
      <p:pic>
        <p:nvPicPr>
          <p:cNvPr id="50" name="Picture 49"/>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6623383" y="5371917"/>
            <a:ext cx="771743" cy="758144"/>
          </a:xfrm>
          <a:prstGeom prst="rect">
            <a:avLst/>
          </a:prstGeom>
        </p:spPr>
      </p:pic>
      <p:sp>
        <p:nvSpPr>
          <p:cNvPr id="51" name="Rectangle 50"/>
          <p:cNvSpPr/>
          <p:nvPr/>
        </p:nvSpPr>
        <p:spPr>
          <a:xfrm>
            <a:off x="6467789" y="6145596"/>
            <a:ext cx="1023120"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Pinpoint</a:t>
            </a:r>
          </a:p>
        </p:txBody>
      </p:sp>
      <p:sp>
        <p:nvSpPr>
          <p:cNvPr id="53" name="Rectangle 52"/>
          <p:cNvSpPr/>
          <p:nvPr/>
        </p:nvSpPr>
        <p:spPr>
          <a:xfrm>
            <a:off x="10766449" y="2287061"/>
            <a:ext cx="1180729" cy="184666"/>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Greengrass</a:t>
            </a:r>
          </a:p>
        </p:txBody>
      </p:sp>
      <p:pic>
        <p:nvPicPr>
          <p:cNvPr id="55" name="Picture 54"/>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32604" y="1462202"/>
            <a:ext cx="563021" cy="675625"/>
          </a:xfrm>
          <a:prstGeom prst="rect">
            <a:avLst/>
          </a:prstGeom>
        </p:spPr>
      </p:pic>
      <p:pic>
        <p:nvPicPr>
          <p:cNvPr id="56" name="Picture 55"/>
          <p:cNvPicPr>
            <a:picLocks noChangeAspect="1"/>
          </p:cNvPicPr>
          <p:nvPr/>
        </p:nvPicPr>
        <p:blipFill rotWithShape="1">
          <a:blip r:embed="rId20" cstate="screen">
            <a:extLst>
              <a:ext uri="{28A0092B-C50C-407E-A947-70E740481C1C}">
                <a14:useLocalDpi xmlns:a14="http://schemas.microsoft.com/office/drawing/2010/main"/>
              </a:ext>
            </a:extLst>
          </a:blip>
          <a:srcRect l="-1"/>
          <a:stretch/>
        </p:blipFill>
        <p:spPr>
          <a:xfrm>
            <a:off x="556335" y="2750216"/>
            <a:ext cx="555277" cy="673608"/>
          </a:xfrm>
          <a:prstGeom prst="rect">
            <a:avLst/>
          </a:prstGeom>
        </p:spPr>
      </p:pic>
      <p:pic>
        <p:nvPicPr>
          <p:cNvPr id="57" name="Picture 56"/>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527916" y="4093705"/>
            <a:ext cx="567709" cy="685913"/>
          </a:xfrm>
          <a:prstGeom prst="rect">
            <a:avLst/>
          </a:prstGeom>
        </p:spPr>
      </p:pic>
      <p:pic>
        <p:nvPicPr>
          <p:cNvPr id="58" name="Picture 57"/>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1893049" y="4204593"/>
            <a:ext cx="560832" cy="560832"/>
          </a:xfrm>
          <a:prstGeom prst="rect">
            <a:avLst/>
          </a:prstGeom>
        </p:spPr>
      </p:pic>
      <p:pic>
        <p:nvPicPr>
          <p:cNvPr id="59" name="Picture 58"/>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11062476" y="1562756"/>
            <a:ext cx="558761" cy="673800"/>
          </a:xfrm>
          <a:prstGeom prst="rect">
            <a:avLst/>
          </a:prstGeom>
        </p:spPr>
      </p:pic>
      <p:sp>
        <p:nvSpPr>
          <p:cNvPr id="52" name="Title 3">
            <a:extLst>
              <a:ext uri="{FF2B5EF4-FFF2-40B4-BE49-F238E27FC236}">
                <a16:creationId xmlns:a16="http://schemas.microsoft.com/office/drawing/2014/main" id="{98147E54-FCB4-0141-BA3C-B982A335FB9A}"/>
              </a:ext>
            </a:extLst>
          </p:cNvPr>
          <p:cNvSpPr>
            <a:spLocks noGrp="1"/>
          </p:cNvSpPr>
          <p:nvPr>
            <p:ph type="title"/>
          </p:nvPr>
        </p:nvSpPr>
        <p:spPr>
          <a:xfrm>
            <a:off x="238539" y="263527"/>
            <a:ext cx="11115261" cy="779463"/>
          </a:xfrm>
        </p:spPr>
        <p:txBody>
          <a:bodyPr vert="horz" lIns="91440" tIns="45720" rIns="91440" bIns="45720" rtlCol="0" anchor="ctr">
            <a:normAutofit/>
          </a:bodyPr>
          <a:lstStyle/>
          <a:p>
            <a:r>
              <a:rPr lang="en-US" sz="4000" dirty="0">
                <a:latin typeface="Amazon Ember Light" panose="020B0403020204020204" pitchFamily="34" charset="0"/>
                <a:ea typeface="Amazon Ember Light" panose="020B0403020204020204" pitchFamily="34" charset="0"/>
                <a:cs typeface="Amazon Ember Light" panose="020B0403020204020204" pitchFamily="34" charset="0"/>
              </a:rPr>
              <a:t>AWS par categories : Foundationals services</a:t>
            </a:r>
            <a:endParaRPr lang="en-US" sz="43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32275192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Title 1"/>
          <p:cNvSpPr txBox="1">
            <a:spLocks/>
          </p:cNvSpPr>
          <p:nvPr/>
        </p:nvSpPr>
        <p:spPr>
          <a:xfrm>
            <a:off x="1" y="153248"/>
            <a:ext cx="11174852" cy="902667"/>
          </a:xfrm>
          <a:prstGeom prst="rect">
            <a:avLst/>
          </a:prstGeom>
        </p:spPr>
        <p:txBody>
          <a:bodyPr vert="horz" lIns="91440" tIns="45720" rIns="91440" bIns="45720" rtlCol="0" anchor="ctr">
            <a:noAutofit/>
          </a:bodyPr>
          <a:lstStyle>
            <a:defPPr>
              <a:defRPr lang="en-US"/>
            </a:defPPr>
            <a:lvl1pPr>
              <a:lnSpc>
                <a:spcPct val="90000"/>
              </a:lnSpc>
              <a:spcBef>
                <a:spcPct val="0"/>
              </a:spcBef>
              <a:buNone/>
              <a:defRPr sz="4300" b="0" i="0">
                <a:solidFill>
                  <a:schemeClr val="bg1"/>
                </a:solidFill>
                <a:latin typeface="Amazon Ember Light" charset="0"/>
                <a:ea typeface="Amazon Ember Light" charset="0"/>
                <a:cs typeface="Amazon Ember Light" charset="0"/>
              </a:defRPr>
            </a:lvl1pPr>
          </a:lstStyle>
          <a:p>
            <a:r>
              <a:rPr lang="fr-FR" sz="4000" dirty="0">
                <a:latin typeface="Amazon Ember Light" panose="020B0403020204020204" pitchFamily="34" charset="0"/>
                <a:ea typeface="Amazon Ember Light" panose="020B0403020204020204" pitchFamily="34" charset="0"/>
                <a:cs typeface="Amazon Ember Light" panose="020B0403020204020204" pitchFamily="34" charset="0"/>
              </a:rPr>
              <a:t>AWS par catégorie :</a:t>
            </a:r>
            <a:r>
              <a:rPr lang="en-US" sz="4000" dirty="0">
                <a:latin typeface="Amazon Ember Light" panose="020B0403020204020204" pitchFamily="34" charset="0"/>
                <a:ea typeface="Amazon Ember Light" panose="020B0403020204020204" pitchFamily="34" charset="0"/>
                <a:cs typeface="Amazon Ember Light" panose="020B0403020204020204" pitchFamily="34" charset="0"/>
              </a:rPr>
              <a:t> Developer and Operations Services</a:t>
            </a:r>
          </a:p>
        </p:txBody>
      </p:sp>
      <p:graphicFrame>
        <p:nvGraphicFramePr>
          <p:cNvPr id="4" name="Table 7"/>
          <p:cNvGraphicFramePr>
            <a:graphicFrameLocks noGrp="1"/>
          </p:cNvGraphicFramePr>
          <p:nvPr>
            <p:extLst>
              <p:ext uri="{D42A27DB-BD31-4B8C-83A1-F6EECF244321}">
                <p14:modId xmlns:p14="http://schemas.microsoft.com/office/powerpoint/2010/main" val="502849503"/>
              </p:ext>
            </p:extLst>
          </p:nvPr>
        </p:nvGraphicFramePr>
        <p:xfrm>
          <a:off x="360710" y="1184200"/>
          <a:ext cx="11345378" cy="5170457"/>
        </p:xfrm>
        <a:graphic>
          <a:graphicData uri="http://schemas.openxmlformats.org/drawingml/2006/table">
            <a:tbl>
              <a:tblPr firstRow="1" bandRow="1">
                <a:tableStyleId>{5940675A-B579-460E-94D1-54222C63F5DA}</a:tableStyleId>
              </a:tblPr>
              <a:tblGrid>
                <a:gridCol w="1418172">
                  <a:extLst>
                    <a:ext uri="{9D8B030D-6E8A-4147-A177-3AD203B41FA5}">
                      <a16:colId xmlns:a16="http://schemas.microsoft.com/office/drawing/2014/main" val="20000"/>
                    </a:ext>
                  </a:extLst>
                </a:gridCol>
                <a:gridCol w="1418172">
                  <a:extLst>
                    <a:ext uri="{9D8B030D-6E8A-4147-A177-3AD203B41FA5}">
                      <a16:colId xmlns:a16="http://schemas.microsoft.com/office/drawing/2014/main" val="20001"/>
                    </a:ext>
                  </a:extLst>
                </a:gridCol>
                <a:gridCol w="1418172">
                  <a:extLst>
                    <a:ext uri="{9D8B030D-6E8A-4147-A177-3AD203B41FA5}">
                      <a16:colId xmlns:a16="http://schemas.microsoft.com/office/drawing/2014/main" val="20002"/>
                    </a:ext>
                  </a:extLst>
                </a:gridCol>
                <a:gridCol w="1418172">
                  <a:extLst>
                    <a:ext uri="{9D8B030D-6E8A-4147-A177-3AD203B41FA5}">
                      <a16:colId xmlns:a16="http://schemas.microsoft.com/office/drawing/2014/main" val="20003"/>
                    </a:ext>
                  </a:extLst>
                </a:gridCol>
                <a:gridCol w="709087">
                  <a:extLst>
                    <a:ext uri="{9D8B030D-6E8A-4147-A177-3AD203B41FA5}">
                      <a16:colId xmlns:a16="http://schemas.microsoft.com/office/drawing/2014/main" val="20004"/>
                    </a:ext>
                  </a:extLst>
                </a:gridCol>
                <a:gridCol w="709087">
                  <a:extLst>
                    <a:ext uri="{9D8B030D-6E8A-4147-A177-3AD203B41FA5}">
                      <a16:colId xmlns:a16="http://schemas.microsoft.com/office/drawing/2014/main" val="20005"/>
                    </a:ext>
                  </a:extLst>
                </a:gridCol>
                <a:gridCol w="1418172">
                  <a:extLst>
                    <a:ext uri="{9D8B030D-6E8A-4147-A177-3AD203B41FA5}">
                      <a16:colId xmlns:a16="http://schemas.microsoft.com/office/drawing/2014/main" val="20006"/>
                    </a:ext>
                  </a:extLst>
                </a:gridCol>
                <a:gridCol w="1418172">
                  <a:extLst>
                    <a:ext uri="{9D8B030D-6E8A-4147-A177-3AD203B41FA5}">
                      <a16:colId xmlns:a16="http://schemas.microsoft.com/office/drawing/2014/main" val="20007"/>
                    </a:ext>
                  </a:extLst>
                </a:gridCol>
                <a:gridCol w="1418172">
                  <a:extLst>
                    <a:ext uri="{9D8B030D-6E8A-4147-A177-3AD203B41FA5}">
                      <a16:colId xmlns:a16="http://schemas.microsoft.com/office/drawing/2014/main" val="20008"/>
                    </a:ext>
                  </a:extLst>
                </a:gridCol>
              </a:tblGrid>
              <a:tr h="509920">
                <a:tc gridSpan="2">
                  <a:txBody>
                    <a:bodyPr/>
                    <a:lstStyle/>
                    <a:p>
                      <a:pPr algn="ctr"/>
                      <a:r>
                        <a:rPr lang="en-US" sz="1600" b="1" kern="1200"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Developer Tools</a:t>
                      </a:r>
                    </a:p>
                  </a:txBody>
                  <a:tcPr marL="0" marR="0" marT="0" marB="6096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pPr algn="ctr"/>
                      <a:endParaRPr lang="en-US" sz="1200" dirty="0"/>
                    </a:p>
                  </a:txBody>
                  <a:tcPr/>
                </a:tc>
                <a:tc gridSpan="2">
                  <a:txBody>
                    <a:bodyPr/>
                    <a:lstStyle/>
                    <a:p>
                      <a:pPr marL="0" algn="ctr" defTabSz="914400" rtl="0" eaLnBrk="1" latinLnBrk="0" hangingPunct="1"/>
                      <a:r>
                        <a:rPr lang="en-US" sz="1600" b="1" kern="1200"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Management Tools</a:t>
                      </a:r>
                    </a:p>
                  </a:txBody>
                  <a:tcPr marL="0" marR="0" marT="0" marB="60960"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gridSpan="3">
                  <a:txBody>
                    <a:bodyPr/>
                    <a:lstStyle/>
                    <a:p>
                      <a:pPr marL="0" algn="ctr" defTabSz="914400" rtl="0" eaLnBrk="1" latinLnBrk="0" hangingPunct="1"/>
                      <a:r>
                        <a:rPr lang="en-US" sz="1600" b="1" kern="1200"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Security &amp; Identity</a:t>
                      </a:r>
                    </a:p>
                  </a:txBody>
                  <a:tcPr marL="0" marR="0" marT="0" marB="60960"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gridSpan="2">
                  <a:txBody>
                    <a:bodyPr/>
                    <a:lstStyle/>
                    <a:p>
                      <a:pPr marL="0" algn="ctr" defTabSz="914400" rtl="0" eaLnBrk="1" latinLnBrk="0" hangingPunct="1"/>
                      <a:r>
                        <a:rPr lang="en-US" sz="1600" b="1" kern="1200"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App Services</a:t>
                      </a:r>
                    </a:p>
                  </a:txBody>
                  <a:tcPr marL="0" marR="0" marT="0" marB="6096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pPr algn="ctr"/>
                      <a:endParaRPr lang="en-US" sz="1200" b="1" kern="1200" dirty="0">
                        <a:solidFill>
                          <a:srgbClr val="4F81BD"/>
                        </a:solidFill>
                        <a:latin typeface="Arial"/>
                        <a:ea typeface="+mn-ea"/>
                        <a:cs typeface="Arial"/>
                      </a:endParaRPr>
                    </a:p>
                  </a:txBody>
                  <a:tcPr marL="0" marR="0" marT="0" anchor="ctr">
                    <a:lnL w="12700" cap="flat" cmpd="sng" algn="ctr">
                      <a:solidFill>
                        <a:schemeClr val="tx1"/>
                      </a:solidFill>
                      <a:prstDash val="dash"/>
                      <a:round/>
                      <a:headEnd type="none" w="med" len="med"/>
                      <a:tailEnd type="none" w="med" len="med"/>
                    </a:lnL>
                  </a:tcPr>
                </a:tc>
                <a:extLst>
                  <a:ext uri="{0D108BD9-81ED-4DB2-BD59-A6C34878D82A}">
                    <a16:rowId xmlns:a16="http://schemas.microsoft.com/office/drawing/2014/main" val="10000"/>
                  </a:ext>
                </a:extLst>
              </a:tr>
              <a:tr h="645783">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no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48640">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CodeCommit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endParaRPr lang="en-US" sz="1200" baseline="0"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1200" baseline="0" dirty="0">
                          <a:latin typeface="Amazon Ember Light" panose="020B0403020204020204" pitchFamily="34" charset="0"/>
                          <a:ea typeface="Amazon Ember Light" panose="020B0403020204020204" pitchFamily="34" charset="0"/>
                          <a:cs typeface="Amazon Ember Light" panose="020B0403020204020204" pitchFamily="34" charset="0"/>
                        </a:rPr>
                        <a:t>CodeDeploy</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CloudWatch</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CloudFormation</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Identity and Access Management</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Directory Service</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API Gateway</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AppStream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646176">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89473">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CodePipeline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CodeBuild</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CloudTrail</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Config</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r>
                        <a:rPr lang="en-US" sz="1200" baseline="0" dirty="0">
                          <a:latin typeface="Amazon Ember Light" panose="020B0403020204020204" pitchFamily="34" charset="0"/>
                          <a:ea typeface="Amazon Ember Light" panose="020B0403020204020204" pitchFamily="34" charset="0"/>
                          <a:cs typeface="Amazon Ember Light" panose="020B0403020204020204" pitchFamily="34" charset="0"/>
                        </a:rPr>
                        <a:t> Inspector</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CloudHSM</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CloudSearch</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r>
                        <a:rPr lang="en-US" sz="1200" baseline="0" dirty="0">
                          <a:latin typeface="Amazon Ember Light" panose="020B0403020204020204" pitchFamily="34" charset="0"/>
                          <a:ea typeface="Amazon Ember Light" panose="020B0403020204020204" pitchFamily="34" charset="0"/>
                          <a:cs typeface="Amazon Ember Light" panose="020B0403020204020204" pitchFamily="34" charset="0"/>
                        </a:rPr>
                        <a:t> Elastic Transcoder</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646176">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48640">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X-Ray</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OpsWorks</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Service Catalog</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Key Management Service</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WAF</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SES</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SNS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646176">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489473">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Trusted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Advisor</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SQS</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SWF</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8"/>
                  </a:ext>
                </a:extLst>
              </a:tr>
            </a:tbl>
          </a:graphicData>
        </a:graphic>
      </p:graphicFrame>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82115" y="1616942"/>
            <a:ext cx="806451" cy="806451"/>
          </a:xfrm>
          <a:prstGeom prst="rect">
            <a:avLst/>
          </a:prstGeom>
        </p:spPr>
      </p:pic>
      <p:pic>
        <p:nvPicPr>
          <p:cNvPr id="26" name="Picture 2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914" y="2823247"/>
            <a:ext cx="850900" cy="850900"/>
          </a:xfrm>
          <a:prstGeom prst="rect">
            <a:avLst/>
          </a:prstGeom>
        </p:spPr>
      </p:pic>
      <p:pic>
        <p:nvPicPr>
          <p:cNvPr id="27" name="Picture 2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5316" y="1639167"/>
            <a:ext cx="762000" cy="762000"/>
          </a:xfrm>
          <a:prstGeom prst="rect">
            <a:avLst/>
          </a:prstGeom>
        </p:spPr>
      </p:pic>
      <p:pic>
        <p:nvPicPr>
          <p:cNvPr id="28" name="Picture 2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493453" y="2882196"/>
            <a:ext cx="804672" cy="804672"/>
          </a:xfrm>
          <a:prstGeom prst="rect">
            <a:avLst/>
          </a:prstGeom>
        </p:spPr>
      </p:pic>
      <p:pic>
        <p:nvPicPr>
          <p:cNvPr id="29" name="Picture 2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528792" y="1622211"/>
            <a:ext cx="804672" cy="804672"/>
          </a:xfrm>
          <a:prstGeom prst="rect">
            <a:avLst/>
          </a:prstGeom>
        </p:spPr>
      </p:pic>
      <p:pic>
        <p:nvPicPr>
          <p:cNvPr id="30" name="Picture 2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921373" y="2864527"/>
            <a:ext cx="804672" cy="804672"/>
          </a:xfrm>
          <a:prstGeom prst="rect">
            <a:avLst/>
          </a:prstGeom>
        </p:spPr>
      </p:pic>
      <p:pic>
        <p:nvPicPr>
          <p:cNvPr id="31" name="Picture 30"/>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493453" y="4010727"/>
            <a:ext cx="804672" cy="804672"/>
          </a:xfrm>
          <a:prstGeom prst="rect">
            <a:avLst/>
          </a:prstGeom>
        </p:spPr>
      </p:pic>
      <p:pic>
        <p:nvPicPr>
          <p:cNvPr id="32" name="Picture 3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921373" y="4010727"/>
            <a:ext cx="804672" cy="804672"/>
          </a:xfrm>
          <a:prstGeom prst="rect">
            <a:avLst/>
          </a:prstGeom>
        </p:spPr>
      </p:pic>
      <p:pic>
        <p:nvPicPr>
          <p:cNvPr id="33" name="Picture 32"/>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921373" y="1627164"/>
            <a:ext cx="804672" cy="804672"/>
          </a:xfrm>
          <a:prstGeom prst="rect">
            <a:avLst/>
          </a:prstGeom>
        </p:spPr>
      </p:pic>
      <p:pic>
        <p:nvPicPr>
          <p:cNvPr id="2" name="Picture 1"/>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480356" y="5187384"/>
            <a:ext cx="804672" cy="804672"/>
          </a:xfrm>
          <a:prstGeom prst="rect">
            <a:avLst/>
          </a:prstGeom>
        </p:spPr>
      </p:pic>
      <p:pic>
        <p:nvPicPr>
          <p:cNvPr id="34" name="Picture 33"/>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787316" y="3003486"/>
            <a:ext cx="804672" cy="804672"/>
          </a:xfrm>
          <a:prstGeom prst="rect">
            <a:avLst/>
          </a:prstGeom>
        </p:spPr>
      </p:pic>
      <p:pic>
        <p:nvPicPr>
          <p:cNvPr id="35" name="Picture 34"/>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787316" y="1612835"/>
            <a:ext cx="804672" cy="804672"/>
          </a:xfrm>
          <a:prstGeom prst="rect">
            <a:avLst/>
          </a:prstGeom>
        </p:spPr>
      </p:pic>
      <p:pic>
        <p:nvPicPr>
          <p:cNvPr id="36" name="Picture 35"/>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313264" y="1579580"/>
            <a:ext cx="820427" cy="820427"/>
          </a:xfrm>
          <a:prstGeom prst="rect">
            <a:avLst/>
          </a:prstGeom>
        </p:spPr>
      </p:pic>
      <p:pic>
        <p:nvPicPr>
          <p:cNvPr id="37" name="Picture 36"/>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6347117" y="3029462"/>
            <a:ext cx="752720" cy="752720"/>
          </a:xfrm>
          <a:prstGeom prst="rect">
            <a:avLst/>
          </a:prstGeom>
        </p:spPr>
      </p:pic>
      <p:pic>
        <p:nvPicPr>
          <p:cNvPr id="38" name="Picture 37"/>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6346629" y="4013692"/>
            <a:ext cx="753696" cy="753696"/>
          </a:xfrm>
          <a:prstGeom prst="rect">
            <a:avLst/>
          </a:prstGeom>
        </p:spPr>
      </p:pic>
      <p:pic>
        <p:nvPicPr>
          <p:cNvPr id="39" name="Picture 38"/>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7825782" y="4049183"/>
            <a:ext cx="727740" cy="727740"/>
          </a:xfrm>
          <a:prstGeom prst="rect">
            <a:avLst/>
          </a:prstGeom>
        </p:spPr>
      </p:pic>
      <p:pic>
        <p:nvPicPr>
          <p:cNvPr id="40" name="Picture 39"/>
          <p:cNvPicPr>
            <a:picLocks noChangeAspect="1"/>
          </p:cNvPicPr>
          <p:nvPr/>
        </p:nvPicPr>
        <p:blipFill rotWithShape="1">
          <a:blip r:embed="rId20" cstate="screen">
            <a:extLst>
              <a:ext uri="{28A0092B-C50C-407E-A947-70E740481C1C}">
                <a14:useLocalDpi xmlns:a14="http://schemas.microsoft.com/office/drawing/2010/main"/>
              </a:ext>
            </a:extLst>
          </a:blip>
          <a:srcRect l="13843" t="7025" r="14670" b="6199"/>
          <a:stretch/>
        </p:blipFill>
        <p:spPr>
          <a:xfrm>
            <a:off x="9277902" y="1801748"/>
            <a:ext cx="509623" cy="618617"/>
          </a:xfrm>
          <a:prstGeom prst="rect">
            <a:avLst/>
          </a:prstGeom>
        </p:spPr>
      </p:pic>
      <p:pic>
        <p:nvPicPr>
          <p:cNvPr id="41" name="Picture 40"/>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10554822" y="4087856"/>
            <a:ext cx="795309" cy="795309"/>
          </a:xfrm>
          <a:prstGeom prst="rect">
            <a:avLst/>
          </a:prstGeom>
        </p:spPr>
      </p:pic>
      <p:pic>
        <p:nvPicPr>
          <p:cNvPr id="42" name="Picture 41"/>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9177877" y="2968543"/>
            <a:ext cx="743712" cy="743712"/>
          </a:xfrm>
          <a:prstGeom prst="rect">
            <a:avLst/>
          </a:prstGeom>
        </p:spPr>
      </p:pic>
      <p:pic>
        <p:nvPicPr>
          <p:cNvPr id="43" name="Picture 42"/>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10588160" y="2959325"/>
            <a:ext cx="743712" cy="743712"/>
          </a:xfrm>
          <a:prstGeom prst="rect">
            <a:avLst/>
          </a:prstGeom>
        </p:spPr>
      </p:pic>
      <p:pic>
        <p:nvPicPr>
          <p:cNvPr id="44" name="Picture 43"/>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9177877" y="4113655"/>
            <a:ext cx="743712" cy="743712"/>
          </a:xfrm>
          <a:prstGeom prst="rect">
            <a:avLst/>
          </a:prstGeom>
        </p:spPr>
      </p:pic>
      <p:pic>
        <p:nvPicPr>
          <p:cNvPr id="45" name="Picture 44"/>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9177877" y="5280992"/>
            <a:ext cx="743712" cy="743712"/>
          </a:xfrm>
          <a:prstGeom prst="rect">
            <a:avLst/>
          </a:prstGeom>
        </p:spPr>
      </p:pic>
      <p:pic>
        <p:nvPicPr>
          <p:cNvPr id="46" name="Picture 45"/>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10606419" y="5294993"/>
            <a:ext cx="743712" cy="743712"/>
          </a:xfrm>
          <a:prstGeom prst="rect">
            <a:avLst/>
          </a:prstGeom>
        </p:spPr>
      </p:pic>
      <p:pic>
        <p:nvPicPr>
          <p:cNvPr id="47" name="Picture 46"/>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10580824" y="1774345"/>
            <a:ext cx="743712" cy="743712"/>
          </a:xfrm>
          <a:prstGeom prst="rect">
            <a:avLst/>
          </a:prstGeom>
        </p:spPr>
      </p:pic>
      <p:pic>
        <p:nvPicPr>
          <p:cNvPr id="1028" name="Picture 4" descr="http://docs.aws.amazon.com/codebuild/latest/userguide/images/overview.png"/>
          <p:cNvPicPr>
            <a:picLocks noChangeAspect="1" noChangeArrowheads="1"/>
          </p:cNvPicPr>
          <p:nvPr/>
        </p:nvPicPr>
        <p:blipFill rotWithShape="1">
          <a:blip r:embed="rId28" cstate="screen">
            <a:extLst>
              <a:ext uri="{28A0092B-C50C-407E-A947-70E740481C1C}">
                <a14:useLocalDpi xmlns:a14="http://schemas.microsoft.com/office/drawing/2010/main"/>
              </a:ext>
            </a:extLst>
          </a:blip>
          <a:srcRect/>
          <a:stretch/>
        </p:blipFill>
        <p:spPr bwMode="auto">
          <a:xfrm>
            <a:off x="2150566" y="2919301"/>
            <a:ext cx="632391" cy="637451"/>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793041" y="4127490"/>
            <a:ext cx="566764" cy="640109"/>
          </a:xfrm>
          <a:prstGeom prst="rect">
            <a:avLst/>
          </a:prstGeom>
        </p:spPr>
      </p:pic>
      <p:pic>
        <p:nvPicPr>
          <p:cNvPr id="50" name="Picture 49"/>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5049479" y="5257875"/>
            <a:ext cx="536033" cy="646393"/>
          </a:xfrm>
          <a:prstGeom prst="rect">
            <a:avLst/>
          </a:prstGeom>
        </p:spPr>
      </p:pic>
      <p:pic>
        <p:nvPicPr>
          <p:cNvPr id="52" name="Picture 51"/>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7927916" y="5379410"/>
            <a:ext cx="523472" cy="486521"/>
          </a:xfrm>
          <a:prstGeom prst="rect">
            <a:avLst/>
          </a:prstGeom>
        </p:spPr>
      </p:pic>
      <p:pic>
        <p:nvPicPr>
          <p:cNvPr id="53" name="Picture 52"/>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6443290" y="5382441"/>
            <a:ext cx="560375" cy="461485"/>
          </a:xfrm>
          <a:prstGeom prst="rect">
            <a:avLst/>
          </a:prstGeom>
        </p:spPr>
      </p:pic>
      <p:sp>
        <p:nvSpPr>
          <p:cNvPr id="55" name="TextBox 54"/>
          <p:cNvSpPr txBox="1"/>
          <p:nvPr/>
        </p:nvSpPr>
        <p:spPr>
          <a:xfrm>
            <a:off x="6125910" y="5972211"/>
            <a:ext cx="1313509" cy="207264"/>
          </a:xfrm>
          <a:prstGeom prst="rect">
            <a:avLst/>
          </a:prstGeom>
          <a:noFill/>
        </p:spPr>
        <p:txBody>
          <a:bodyPr wrap="square" lIns="0" tIns="0" rIns="0" bIns="0" rtlCol="0" anchor="t">
            <a:no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Certificate Manager</a:t>
            </a:r>
          </a:p>
        </p:txBody>
      </p:sp>
      <p:sp>
        <p:nvSpPr>
          <p:cNvPr id="6" name="TextBox 5"/>
          <p:cNvSpPr txBox="1"/>
          <p:nvPr/>
        </p:nvSpPr>
        <p:spPr>
          <a:xfrm>
            <a:off x="7907142" y="5901358"/>
            <a:ext cx="609462" cy="461665"/>
          </a:xfrm>
          <a:prstGeom prst="rect">
            <a:avLst/>
          </a:prstGeom>
          <a:noFill/>
        </p:spPr>
        <p:txBody>
          <a:bodyPr wrap="none"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Shield</a:t>
            </a:r>
          </a:p>
        </p:txBody>
      </p:sp>
      <p:sp>
        <p:nvSpPr>
          <p:cNvPr id="7" name="TextBox 6"/>
          <p:cNvSpPr txBox="1"/>
          <p:nvPr/>
        </p:nvSpPr>
        <p:spPr>
          <a:xfrm>
            <a:off x="4799991" y="5912916"/>
            <a:ext cx="1055096" cy="430887"/>
          </a:xfrm>
          <a:prstGeom prst="rect">
            <a:avLst/>
          </a:prstGeom>
          <a:noFill/>
        </p:spPr>
        <p:txBody>
          <a:bodyPr wrap="none" rtlCol="0">
            <a:spAutoFit/>
          </a:bodyPr>
          <a:lstStyle/>
          <a:p>
            <a:pPr lvl="0" algn="ctr" defTabSz="457200">
              <a:defRPr/>
            </a:pPr>
            <a:r>
              <a:rPr lang="en-US" sz="11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lvl="0" algn="ctr" defTabSz="457200">
              <a:defRPr/>
            </a:pPr>
            <a:r>
              <a:rPr lang="en-US" sz="1100" dirty="0">
                <a:latin typeface="Amazon Ember Light" panose="020B0403020204020204" pitchFamily="34" charset="0"/>
                <a:ea typeface="Amazon Ember Light" panose="020B0403020204020204" pitchFamily="34" charset="0"/>
                <a:cs typeface="Amazon Ember Light" panose="020B0403020204020204" pitchFamily="34" charset="0"/>
              </a:rPr>
              <a:t>Organizations</a:t>
            </a:r>
          </a:p>
        </p:txBody>
      </p:sp>
    </p:spTree>
    <p:custDataLst>
      <p:tags r:id="rId1"/>
    </p:custDataLst>
    <p:extLst>
      <p:ext uri="{BB962C8B-B14F-4D97-AF65-F5344CB8AC3E}">
        <p14:creationId xmlns:p14="http://schemas.microsoft.com/office/powerpoint/2010/main" val="1469081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2" name="Group 876"/>
          <p:cNvGrpSpPr/>
          <p:nvPr/>
        </p:nvGrpSpPr>
        <p:grpSpPr>
          <a:xfrm>
            <a:off x="767296" y="1833171"/>
            <a:ext cx="348997" cy="667376"/>
            <a:chOff x="0" y="0"/>
            <a:chExt cx="723900" cy="723900"/>
          </a:xfrm>
          <a:solidFill>
            <a:schemeClr val="bg1"/>
          </a:solidFill>
        </p:grpSpPr>
        <p:sp>
          <p:nvSpPr>
            <p:cNvPr id="303" name="Shape 872"/>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745" y="21600"/>
                    <a:pt x="6745" y="21600"/>
                    <a:pt x="6745" y="21600"/>
                  </a:cubicBezTo>
                  <a:cubicBezTo>
                    <a:pt x="20048" y="21600"/>
                    <a:pt x="20048" y="21600"/>
                    <a:pt x="20048" y="21600"/>
                  </a:cubicBezTo>
                  <a:cubicBezTo>
                    <a:pt x="20904" y="21600"/>
                    <a:pt x="21600" y="20904"/>
                    <a:pt x="21600" y="20048"/>
                  </a:cubicBezTo>
                  <a:cubicBezTo>
                    <a:pt x="21600" y="9877"/>
                    <a:pt x="21600" y="9877"/>
                    <a:pt x="21600" y="9877"/>
                  </a:cubicBezTo>
                  <a:cubicBezTo>
                    <a:pt x="21600" y="6397"/>
                    <a:pt x="21600" y="6397"/>
                    <a:pt x="21600" y="6397"/>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304" name="Shape 873"/>
            <p:cNvSpPr/>
            <p:nvPr/>
          </p:nvSpPr>
          <p:spPr>
            <a:xfrm>
              <a:off x="51246" y="34164"/>
              <a:ext cx="321144" cy="321143"/>
            </a:xfrm>
            <a:custGeom>
              <a:avLst/>
              <a:gdLst/>
              <a:ahLst/>
              <a:cxnLst>
                <a:cxn ang="0">
                  <a:pos x="wd2" y="hd2"/>
                </a:cxn>
                <a:cxn ang="5400000">
                  <a:pos x="wd2" y="hd2"/>
                </a:cxn>
                <a:cxn ang="10800000">
                  <a:pos x="wd2" y="hd2"/>
                </a:cxn>
                <a:cxn ang="16200000">
                  <a:pos x="wd2" y="hd2"/>
                </a:cxn>
              </a:cxnLst>
              <a:rect l="0" t="0"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305" name="Shape 874"/>
            <p:cNvSpPr/>
            <p:nvPr/>
          </p:nvSpPr>
          <p:spPr>
            <a:xfrm>
              <a:off x="351510" y="105908"/>
              <a:ext cx="321144" cy="321144"/>
            </a:xfrm>
            <a:custGeom>
              <a:avLst/>
              <a:gdLst/>
              <a:ahLst/>
              <a:cxnLst>
                <a:cxn ang="0">
                  <a:pos x="wd2" y="hd2"/>
                </a:cxn>
                <a:cxn ang="5400000">
                  <a:pos x="wd2" y="hd2"/>
                </a:cxn>
                <a:cxn ang="10800000">
                  <a:pos x="wd2" y="hd2"/>
                </a:cxn>
                <a:cxn ang="16200000">
                  <a:pos x="wd2" y="hd2"/>
                </a:cxn>
              </a:cxnLst>
              <a:rect l="0" t="0"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306" name="Shape 875"/>
            <p:cNvSpPr/>
            <p:nvPr/>
          </p:nvSpPr>
          <p:spPr>
            <a:xfrm>
              <a:off x="192837" y="367833"/>
              <a:ext cx="321144" cy="320765"/>
            </a:xfrm>
            <a:custGeom>
              <a:avLst/>
              <a:gdLst/>
              <a:ahLst/>
              <a:cxnLst>
                <a:cxn ang="0">
                  <a:pos x="wd2" y="hd2"/>
                </a:cxn>
                <a:cxn ang="5400000">
                  <a:pos x="wd2" y="hd2"/>
                </a:cxn>
                <a:cxn ang="10800000">
                  <a:pos x="wd2" y="hd2"/>
                </a:cxn>
                <a:cxn ang="16200000">
                  <a:pos x="wd2" y="hd2"/>
                </a:cxn>
              </a:cxnLst>
              <a:rect l="0" t="0"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grpSp>
      <p:grpSp>
        <p:nvGrpSpPr>
          <p:cNvPr id="292" name="Group 885"/>
          <p:cNvGrpSpPr/>
          <p:nvPr/>
        </p:nvGrpSpPr>
        <p:grpSpPr>
          <a:xfrm>
            <a:off x="3938703" y="1833171"/>
            <a:ext cx="348997" cy="667376"/>
            <a:chOff x="0" y="0"/>
            <a:chExt cx="723900" cy="723900"/>
          </a:xfrm>
          <a:solidFill>
            <a:schemeClr val="bg1"/>
          </a:solidFill>
        </p:grpSpPr>
        <p:sp>
          <p:nvSpPr>
            <p:cNvPr id="293" name="Shape 877"/>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745" y="21600"/>
                    <a:pt x="6745" y="21600"/>
                    <a:pt x="6745" y="21600"/>
                  </a:cubicBezTo>
                  <a:cubicBezTo>
                    <a:pt x="8859" y="21600"/>
                    <a:pt x="8859" y="21600"/>
                    <a:pt x="8859" y="21600"/>
                  </a:cubicBezTo>
                  <a:cubicBezTo>
                    <a:pt x="20048" y="21600"/>
                    <a:pt x="20048" y="21600"/>
                    <a:pt x="20048" y="21600"/>
                  </a:cubicBezTo>
                  <a:cubicBezTo>
                    <a:pt x="20904" y="21600"/>
                    <a:pt x="21600" y="20904"/>
                    <a:pt x="21600" y="20048"/>
                  </a:cubicBezTo>
                  <a:cubicBezTo>
                    <a:pt x="21600" y="9877"/>
                    <a:pt x="21600" y="9877"/>
                    <a:pt x="21600" y="9877"/>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4" name="Shape 878"/>
            <p:cNvSpPr/>
            <p:nvPr/>
          </p:nvSpPr>
          <p:spPr>
            <a:xfrm>
              <a:off x="392128" y="250157"/>
              <a:ext cx="192459" cy="355308"/>
            </a:xfrm>
            <a:custGeom>
              <a:avLst/>
              <a:gdLst/>
              <a:ahLst/>
              <a:cxnLst>
                <a:cxn ang="0">
                  <a:pos x="wd2" y="hd2"/>
                </a:cxn>
                <a:cxn ang="5400000">
                  <a:pos x="wd2" y="hd2"/>
                </a:cxn>
                <a:cxn ang="10800000">
                  <a:pos x="wd2" y="hd2"/>
                </a:cxn>
                <a:cxn ang="16200000">
                  <a:pos x="wd2" y="hd2"/>
                </a:cxn>
              </a:cxnLst>
              <a:rect l="0" t="0" r="r" b="b"/>
              <a:pathLst>
                <a:path w="21600" h="21600" extrusionOk="0">
                  <a:moveTo>
                    <a:pt x="20796" y="55"/>
                  </a:moveTo>
                  <a:cubicBezTo>
                    <a:pt x="20495" y="0"/>
                    <a:pt x="20294" y="0"/>
                    <a:pt x="19993" y="0"/>
                  </a:cubicBezTo>
                  <a:cubicBezTo>
                    <a:pt x="19691" y="0"/>
                    <a:pt x="19390" y="55"/>
                    <a:pt x="19088" y="109"/>
                  </a:cubicBezTo>
                  <a:cubicBezTo>
                    <a:pt x="703" y="6982"/>
                    <a:pt x="703" y="6982"/>
                    <a:pt x="703" y="6982"/>
                  </a:cubicBezTo>
                  <a:cubicBezTo>
                    <a:pt x="301" y="7145"/>
                    <a:pt x="0" y="7418"/>
                    <a:pt x="0" y="7691"/>
                  </a:cubicBezTo>
                  <a:cubicBezTo>
                    <a:pt x="0" y="20727"/>
                    <a:pt x="0" y="20727"/>
                    <a:pt x="0" y="20727"/>
                  </a:cubicBezTo>
                  <a:cubicBezTo>
                    <a:pt x="0" y="21055"/>
                    <a:pt x="301" y="21327"/>
                    <a:pt x="904" y="21491"/>
                  </a:cubicBezTo>
                  <a:cubicBezTo>
                    <a:pt x="1105" y="21545"/>
                    <a:pt x="1407" y="21600"/>
                    <a:pt x="1607" y="21600"/>
                  </a:cubicBezTo>
                  <a:cubicBezTo>
                    <a:pt x="1909" y="21600"/>
                    <a:pt x="2210" y="21545"/>
                    <a:pt x="2512" y="21436"/>
                  </a:cubicBezTo>
                  <a:cubicBezTo>
                    <a:pt x="20897" y="14618"/>
                    <a:pt x="20897" y="14618"/>
                    <a:pt x="20897" y="14618"/>
                  </a:cubicBezTo>
                  <a:cubicBezTo>
                    <a:pt x="21399" y="14455"/>
                    <a:pt x="21600" y="14182"/>
                    <a:pt x="21600" y="13909"/>
                  </a:cubicBezTo>
                  <a:cubicBezTo>
                    <a:pt x="21600" y="873"/>
                    <a:pt x="21600" y="873"/>
                    <a:pt x="21600" y="873"/>
                  </a:cubicBezTo>
                  <a:cubicBezTo>
                    <a:pt x="21600" y="545"/>
                    <a:pt x="21299" y="218"/>
                    <a:pt x="20796" y="55"/>
                  </a:cubicBezTo>
                  <a:close/>
                  <a:moveTo>
                    <a:pt x="19993" y="13909"/>
                  </a:moveTo>
                  <a:cubicBezTo>
                    <a:pt x="1607" y="20727"/>
                    <a:pt x="1607" y="20727"/>
                    <a:pt x="1607" y="20727"/>
                  </a:cubicBezTo>
                  <a:cubicBezTo>
                    <a:pt x="1607" y="7691"/>
                    <a:pt x="1607" y="7691"/>
                    <a:pt x="1607" y="7691"/>
                  </a:cubicBezTo>
                  <a:cubicBezTo>
                    <a:pt x="19993" y="873"/>
                    <a:pt x="19993" y="873"/>
                    <a:pt x="19993" y="873"/>
                  </a:cubicBezTo>
                  <a:lnTo>
                    <a:pt x="19993" y="13909"/>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5" name="Shape 879"/>
            <p:cNvSpPr/>
            <p:nvPr/>
          </p:nvSpPr>
          <p:spPr>
            <a:xfrm>
              <a:off x="403516" y="259267"/>
              <a:ext cx="169683" cy="33708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4181"/>
                  </a:lnTo>
                  <a:lnTo>
                    <a:pt x="21600" y="0"/>
                  </a:lnTo>
                  <a:lnTo>
                    <a:pt x="0" y="7468"/>
                  </a:lnTo>
                  <a:lnTo>
                    <a:pt x="0" y="216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6" name="Shape 880"/>
            <p:cNvSpPr/>
            <p:nvPr/>
          </p:nvSpPr>
          <p:spPr>
            <a:xfrm>
              <a:off x="151840" y="128305"/>
              <a:ext cx="406934" cy="221688"/>
            </a:xfrm>
            <a:custGeom>
              <a:avLst/>
              <a:gdLst/>
              <a:ahLst/>
              <a:cxnLst>
                <a:cxn ang="0">
                  <a:pos x="wd2" y="hd2"/>
                </a:cxn>
                <a:cxn ang="5400000">
                  <a:pos x="wd2" y="hd2"/>
                </a:cxn>
                <a:cxn ang="10800000">
                  <a:pos x="wd2" y="hd2"/>
                </a:cxn>
                <a:cxn ang="16200000">
                  <a:pos x="wd2" y="hd2"/>
                </a:cxn>
              </a:cxnLst>
              <a:rect l="0" t="0" r="r" b="b"/>
              <a:pathLst>
                <a:path w="21600" h="21600" extrusionOk="0">
                  <a:moveTo>
                    <a:pt x="21600" y="9007"/>
                  </a:moveTo>
                  <a:cubicBezTo>
                    <a:pt x="21552" y="8483"/>
                    <a:pt x="21362" y="8045"/>
                    <a:pt x="21124" y="7870"/>
                  </a:cubicBezTo>
                  <a:cubicBezTo>
                    <a:pt x="10229" y="87"/>
                    <a:pt x="10229" y="87"/>
                    <a:pt x="10229" y="87"/>
                  </a:cubicBezTo>
                  <a:cubicBezTo>
                    <a:pt x="10134" y="0"/>
                    <a:pt x="10039" y="0"/>
                    <a:pt x="9944" y="0"/>
                  </a:cubicBezTo>
                  <a:cubicBezTo>
                    <a:pt x="9801" y="0"/>
                    <a:pt x="9658" y="87"/>
                    <a:pt x="9563" y="175"/>
                  </a:cubicBezTo>
                  <a:cubicBezTo>
                    <a:pt x="381" y="10931"/>
                    <a:pt x="381" y="10931"/>
                    <a:pt x="381" y="10931"/>
                  </a:cubicBezTo>
                  <a:cubicBezTo>
                    <a:pt x="143" y="11281"/>
                    <a:pt x="0" y="11718"/>
                    <a:pt x="0" y="12243"/>
                  </a:cubicBezTo>
                  <a:cubicBezTo>
                    <a:pt x="48" y="12768"/>
                    <a:pt x="238" y="13292"/>
                    <a:pt x="476" y="13467"/>
                  </a:cubicBezTo>
                  <a:cubicBezTo>
                    <a:pt x="11847" y="21513"/>
                    <a:pt x="11847" y="21513"/>
                    <a:pt x="11847" y="21513"/>
                  </a:cubicBezTo>
                  <a:cubicBezTo>
                    <a:pt x="11942" y="21513"/>
                    <a:pt x="12037" y="21600"/>
                    <a:pt x="12132" y="21600"/>
                  </a:cubicBezTo>
                  <a:cubicBezTo>
                    <a:pt x="12275" y="21600"/>
                    <a:pt x="12418" y="21513"/>
                    <a:pt x="12560" y="21338"/>
                  </a:cubicBezTo>
                  <a:cubicBezTo>
                    <a:pt x="21267" y="10319"/>
                    <a:pt x="21267" y="10319"/>
                    <a:pt x="21267" y="10319"/>
                  </a:cubicBezTo>
                  <a:cubicBezTo>
                    <a:pt x="21505" y="10057"/>
                    <a:pt x="21600" y="9532"/>
                    <a:pt x="21600" y="9007"/>
                  </a:cubicBezTo>
                  <a:close/>
                  <a:moveTo>
                    <a:pt x="12132" y="20201"/>
                  </a:moveTo>
                  <a:cubicBezTo>
                    <a:pt x="761" y="12155"/>
                    <a:pt x="761" y="12155"/>
                    <a:pt x="761" y="12155"/>
                  </a:cubicBezTo>
                  <a:cubicBezTo>
                    <a:pt x="9944" y="1399"/>
                    <a:pt x="9944" y="1399"/>
                    <a:pt x="9944" y="1399"/>
                  </a:cubicBezTo>
                  <a:cubicBezTo>
                    <a:pt x="20839" y="9182"/>
                    <a:pt x="20839" y="9182"/>
                    <a:pt x="20839" y="9182"/>
                  </a:cubicBezTo>
                  <a:lnTo>
                    <a:pt x="12132" y="2020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7" name="Shape 881"/>
            <p:cNvSpPr/>
            <p:nvPr/>
          </p:nvSpPr>
          <p:spPr>
            <a:xfrm>
              <a:off x="162469" y="140832"/>
              <a:ext cx="385676" cy="196634"/>
            </a:xfrm>
            <a:custGeom>
              <a:avLst/>
              <a:gdLst/>
              <a:ahLst/>
              <a:cxnLst>
                <a:cxn ang="0">
                  <a:pos x="wd2" y="hd2"/>
                </a:cxn>
                <a:cxn ang="5400000">
                  <a:pos x="wd2" y="hd2"/>
                </a:cxn>
                <a:cxn ang="10800000">
                  <a:pos x="wd2" y="hd2"/>
                </a:cxn>
                <a:cxn ang="16200000">
                  <a:pos x="wd2" y="hd2"/>
                </a:cxn>
              </a:cxnLst>
              <a:rect l="0" t="0" r="r" b="b"/>
              <a:pathLst>
                <a:path w="21600" h="21600" extrusionOk="0">
                  <a:moveTo>
                    <a:pt x="0" y="12343"/>
                  </a:moveTo>
                  <a:lnTo>
                    <a:pt x="12203" y="21600"/>
                  </a:lnTo>
                  <a:lnTo>
                    <a:pt x="21600" y="8882"/>
                  </a:lnTo>
                  <a:lnTo>
                    <a:pt x="9886" y="0"/>
                  </a:lnTo>
                  <a:lnTo>
                    <a:pt x="0" y="12343"/>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8" name="Shape 882"/>
            <p:cNvSpPr/>
            <p:nvPr/>
          </p:nvSpPr>
          <p:spPr>
            <a:xfrm>
              <a:off x="141970" y="282423"/>
              <a:ext cx="231938" cy="328356"/>
            </a:xfrm>
            <a:custGeom>
              <a:avLst/>
              <a:gdLst/>
              <a:ahLst/>
              <a:cxnLst>
                <a:cxn ang="0">
                  <a:pos x="wd2" y="hd2"/>
                </a:cxn>
                <a:cxn ang="5400000">
                  <a:pos x="wd2" y="hd2"/>
                </a:cxn>
                <a:cxn ang="10800000">
                  <a:pos x="wd2" y="hd2"/>
                </a:cxn>
                <a:cxn ang="16200000">
                  <a:pos x="wd2" y="hd2"/>
                </a:cxn>
              </a:cxnLst>
              <a:rect l="0" t="0" r="r" b="b"/>
              <a:pathLst>
                <a:path w="21600" h="21600" extrusionOk="0">
                  <a:moveTo>
                    <a:pt x="20766" y="5370"/>
                  </a:moveTo>
                  <a:cubicBezTo>
                    <a:pt x="1751" y="118"/>
                    <a:pt x="1751" y="118"/>
                    <a:pt x="1751" y="118"/>
                  </a:cubicBezTo>
                  <a:cubicBezTo>
                    <a:pt x="1668" y="59"/>
                    <a:pt x="1501" y="0"/>
                    <a:pt x="1334" y="0"/>
                  </a:cubicBezTo>
                  <a:cubicBezTo>
                    <a:pt x="1001" y="0"/>
                    <a:pt x="751" y="59"/>
                    <a:pt x="584" y="177"/>
                  </a:cubicBezTo>
                  <a:cubicBezTo>
                    <a:pt x="167" y="354"/>
                    <a:pt x="0" y="649"/>
                    <a:pt x="0" y="944"/>
                  </a:cubicBezTo>
                  <a:cubicBezTo>
                    <a:pt x="0" y="15462"/>
                    <a:pt x="0" y="15462"/>
                    <a:pt x="0" y="15462"/>
                  </a:cubicBezTo>
                  <a:cubicBezTo>
                    <a:pt x="0" y="15875"/>
                    <a:pt x="334" y="16230"/>
                    <a:pt x="834" y="16348"/>
                  </a:cubicBezTo>
                  <a:cubicBezTo>
                    <a:pt x="19765" y="21541"/>
                    <a:pt x="19765" y="21541"/>
                    <a:pt x="19765" y="21541"/>
                  </a:cubicBezTo>
                  <a:cubicBezTo>
                    <a:pt x="19932" y="21600"/>
                    <a:pt x="20099" y="21600"/>
                    <a:pt x="20266" y="21600"/>
                  </a:cubicBezTo>
                  <a:cubicBezTo>
                    <a:pt x="20516" y="21600"/>
                    <a:pt x="20766" y="21541"/>
                    <a:pt x="21016" y="21423"/>
                  </a:cubicBezTo>
                  <a:cubicBezTo>
                    <a:pt x="21350" y="21246"/>
                    <a:pt x="21600" y="21010"/>
                    <a:pt x="21600" y="20656"/>
                  </a:cubicBezTo>
                  <a:cubicBezTo>
                    <a:pt x="21600" y="6256"/>
                    <a:pt x="21600" y="6256"/>
                    <a:pt x="21600" y="6256"/>
                  </a:cubicBezTo>
                  <a:cubicBezTo>
                    <a:pt x="21600" y="5843"/>
                    <a:pt x="21266" y="5489"/>
                    <a:pt x="20766" y="5370"/>
                  </a:cubicBezTo>
                  <a:close/>
                  <a:moveTo>
                    <a:pt x="20266" y="20656"/>
                  </a:moveTo>
                  <a:cubicBezTo>
                    <a:pt x="1334" y="15462"/>
                    <a:pt x="1334" y="15462"/>
                    <a:pt x="1334" y="15462"/>
                  </a:cubicBezTo>
                  <a:cubicBezTo>
                    <a:pt x="1334" y="944"/>
                    <a:pt x="1334" y="944"/>
                    <a:pt x="1334" y="944"/>
                  </a:cubicBezTo>
                  <a:cubicBezTo>
                    <a:pt x="20266" y="6256"/>
                    <a:pt x="20266" y="6256"/>
                    <a:pt x="20266" y="6256"/>
                  </a:cubicBezTo>
                  <a:lnTo>
                    <a:pt x="20266" y="20656"/>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9" name="Shape 883"/>
            <p:cNvSpPr/>
            <p:nvPr/>
          </p:nvSpPr>
          <p:spPr>
            <a:xfrm>
              <a:off x="153358" y="294191"/>
              <a:ext cx="208023" cy="305959"/>
            </a:xfrm>
            <a:custGeom>
              <a:avLst/>
              <a:gdLst/>
              <a:ahLst/>
              <a:cxnLst>
                <a:cxn ang="0">
                  <a:pos x="wd2" y="hd2"/>
                </a:cxn>
                <a:cxn ang="5400000">
                  <a:pos x="wd2" y="hd2"/>
                </a:cxn>
                <a:cxn ang="10800000">
                  <a:pos x="wd2" y="hd2"/>
                </a:cxn>
                <a:cxn ang="16200000">
                  <a:pos x="wd2" y="hd2"/>
                </a:cxn>
              </a:cxnLst>
              <a:rect l="0" t="0" r="r" b="b"/>
              <a:pathLst>
                <a:path w="21600" h="21600" extrusionOk="0">
                  <a:moveTo>
                    <a:pt x="0" y="15892"/>
                  </a:moveTo>
                  <a:lnTo>
                    <a:pt x="21600" y="21600"/>
                  </a:lnTo>
                  <a:lnTo>
                    <a:pt x="21600" y="5762"/>
                  </a:lnTo>
                  <a:lnTo>
                    <a:pt x="0" y="0"/>
                  </a:lnTo>
                  <a:lnTo>
                    <a:pt x="0" y="15892"/>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300" name="Shape 884"/>
            <p:cNvSpPr/>
            <p:nvPr/>
          </p:nvSpPr>
          <p:spPr>
            <a:xfrm>
              <a:off x="157155" y="133619"/>
              <a:ext cx="181830" cy="193978"/>
            </a:xfrm>
            <a:custGeom>
              <a:avLst/>
              <a:gdLst/>
              <a:ahLst/>
              <a:cxnLst>
                <a:cxn ang="0">
                  <a:pos x="wd2" y="hd2"/>
                </a:cxn>
                <a:cxn ang="5400000">
                  <a:pos x="wd2" y="hd2"/>
                </a:cxn>
                <a:cxn ang="10800000">
                  <a:pos x="wd2" y="hd2"/>
                </a:cxn>
                <a:cxn ang="16200000">
                  <a:pos x="wd2" y="hd2"/>
                </a:cxn>
              </a:cxnLst>
              <a:rect l="0" t="0" r="r" b="b"/>
              <a:pathLst>
                <a:path w="21600" h="21600" extrusionOk="0">
                  <a:moveTo>
                    <a:pt x="21600" y="211"/>
                  </a:moveTo>
                  <a:lnTo>
                    <a:pt x="21600" y="21600"/>
                  </a:lnTo>
                  <a:lnTo>
                    <a:pt x="722" y="14076"/>
                  </a:lnTo>
                  <a:lnTo>
                    <a:pt x="0" y="13104"/>
                  </a:lnTo>
                  <a:lnTo>
                    <a:pt x="21284" y="0"/>
                  </a:lnTo>
                  <a:lnTo>
                    <a:pt x="21600" y="21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grpSp>
      <p:grpSp>
        <p:nvGrpSpPr>
          <p:cNvPr id="285" name="Group 891"/>
          <p:cNvGrpSpPr/>
          <p:nvPr/>
        </p:nvGrpSpPr>
        <p:grpSpPr>
          <a:xfrm>
            <a:off x="6716227" y="1833171"/>
            <a:ext cx="348997" cy="667376"/>
            <a:chOff x="0" y="0"/>
            <a:chExt cx="723900" cy="723900"/>
          </a:xfrm>
          <a:solidFill>
            <a:schemeClr val="bg1"/>
          </a:solidFill>
        </p:grpSpPr>
        <p:sp>
          <p:nvSpPr>
            <p:cNvPr id="286" name="Shape 886"/>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745" y="21600"/>
                    <a:pt x="6745" y="21600"/>
                    <a:pt x="6745" y="21600"/>
                  </a:cubicBezTo>
                  <a:cubicBezTo>
                    <a:pt x="8859" y="21600"/>
                    <a:pt x="8859" y="21600"/>
                    <a:pt x="8859" y="21600"/>
                  </a:cubicBezTo>
                  <a:cubicBezTo>
                    <a:pt x="10171" y="21600"/>
                    <a:pt x="10171" y="21600"/>
                    <a:pt x="10171" y="21600"/>
                  </a:cubicBezTo>
                  <a:cubicBezTo>
                    <a:pt x="20048" y="21600"/>
                    <a:pt x="20048" y="21600"/>
                    <a:pt x="20048" y="21600"/>
                  </a:cubicBezTo>
                  <a:cubicBezTo>
                    <a:pt x="20904" y="21600"/>
                    <a:pt x="21600" y="20904"/>
                    <a:pt x="21600" y="20048"/>
                  </a:cubicBezTo>
                  <a:cubicBezTo>
                    <a:pt x="21600" y="18683"/>
                    <a:pt x="21600" y="18683"/>
                    <a:pt x="21600" y="18683"/>
                  </a:cubicBezTo>
                  <a:cubicBezTo>
                    <a:pt x="21600" y="9877"/>
                    <a:pt x="21600" y="9877"/>
                    <a:pt x="21600" y="9877"/>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256" y="15685"/>
                  </a:moveTo>
                  <a:cubicBezTo>
                    <a:pt x="4336" y="15765"/>
                    <a:pt x="4336" y="15765"/>
                    <a:pt x="4336" y="15765"/>
                  </a:cubicBezTo>
                  <a:cubicBezTo>
                    <a:pt x="4336" y="15765"/>
                    <a:pt x="4336" y="15765"/>
                    <a:pt x="4336" y="15765"/>
                  </a:cubicBezTo>
                  <a:lnTo>
                    <a:pt x="4256" y="15685"/>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7" name="Shape 887"/>
            <p:cNvSpPr/>
            <p:nvPr/>
          </p:nvSpPr>
          <p:spPr>
            <a:xfrm>
              <a:off x="44033" y="149942"/>
              <a:ext cx="634695" cy="423257"/>
            </a:xfrm>
            <a:custGeom>
              <a:avLst/>
              <a:gdLst/>
              <a:ahLst/>
              <a:cxnLst>
                <a:cxn ang="0">
                  <a:pos x="wd2" y="hd2"/>
                </a:cxn>
                <a:cxn ang="5400000">
                  <a:pos x="wd2" y="hd2"/>
                </a:cxn>
                <a:cxn ang="10800000">
                  <a:pos x="wd2" y="hd2"/>
                </a:cxn>
                <a:cxn ang="16200000">
                  <a:pos x="wd2" y="hd2"/>
                </a:cxn>
              </a:cxnLst>
              <a:rect l="0" t="0" r="r" b="b"/>
              <a:pathLst>
                <a:path w="21600" h="21600" extrusionOk="0">
                  <a:moveTo>
                    <a:pt x="17481" y="9747"/>
                  </a:moveTo>
                  <a:cubicBezTo>
                    <a:pt x="17512" y="9336"/>
                    <a:pt x="17542" y="8924"/>
                    <a:pt x="17542" y="8512"/>
                  </a:cubicBezTo>
                  <a:cubicBezTo>
                    <a:pt x="17542" y="3844"/>
                    <a:pt x="14980" y="0"/>
                    <a:pt x="11868" y="0"/>
                  </a:cubicBezTo>
                  <a:cubicBezTo>
                    <a:pt x="10617" y="0"/>
                    <a:pt x="9427" y="595"/>
                    <a:pt x="8420" y="1739"/>
                  </a:cubicBezTo>
                  <a:cubicBezTo>
                    <a:pt x="7505" y="2792"/>
                    <a:pt x="6834" y="4210"/>
                    <a:pt x="6468" y="5858"/>
                  </a:cubicBezTo>
                  <a:cubicBezTo>
                    <a:pt x="6163" y="5675"/>
                    <a:pt x="5827" y="5629"/>
                    <a:pt x="5522" y="5629"/>
                  </a:cubicBezTo>
                  <a:cubicBezTo>
                    <a:pt x="3905" y="5629"/>
                    <a:pt x="2593" y="7551"/>
                    <a:pt x="2593" y="9931"/>
                  </a:cubicBezTo>
                  <a:cubicBezTo>
                    <a:pt x="2593" y="9976"/>
                    <a:pt x="2593" y="10022"/>
                    <a:pt x="2593" y="10068"/>
                  </a:cubicBezTo>
                  <a:cubicBezTo>
                    <a:pt x="1007" y="11075"/>
                    <a:pt x="0" y="13408"/>
                    <a:pt x="0" y="16017"/>
                  </a:cubicBezTo>
                  <a:cubicBezTo>
                    <a:pt x="0" y="18259"/>
                    <a:pt x="763" y="20319"/>
                    <a:pt x="2044" y="21554"/>
                  </a:cubicBezTo>
                  <a:cubicBezTo>
                    <a:pt x="2075" y="21600"/>
                    <a:pt x="2075" y="21600"/>
                    <a:pt x="2075" y="21600"/>
                  </a:cubicBezTo>
                  <a:cubicBezTo>
                    <a:pt x="19373" y="21600"/>
                    <a:pt x="19373" y="21600"/>
                    <a:pt x="19373" y="21600"/>
                  </a:cubicBezTo>
                  <a:cubicBezTo>
                    <a:pt x="19586" y="21371"/>
                    <a:pt x="19586" y="21371"/>
                    <a:pt x="19586" y="21371"/>
                  </a:cubicBezTo>
                  <a:cubicBezTo>
                    <a:pt x="20868" y="20227"/>
                    <a:pt x="21600" y="18214"/>
                    <a:pt x="21600" y="16017"/>
                  </a:cubicBezTo>
                  <a:cubicBezTo>
                    <a:pt x="21600" y="12585"/>
                    <a:pt x="19769" y="9793"/>
                    <a:pt x="17481" y="9747"/>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8" name="Shape 888"/>
            <p:cNvSpPr/>
            <p:nvPr/>
          </p:nvSpPr>
          <p:spPr>
            <a:xfrm>
              <a:off x="302162" y="215234"/>
              <a:ext cx="184108" cy="94142"/>
            </a:xfrm>
            <a:custGeom>
              <a:avLst/>
              <a:gdLst/>
              <a:ahLst/>
              <a:cxnLst>
                <a:cxn ang="0">
                  <a:pos x="wd2" y="hd2"/>
                </a:cxn>
                <a:cxn ang="5400000">
                  <a:pos x="wd2" y="hd2"/>
                </a:cxn>
                <a:cxn ang="10800000">
                  <a:pos x="wd2" y="hd2"/>
                </a:cxn>
                <a:cxn ang="16200000">
                  <a:pos x="wd2" y="hd2"/>
                </a:cxn>
              </a:cxnLst>
              <a:rect l="0" t="0" r="r" b="b"/>
              <a:pathLst>
                <a:path w="21600" h="21600" extrusionOk="0">
                  <a:moveTo>
                    <a:pt x="3899" y="21600"/>
                  </a:moveTo>
                  <a:cubicBezTo>
                    <a:pt x="3899" y="21394"/>
                    <a:pt x="3899" y="21394"/>
                    <a:pt x="3899" y="21189"/>
                  </a:cubicBezTo>
                  <a:cubicBezTo>
                    <a:pt x="3899" y="13783"/>
                    <a:pt x="6954" y="7611"/>
                    <a:pt x="10747" y="7611"/>
                  </a:cubicBezTo>
                  <a:cubicBezTo>
                    <a:pt x="14646" y="7611"/>
                    <a:pt x="17701" y="13783"/>
                    <a:pt x="17701" y="21189"/>
                  </a:cubicBezTo>
                  <a:cubicBezTo>
                    <a:pt x="17701" y="21394"/>
                    <a:pt x="17701" y="21394"/>
                    <a:pt x="17701" y="21600"/>
                  </a:cubicBezTo>
                  <a:cubicBezTo>
                    <a:pt x="21284" y="21600"/>
                    <a:pt x="21284" y="21600"/>
                    <a:pt x="21284" y="21600"/>
                  </a:cubicBezTo>
                  <a:cubicBezTo>
                    <a:pt x="21389" y="21600"/>
                    <a:pt x="21495" y="21600"/>
                    <a:pt x="21600" y="21600"/>
                  </a:cubicBezTo>
                  <a:cubicBezTo>
                    <a:pt x="21600" y="21394"/>
                    <a:pt x="21600" y="21394"/>
                    <a:pt x="21600" y="21189"/>
                  </a:cubicBezTo>
                  <a:cubicBezTo>
                    <a:pt x="21600" y="9463"/>
                    <a:pt x="16753" y="0"/>
                    <a:pt x="10747" y="0"/>
                  </a:cubicBezTo>
                  <a:cubicBezTo>
                    <a:pt x="4847" y="0"/>
                    <a:pt x="0" y="9463"/>
                    <a:pt x="0" y="21189"/>
                  </a:cubicBezTo>
                  <a:cubicBezTo>
                    <a:pt x="0" y="21394"/>
                    <a:pt x="0" y="21394"/>
                    <a:pt x="0" y="21600"/>
                  </a:cubicBezTo>
                  <a:cubicBezTo>
                    <a:pt x="105" y="21600"/>
                    <a:pt x="211" y="21600"/>
                    <a:pt x="211" y="21600"/>
                  </a:cubicBezTo>
                  <a:lnTo>
                    <a:pt x="3899" y="216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9" name="Shape 889"/>
            <p:cNvSpPr/>
            <p:nvPr/>
          </p:nvSpPr>
          <p:spPr>
            <a:xfrm>
              <a:off x="279007" y="321902"/>
              <a:ext cx="230419" cy="75541"/>
            </a:xfrm>
            <a:custGeom>
              <a:avLst/>
              <a:gdLst/>
              <a:ahLst/>
              <a:cxnLst>
                <a:cxn ang="0">
                  <a:pos x="wd2" y="hd2"/>
                </a:cxn>
                <a:cxn ang="5400000">
                  <a:pos x="wd2" y="hd2"/>
                </a:cxn>
                <a:cxn ang="10800000">
                  <a:pos x="wd2" y="hd2"/>
                </a:cxn>
                <a:cxn ang="16200000">
                  <a:pos x="wd2" y="hd2"/>
                </a:cxn>
              </a:cxnLst>
              <a:rect l="0" t="0" r="r" b="b"/>
              <a:pathLst>
                <a:path w="21600" h="21600" extrusionOk="0">
                  <a:moveTo>
                    <a:pt x="21600" y="7971"/>
                  </a:moveTo>
                  <a:cubicBezTo>
                    <a:pt x="21600" y="3600"/>
                    <a:pt x="20423" y="0"/>
                    <a:pt x="18995" y="0"/>
                  </a:cubicBezTo>
                  <a:cubicBezTo>
                    <a:pt x="2605" y="0"/>
                    <a:pt x="2605" y="0"/>
                    <a:pt x="2605" y="0"/>
                  </a:cubicBezTo>
                  <a:cubicBezTo>
                    <a:pt x="1177" y="0"/>
                    <a:pt x="0" y="3600"/>
                    <a:pt x="0" y="7971"/>
                  </a:cubicBezTo>
                  <a:cubicBezTo>
                    <a:pt x="0" y="21600"/>
                    <a:pt x="0" y="21600"/>
                    <a:pt x="0" y="21600"/>
                  </a:cubicBezTo>
                  <a:cubicBezTo>
                    <a:pt x="21600" y="21600"/>
                    <a:pt x="21600" y="21600"/>
                    <a:pt x="21600" y="21600"/>
                  </a:cubicBezTo>
                  <a:lnTo>
                    <a:pt x="21600" y="797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0" name="Shape 890"/>
            <p:cNvSpPr/>
            <p:nvPr/>
          </p:nvSpPr>
          <p:spPr>
            <a:xfrm>
              <a:off x="279007" y="429708"/>
              <a:ext cx="230419" cy="80477"/>
            </a:xfrm>
            <a:custGeom>
              <a:avLst/>
              <a:gdLst/>
              <a:ahLst/>
              <a:cxnLst>
                <a:cxn ang="0">
                  <a:pos x="wd2" y="hd2"/>
                </a:cxn>
                <a:cxn ang="5400000">
                  <a:pos x="wd2" y="hd2"/>
                </a:cxn>
                <a:cxn ang="10800000">
                  <a:pos x="wd2" y="hd2"/>
                </a:cxn>
                <a:cxn ang="16200000">
                  <a:pos x="wd2" y="hd2"/>
                </a:cxn>
              </a:cxnLst>
              <a:rect l="0" t="0" r="r" b="b"/>
              <a:pathLst>
                <a:path w="21600" h="21600" extrusionOk="0">
                  <a:moveTo>
                    <a:pt x="0" y="14160"/>
                  </a:moveTo>
                  <a:cubicBezTo>
                    <a:pt x="0" y="18240"/>
                    <a:pt x="1177" y="21600"/>
                    <a:pt x="2605" y="21600"/>
                  </a:cubicBezTo>
                  <a:cubicBezTo>
                    <a:pt x="18995" y="21600"/>
                    <a:pt x="18995" y="21600"/>
                    <a:pt x="18995" y="21600"/>
                  </a:cubicBezTo>
                  <a:cubicBezTo>
                    <a:pt x="20423" y="21600"/>
                    <a:pt x="21600" y="18240"/>
                    <a:pt x="21600" y="14160"/>
                  </a:cubicBezTo>
                  <a:cubicBezTo>
                    <a:pt x="21600" y="0"/>
                    <a:pt x="21600" y="0"/>
                    <a:pt x="21600" y="0"/>
                  </a:cubicBezTo>
                  <a:cubicBezTo>
                    <a:pt x="0" y="0"/>
                    <a:pt x="0" y="0"/>
                    <a:pt x="0" y="0"/>
                  </a:cubicBezTo>
                  <a:lnTo>
                    <a:pt x="0" y="1416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grpSp>
      <p:grpSp>
        <p:nvGrpSpPr>
          <p:cNvPr id="257" name="Group 918"/>
          <p:cNvGrpSpPr/>
          <p:nvPr/>
        </p:nvGrpSpPr>
        <p:grpSpPr>
          <a:xfrm>
            <a:off x="9826116" y="1834546"/>
            <a:ext cx="347561" cy="664631"/>
            <a:chOff x="0" y="0"/>
            <a:chExt cx="864960" cy="864960"/>
          </a:xfrm>
          <a:solidFill>
            <a:schemeClr val="bg1"/>
          </a:solidFill>
        </p:grpSpPr>
        <p:sp>
          <p:nvSpPr>
            <p:cNvPr id="258" name="Shape 892"/>
            <p:cNvSpPr/>
            <p:nvPr/>
          </p:nvSpPr>
          <p:spPr>
            <a:xfrm>
              <a:off x="0" y="0"/>
              <a:ext cx="864961" cy="86496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049" y="21600"/>
                    <a:pt x="6049" y="21600"/>
                    <a:pt x="6049" y="21600"/>
                  </a:cubicBezTo>
                  <a:cubicBezTo>
                    <a:pt x="6745" y="21600"/>
                    <a:pt x="6745" y="21600"/>
                    <a:pt x="6745" y="21600"/>
                  </a:cubicBezTo>
                  <a:cubicBezTo>
                    <a:pt x="7682" y="21600"/>
                    <a:pt x="7682" y="21600"/>
                    <a:pt x="7682" y="21600"/>
                  </a:cubicBezTo>
                  <a:cubicBezTo>
                    <a:pt x="8859" y="21600"/>
                    <a:pt x="8859" y="21600"/>
                    <a:pt x="8859" y="21600"/>
                  </a:cubicBezTo>
                  <a:cubicBezTo>
                    <a:pt x="10171" y="21600"/>
                    <a:pt x="10171" y="21600"/>
                    <a:pt x="10171" y="21600"/>
                  </a:cubicBezTo>
                  <a:cubicBezTo>
                    <a:pt x="20048" y="21600"/>
                    <a:pt x="20048" y="21600"/>
                    <a:pt x="20048" y="21600"/>
                  </a:cubicBezTo>
                  <a:cubicBezTo>
                    <a:pt x="20904" y="21600"/>
                    <a:pt x="21600" y="20904"/>
                    <a:pt x="21600" y="20048"/>
                  </a:cubicBezTo>
                  <a:cubicBezTo>
                    <a:pt x="21600" y="18683"/>
                    <a:pt x="21600" y="18683"/>
                    <a:pt x="21600" y="18683"/>
                  </a:cubicBezTo>
                  <a:cubicBezTo>
                    <a:pt x="21600" y="10760"/>
                    <a:pt x="21600" y="10760"/>
                    <a:pt x="21600" y="10760"/>
                  </a:cubicBezTo>
                  <a:cubicBezTo>
                    <a:pt x="21600" y="9877"/>
                    <a:pt x="21600" y="9877"/>
                    <a:pt x="21600" y="9877"/>
                  </a:cubicBezTo>
                  <a:cubicBezTo>
                    <a:pt x="21600" y="7655"/>
                    <a:pt x="21600" y="7655"/>
                    <a:pt x="21600" y="7655"/>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336" y="15765"/>
                  </a:moveTo>
                  <a:cubicBezTo>
                    <a:pt x="4336" y="15765"/>
                    <a:pt x="4336" y="15765"/>
                    <a:pt x="4336" y="15765"/>
                  </a:cubicBezTo>
                  <a:cubicBezTo>
                    <a:pt x="4256" y="15685"/>
                    <a:pt x="4256" y="15685"/>
                    <a:pt x="4256" y="15685"/>
                  </a:cubicBezTo>
                  <a:lnTo>
                    <a:pt x="4336" y="15765"/>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59" name="Shape 893"/>
            <p:cNvSpPr/>
            <p:nvPr/>
          </p:nvSpPr>
          <p:spPr>
            <a:xfrm>
              <a:off x="678542" y="526142"/>
              <a:ext cx="145598" cy="266701"/>
            </a:xfrm>
            <a:custGeom>
              <a:avLst/>
              <a:gdLst/>
              <a:ahLst/>
              <a:cxnLst>
                <a:cxn ang="0">
                  <a:pos x="wd2" y="hd2"/>
                </a:cxn>
                <a:cxn ang="5400000">
                  <a:pos x="wd2" y="hd2"/>
                </a:cxn>
                <a:cxn ang="10800000">
                  <a:pos x="wd2" y="hd2"/>
                </a:cxn>
                <a:cxn ang="16200000">
                  <a:pos x="wd2" y="hd2"/>
                </a:cxn>
              </a:cxnLst>
              <a:rect l="0" t="0" r="r" b="b"/>
              <a:pathLst>
                <a:path w="21600" h="21600" extrusionOk="0">
                  <a:moveTo>
                    <a:pt x="20647" y="87"/>
                  </a:moveTo>
                  <a:cubicBezTo>
                    <a:pt x="20488" y="0"/>
                    <a:pt x="20171" y="0"/>
                    <a:pt x="20012" y="0"/>
                  </a:cubicBezTo>
                  <a:cubicBezTo>
                    <a:pt x="19694" y="0"/>
                    <a:pt x="19376" y="0"/>
                    <a:pt x="19059" y="173"/>
                  </a:cubicBezTo>
                  <a:cubicBezTo>
                    <a:pt x="794" y="7027"/>
                    <a:pt x="794" y="7027"/>
                    <a:pt x="794" y="7027"/>
                  </a:cubicBezTo>
                  <a:cubicBezTo>
                    <a:pt x="318" y="7200"/>
                    <a:pt x="0" y="7460"/>
                    <a:pt x="0" y="7720"/>
                  </a:cubicBezTo>
                  <a:cubicBezTo>
                    <a:pt x="0" y="20733"/>
                    <a:pt x="0" y="20733"/>
                    <a:pt x="0" y="20733"/>
                  </a:cubicBezTo>
                  <a:cubicBezTo>
                    <a:pt x="0" y="21080"/>
                    <a:pt x="476" y="21340"/>
                    <a:pt x="953" y="21513"/>
                  </a:cubicBezTo>
                  <a:cubicBezTo>
                    <a:pt x="1112" y="21600"/>
                    <a:pt x="1429" y="21600"/>
                    <a:pt x="1747" y="21600"/>
                  </a:cubicBezTo>
                  <a:cubicBezTo>
                    <a:pt x="2065" y="21600"/>
                    <a:pt x="2224" y="21513"/>
                    <a:pt x="2541" y="21427"/>
                  </a:cubicBezTo>
                  <a:cubicBezTo>
                    <a:pt x="20806" y="14660"/>
                    <a:pt x="20806" y="14660"/>
                    <a:pt x="20806" y="14660"/>
                  </a:cubicBezTo>
                  <a:cubicBezTo>
                    <a:pt x="21282" y="14487"/>
                    <a:pt x="21600" y="14227"/>
                    <a:pt x="21600" y="13880"/>
                  </a:cubicBezTo>
                  <a:cubicBezTo>
                    <a:pt x="21600" y="867"/>
                    <a:pt x="21600" y="867"/>
                    <a:pt x="21600" y="867"/>
                  </a:cubicBezTo>
                  <a:cubicBezTo>
                    <a:pt x="21600" y="520"/>
                    <a:pt x="21282" y="260"/>
                    <a:pt x="20647" y="87"/>
                  </a:cubicBezTo>
                  <a:close/>
                  <a:moveTo>
                    <a:pt x="20012" y="13880"/>
                  </a:moveTo>
                  <a:cubicBezTo>
                    <a:pt x="1747" y="20733"/>
                    <a:pt x="1747" y="20733"/>
                    <a:pt x="1747" y="20733"/>
                  </a:cubicBezTo>
                  <a:cubicBezTo>
                    <a:pt x="1747" y="7720"/>
                    <a:pt x="1747" y="7720"/>
                    <a:pt x="1747" y="7720"/>
                  </a:cubicBezTo>
                  <a:cubicBezTo>
                    <a:pt x="20012" y="867"/>
                    <a:pt x="20012" y="867"/>
                    <a:pt x="20012" y="867"/>
                  </a:cubicBezTo>
                  <a:lnTo>
                    <a:pt x="20012" y="1388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0" name="Shape 894"/>
            <p:cNvSpPr/>
            <p:nvPr/>
          </p:nvSpPr>
          <p:spPr>
            <a:xfrm>
              <a:off x="688067" y="532492"/>
              <a:ext cx="127455" cy="2540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4117"/>
                  </a:lnTo>
                  <a:lnTo>
                    <a:pt x="21600" y="0"/>
                  </a:lnTo>
                  <a:lnTo>
                    <a:pt x="0" y="7483"/>
                  </a:lnTo>
                  <a:lnTo>
                    <a:pt x="0" y="216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1" name="Shape 895"/>
            <p:cNvSpPr/>
            <p:nvPr/>
          </p:nvSpPr>
          <p:spPr>
            <a:xfrm>
              <a:off x="498475" y="434067"/>
              <a:ext cx="305369" cy="167369"/>
            </a:xfrm>
            <a:custGeom>
              <a:avLst/>
              <a:gdLst/>
              <a:ahLst/>
              <a:cxnLst>
                <a:cxn ang="0">
                  <a:pos x="wd2" y="hd2"/>
                </a:cxn>
                <a:cxn ang="5400000">
                  <a:pos x="wd2" y="hd2"/>
                </a:cxn>
                <a:cxn ang="10800000">
                  <a:pos x="wd2" y="hd2"/>
                </a:cxn>
                <a:cxn ang="16200000">
                  <a:pos x="wd2" y="hd2"/>
                </a:cxn>
              </a:cxnLst>
              <a:rect l="0" t="0" r="r" b="b"/>
              <a:pathLst>
                <a:path w="21544" h="21600" extrusionOk="0">
                  <a:moveTo>
                    <a:pt x="21524" y="9000"/>
                  </a:moveTo>
                  <a:cubicBezTo>
                    <a:pt x="21524" y="8585"/>
                    <a:pt x="21298" y="8031"/>
                    <a:pt x="21071" y="7892"/>
                  </a:cubicBezTo>
                  <a:cubicBezTo>
                    <a:pt x="10196" y="138"/>
                    <a:pt x="10196" y="138"/>
                    <a:pt x="10196" y="138"/>
                  </a:cubicBezTo>
                  <a:cubicBezTo>
                    <a:pt x="10120" y="138"/>
                    <a:pt x="10045" y="0"/>
                    <a:pt x="9894" y="0"/>
                  </a:cubicBezTo>
                  <a:cubicBezTo>
                    <a:pt x="9818" y="0"/>
                    <a:pt x="9667" y="138"/>
                    <a:pt x="9516" y="277"/>
                  </a:cubicBezTo>
                  <a:cubicBezTo>
                    <a:pt x="378" y="10938"/>
                    <a:pt x="378" y="10938"/>
                    <a:pt x="378" y="10938"/>
                  </a:cubicBezTo>
                  <a:cubicBezTo>
                    <a:pt x="76" y="11215"/>
                    <a:pt x="0" y="11769"/>
                    <a:pt x="0" y="12323"/>
                  </a:cubicBezTo>
                  <a:cubicBezTo>
                    <a:pt x="0" y="12877"/>
                    <a:pt x="227" y="13292"/>
                    <a:pt x="453" y="13431"/>
                  </a:cubicBezTo>
                  <a:cubicBezTo>
                    <a:pt x="11782" y="21462"/>
                    <a:pt x="11782" y="21462"/>
                    <a:pt x="11782" y="21462"/>
                  </a:cubicBezTo>
                  <a:cubicBezTo>
                    <a:pt x="11857" y="21462"/>
                    <a:pt x="12008" y="21600"/>
                    <a:pt x="12084" y="21600"/>
                  </a:cubicBezTo>
                  <a:cubicBezTo>
                    <a:pt x="12235" y="21600"/>
                    <a:pt x="12386" y="21462"/>
                    <a:pt x="12537" y="21323"/>
                  </a:cubicBezTo>
                  <a:cubicBezTo>
                    <a:pt x="21222" y="10385"/>
                    <a:pt x="21222" y="10385"/>
                    <a:pt x="21222" y="10385"/>
                  </a:cubicBezTo>
                  <a:cubicBezTo>
                    <a:pt x="21449" y="10108"/>
                    <a:pt x="21600" y="9554"/>
                    <a:pt x="21524" y="9000"/>
                  </a:cubicBezTo>
                  <a:close/>
                  <a:moveTo>
                    <a:pt x="12084" y="20215"/>
                  </a:moveTo>
                  <a:cubicBezTo>
                    <a:pt x="755" y="12185"/>
                    <a:pt x="755" y="12185"/>
                    <a:pt x="755" y="12185"/>
                  </a:cubicBezTo>
                  <a:cubicBezTo>
                    <a:pt x="9894" y="1385"/>
                    <a:pt x="9894" y="1385"/>
                    <a:pt x="9894" y="1385"/>
                  </a:cubicBezTo>
                  <a:cubicBezTo>
                    <a:pt x="20769" y="9138"/>
                    <a:pt x="20769" y="9138"/>
                    <a:pt x="20769" y="9138"/>
                  </a:cubicBezTo>
                  <a:lnTo>
                    <a:pt x="12084" y="20215"/>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2" name="Shape 896"/>
            <p:cNvSpPr/>
            <p:nvPr/>
          </p:nvSpPr>
          <p:spPr>
            <a:xfrm>
              <a:off x="507092" y="443592"/>
              <a:ext cx="288926" cy="147866"/>
            </a:xfrm>
            <a:custGeom>
              <a:avLst/>
              <a:gdLst/>
              <a:ahLst/>
              <a:cxnLst>
                <a:cxn ang="0">
                  <a:pos x="wd2" y="hd2"/>
                </a:cxn>
                <a:cxn ang="5400000">
                  <a:pos x="wd2" y="hd2"/>
                </a:cxn>
                <a:cxn ang="10800000">
                  <a:pos x="wd2" y="hd2"/>
                </a:cxn>
                <a:cxn ang="16200000">
                  <a:pos x="wd2" y="hd2"/>
                </a:cxn>
              </a:cxnLst>
              <a:rect l="0" t="0" r="r" b="b"/>
              <a:pathLst>
                <a:path w="21600" h="21600" extrusionOk="0">
                  <a:moveTo>
                    <a:pt x="0" y="12390"/>
                  </a:moveTo>
                  <a:lnTo>
                    <a:pt x="12173" y="21600"/>
                  </a:lnTo>
                  <a:lnTo>
                    <a:pt x="21600" y="8945"/>
                  </a:lnTo>
                  <a:lnTo>
                    <a:pt x="9834" y="0"/>
                  </a:lnTo>
                  <a:lnTo>
                    <a:pt x="0" y="1239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3" name="Shape 897"/>
            <p:cNvSpPr/>
            <p:nvPr/>
          </p:nvSpPr>
          <p:spPr>
            <a:xfrm>
              <a:off x="490764" y="551089"/>
              <a:ext cx="174626" cy="246290"/>
            </a:xfrm>
            <a:custGeom>
              <a:avLst/>
              <a:gdLst/>
              <a:ahLst/>
              <a:cxnLst>
                <a:cxn ang="0">
                  <a:pos x="wd2" y="hd2"/>
                </a:cxn>
                <a:cxn ang="5400000">
                  <a:pos x="wd2" y="hd2"/>
                </a:cxn>
                <a:cxn ang="10800000">
                  <a:pos x="wd2" y="hd2"/>
                </a:cxn>
                <a:cxn ang="16200000">
                  <a:pos x="wd2" y="hd2"/>
                </a:cxn>
              </a:cxnLst>
              <a:rect l="0" t="0" r="r" b="b"/>
              <a:pathLst>
                <a:path w="21600" h="21600" extrusionOk="0">
                  <a:moveTo>
                    <a:pt x="20672" y="5353"/>
                  </a:moveTo>
                  <a:cubicBezTo>
                    <a:pt x="1723" y="94"/>
                    <a:pt x="1723" y="94"/>
                    <a:pt x="1723" y="94"/>
                  </a:cubicBezTo>
                  <a:cubicBezTo>
                    <a:pt x="1590" y="0"/>
                    <a:pt x="1458" y="0"/>
                    <a:pt x="1325" y="0"/>
                  </a:cubicBezTo>
                  <a:cubicBezTo>
                    <a:pt x="1060" y="0"/>
                    <a:pt x="795" y="94"/>
                    <a:pt x="530" y="188"/>
                  </a:cubicBezTo>
                  <a:cubicBezTo>
                    <a:pt x="133" y="376"/>
                    <a:pt x="0" y="657"/>
                    <a:pt x="0" y="939"/>
                  </a:cubicBezTo>
                  <a:cubicBezTo>
                    <a:pt x="0" y="15496"/>
                    <a:pt x="0" y="15496"/>
                    <a:pt x="0" y="15496"/>
                  </a:cubicBezTo>
                  <a:cubicBezTo>
                    <a:pt x="0" y="15871"/>
                    <a:pt x="265" y="16153"/>
                    <a:pt x="795" y="16341"/>
                  </a:cubicBezTo>
                  <a:cubicBezTo>
                    <a:pt x="19745" y="21506"/>
                    <a:pt x="19745" y="21506"/>
                    <a:pt x="19745" y="21506"/>
                  </a:cubicBezTo>
                  <a:cubicBezTo>
                    <a:pt x="19877" y="21600"/>
                    <a:pt x="20010" y="21600"/>
                    <a:pt x="20275" y="21600"/>
                  </a:cubicBezTo>
                  <a:cubicBezTo>
                    <a:pt x="20540" y="21600"/>
                    <a:pt x="20805" y="21506"/>
                    <a:pt x="20937" y="21412"/>
                  </a:cubicBezTo>
                  <a:cubicBezTo>
                    <a:pt x="21335" y="21224"/>
                    <a:pt x="21600" y="20943"/>
                    <a:pt x="21600" y="20661"/>
                  </a:cubicBezTo>
                  <a:cubicBezTo>
                    <a:pt x="21600" y="6198"/>
                    <a:pt x="21600" y="6198"/>
                    <a:pt x="21600" y="6198"/>
                  </a:cubicBezTo>
                  <a:cubicBezTo>
                    <a:pt x="21600" y="5823"/>
                    <a:pt x="21202" y="5447"/>
                    <a:pt x="20672" y="5353"/>
                  </a:cubicBezTo>
                  <a:close/>
                  <a:moveTo>
                    <a:pt x="20275" y="20661"/>
                  </a:moveTo>
                  <a:cubicBezTo>
                    <a:pt x="1325" y="15496"/>
                    <a:pt x="1325" y="15496"/>
                    <a:pt x="1325" y="15496"/>
                  </a:cubicBezTo>
                  <a:cubicBezTo>
                    <a:pt x="1325" y="939"/>
                    <a:pt x="1325" y="939"/>
                    <a:pt x="1325" y="939"/>
                  </a:cubicBezTo>
                  <a:cubicBezTo>
                    <a:pt x="20275" y="6198"/>
                    <a:pt x="20275" y="6198"/>
                    <a:pt x="20275" y="6198"/>
                  </a:cubicBezTo>
                  <a:lnTo>
                    <a:pt x="20275" y="2066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4" name="Shape 898"/>
            <p:cNvSpPr/>
            <p:nvPr/>
          </p:nvSpPr>
          <p:spPr>
            <a:xfrm>
              <a:off x="499382" y="559253"/>
              <a:ext cx="156483" cy="229508"/>
            </a:xfrm>
            <a:custGeom>
              <a:avLst/>
              <a:gdLst/>
              <a:ahLst/>
              <a:cxnLst>
                <a:cxn ang="0">
                  <a:pos x="wd2" y="hd2"/>
                </a:cxn>
                <a:cxn ang="5400000">
                  <a:pos x="wd2" y="hd2"/>
                </a:cxn>
                <a:cxn ang="10800000">
                  <a:pos x="wd2" y="hd2"/>
                </a:cxn>
                <a:cxn ang="16200000">
                  <a:pos x="wd2" y="hd2"/>
                </a:cxn>
              </a:cxnLst>
              <a:rect l="0" t="0" r="r" b="b"/>
              <a:pathLst>
                <a:path w="21600" h="21600" extrusionOk="0">
                  <a:moveTo>
                    <a:pt x="0" y="15965"/>
                  </a:moveTo>
                  <a:lnTo>
                    <a:pt x="21600" y="21600"/>
                  </a:lnTo>
                  <a:lnTo>
                    <a:pt x="21600" y="5763"/>
                  </a:lnTo>
                  <a:lnTo>
                    <a:pt x="0" y="0"/>
                  </a:lnTo>
                  <a:lnTo>
                    <a:pt x="0" y="15965"/>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5" name="Shape 899"/>
            <p:cNvSpPr/>
            <p:nvPr/>
          </p:nvSpPr>
          <p:spPr>
            <a:xfrm>
              <a:off x="502557" y="438603"/>
              <a:ext cx="136072" cy="145598"/>
            </a:xfrm>
            <a:custGeom>
              <a:avLst/>
              <a:gdLst/>
              <a:ahLst/>
              <a:cxnLst>
                <a:cxn ang="0">
                  <a:pos x="wd2" y="hd2"/>
                </a:cxn>
                <a:cxn ang="5400000">
                  <a:pos x="wd2" y="hd2"/>
                </a:cxn>
                <a:cxn ang="10800000">
                  <a:pos x="wd2" y="hd2"/>
                </a:cxn>
                <a:cxn ang="16200000">
                  <a:pos x="wd2" y="hd2"/>
                </a:cxn>
              </a:cxnLst>
              <a:rect l="0" t="0" r="r" b="b"/>
              <a:pathLst>
                <a:path w="21600" h="21600" extrusionOk="0">
                  <a:moveTo>
                    <a:pt x="21600" y="269"/>
                  </a:moveTo>
                  <a:lnTo>
                    <a:pt x="21600" y="21600"/>
                  </a:lnTo>
                  <a:lnTo>
                    <a:pt x="720" y="14131"/>
                  </a:lnTo>
                  <a:lnTo>
                    <a:pt x="0" y="13189"/>
                  </a:lnTo>
                  <a:lnTo>
                    <a:pt x="21240" y="0"/>
                  </a:lnTo>
                  <a:lnTo>
                    <a:pt x="21600" y="269"/>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6" name="Shape 900"/>
            <p:cNvSpPr/>
            <p:nvPr/>
          </p:nvSpPr>
          <p:spPr>
            <a:xfrm>
              <a:off x="268967" y="137432"/>
              <a:ext cx="128816" cy="235404"/>
            </a:xfrm>
            <a:custGeom>
              <a:avLst/>
              <a:gdLst/>
              <a:ahLst/>
              <a:cxnLst>
                <a:cxn ang="0">
                  <a:pos x="wd2" y="hd2"/>
                </a:cxn>
                <a:cxn ang="5400000">
                  <a:pos x="wd2" y="hd2"/>
                </a:cxn>
                <a:cxn ang="10800000">
                  <a:pos x="wd2" y="hd2"/>
                </a:cxn>
                <a:cxn ang="16200000">
                  <a:pos x="wd2" y="hd2"/>
                </a:cxn>
              </a:cxnLst>
              <a:rect l="0" t="0" r="r" b="b"/>
              <a:pathLst>
                <a:path w="21600" h="21600" extrusionOk="0">
                  <a:moveTo>
                    <a:pt x="20700" y="98"/>
                  </a:moveTo>
                  <a:cubicBezTo>
                    <a:pt x="20520" y="0"/>
                    <a:pt x="20160" y="0"/>
                    <a:pt x="19980" y="0"/>
                  </a:cubicBezTo>
                  <a:cubicBezTo>
                    <a:pt x="19620" y="0"/>
                    <a:pt x="19260" y="0"/>
                    <a:pt x="19080" y="98"/>
                  </a:cubicBezTo>
                  <a:cubicBezTo>
                    <a:pt x="720" y="6971"/>
                    <a:pt x="720" y="6971"/>
                    <a:pt x="720" y="6971"/>
                  </a:cubicBezTo>
                  <a:cubicBezTo>
                    <a:pt x="360" y="7167"/>
                    <a:pt x="0" y="7462"/>
                    <a:pt x="0" y="7658"/>
                  </a:cubicBezTo>
                  <a:cubicBezTo>
                    <a:pt x="0" y="20716"/>
                    <a:pt x="0" y="20716"/>
                    <a:pt x="0" y="20716"/>
                  </a:cubicBezTo>
                  <a:cubicBezTo>
                    <a:pt x="0" y="21011"/>
                    <a:pt x="360" y="21305"/>
                    <a:pt x="900" y="21502"/>
                  </a:cubicBezTo>
                  <a:cubicBezTo>
                    <a:pt x="1080" y="21502"/>
                    <a:pt x="1440" y="21600"/>
                    <a:pt x="1620" y="21600"/>
                  </a:cubicBezTo>
                  <a:cubicBezTo>
                    <a:pt x="1980" y="21600"/>
                    <a:pt x="2340" y="21502"/>
                    <a:pt x="2520" y="21404"/>
                  </a:cubicBezTo>
                  <a:cubicBezTo>
                    <a:pt x="20880" y="14629"/>
                    <a:pt x="20880" y="14629"/>
                    <a:pt x="20880" y="14629"/>
                  </a:cubicBezTo>
                  <a:cubicBezTo>
                    <a:pt x="21240" y="14433"/>
                    <a:pt x="21600" y="14138"/>
                    <a:pt x="21600" y="13844"/>
                  </a:cubicBezTo>
                  <a:cubicBezTo>
                    <a:pt x="21600" y="785"/>
                    <a:pt x="21600" y="785"/>
                    <a:pt x="21600" y="785"/>
                  </a:cubicBezTo>
                  <a:cubicBezTo>
                    <a:pt x="21600" y="491"/>
                    <a:pt x="21240" y="196"/>
                    <a:pt x="20700" y="98"/>
                  </a:cubicBezTo>
                  <a:close/>
                  <a:moveTo>
                    <a:pt x="19980" y="13844"/>
                  </a:moveTo>
                  <a:cubicBezTo>
                    <a:pt x="1620" y="20716"/>
                    <a:pt x="1620" y="20716"/>
                    <a:pt x="1620" y="20716"/>
                  </a:cubicBezTo>
                  <a:cubicBezTo>
                    <a:pt x="1620" y="7658"/>
                    <a:pt x="1620" y="7658"/>
                    <a:pt x="1620" y="7658"/>
                  </a:cubicBezTo>
                  <a:cubicBezTo>
                    <a:pt x="19980" y="785"/>
                    <a:pt x="19980" y="785"/>
                    <a:pt x="19980" y="785"/>
                  </a:cubicBezTo>
                  <a:lnTo>
                    <a:pt x="19980" y="13844"/>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7" name="Shape 901"/>
            <p:cNvSpPr/>
            <p:nvPr/>
          </p:nvSpPr>
          <p:spPr>
            <a:xfrm>
              <a:off x="276678" y="142875"/>
              <a:ext cx="113394" cy="2236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4152"/>
                  </a:lnTo>
                  <a:lnTo>
                    <a:pt x="21600" y="0"/>
                  </a:lnTo>
                  <a:lnTo>
                    <a:pt x="0" y="7448"/>
                  </a:lnTo>
                  <a:lnTo>
                    <a:pt x="0" y="216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8" name="Shape 902"/>
            <p:cNvSpPr/>
            <p:nvPr/>
          </p:nvSpPr>
          <p:spPr>
            <a:xfrm>
              <a:off x="109310" y="55789"/>
              <a:ext cx="270444" cy="146958"/>
            </a:xfrm>
            <a:custGeom>
              <a:avLst/>
              <a:gdLst/>
              <a:ahLst/>
              <a:cxnLst>
                <a:cxn ang="0">
                  <a:pos x="wd2" y="hd2"/>
                </a:cxn>
                <a:cxn ang="5400000">
                  <a:pos x="wd2" y="hd2"/>
                </a:cxn>
                <a:cxn ang="10800000">
                  <a:pos x="wd2" y="hd2"/>
                </a:cxn>
                <a:cxn ang="16200000">
                  <a:pos x="wd2" y="hd2"/>
                </a:cxn>
              </a:cxnLst>
              <a:rect l="0" t="0" r="r" b="b"/>
              <a:pathLst>
                <a:path w="21537" h="21600" extrusionOk="0">
                  <a:moveTo>
                    <a:pt x="21515" y="8987"/>
                  </a:moveTo>
                  <a:cubicBezTo>
                    <a:pt x="21515" y="8514"/>
                    <a:pt x="21344" y="8041"/>
                    <a:pt x="21088" y="7883"/>
                  </a:cubicBezTo>
                  <a:cubicBezTo>
                    <a:pt x="10245" y="158"/>
                    <a:pt x="10245" y="158"/>
                    <a:pt x="10245" y="158"/>
                  </a:cubicBezTo>
                  <a:cubicBezTo>
                    <a:pt x="10160" y="0"/>
                    <a:pt x="9989" y="0"/>
                    <a:pt x="9904" y="0"/>
                  </a:cubicBezTo>
                  <a:cubicBezTo>
                    <a:pt x="9818" y="0"/>
                    <a:pt x="9647" y="0"/>
                    <a:pt x="9562" y="158"/>
                  </a:cubicBezTo>
                  <a:cubicBezTo>
                    <a:pt x="342" y="11036"/>
                    <a:pt x="342" y="11036"/>
                    <a:pt x="342" y="11036"/>
                  </a:cubicBezTo>
                  <a:cubicBezTo>
                    <a:pt x="85" y="11352"/>
                    <a:pt x="0" y="11825"/>
                    <a:pt x="0" y="12298"/>
                  </a:cubicBezTo>
                  <a:cubicBezTo>
                    <a:pt x="85" y="12928"/>
                    <a:pt x="256" y="13244"/>
                    <a:pt x="512" y="13559"/>
                  </a:cubicBezTo>
                  <a:cubicBezTo>
                    <a:pt x="11782" y="21600"/>
                    <a:pt x="11782" y="21600"/>
                    <a:pt x="11782" y="21600"/>
                  </a:cubicBezTo>
                  <a:cubicBezTo>
                    <a:pt x="11867" y="21600"/>
                    <a:pt x="11953" y="21600"/>
                    <a:pt x="12123" y="21600"/>
                  </a:cubicBezTo>
                  <a:cubicBezTo>
                    <a:pt x="12209" y="21600"/>
                    <a:pt x="12379" y="21600"/>
                    <a:pt x="12550" y="21442"/>
                  </a:cubicBezTo>
                  <a:cubicBezTo>
                    <a:pt x="21173" y="10406"/>
                    <a:pt x="21173" y="10406"/>
                    <a:pt x="21173" y="10406"/>
                  </a:cubicBezTo>
                  <a:cubicBezTo>
                    <a:pt x="21429" y="10091"/>
                    <a:pt x="21600" y="9618"/>
                    <a:pt x="21515" y="8987"/>
                  </a:cubicBezTo>
                  <a:close/>
                  <a:moveTo>
                    <a:pt x="12123" y="20181"/>
                  </a:moveTo>
                  <a:cubicBezTo>
                    <a:pt x="768" y="12140"/>
                    <a:pt x="768" y="12140"/>
                    <a:pt x="768" y="12140"/>
                  </a:cubicBezTo>
                  <a:cubicBezTo>
                    <a:pt x="9904" y="1419"/>
                    <a:pt x="9904" y="1419"/>
                    <a:pt x="9904" y="1419"/>
                  </a:cubicBezTo>
                  <a:cubicBezTo>
                    <a:pt x="20746" y="9145"/>
                    <a:pt x="20746" y="9145"/>
                    <a:pt x="20746" y="9145"/>
                  </a:cubicBezTo>
                  <a:lnTo>
                    <a:pt x="12123" y="2018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9" name="Shape 903"/>
            <p:cNvSpPr/>
            <p:nvPr/>
          </p:nvSpPr>
          <p:spPr>
            <a:xfrm>
              <a:off x="117021" y="64407"/>
              <a:ext cx="255815" cy="130629"/>
            </a:xfrm>
            <a:custGeom>
              <a:avLst/>
              <a:gdLst/>
              <a:ahLst/>
              <a:cxnLst>
                <a:cxn ang="0">
                  <a:pos x="wd2" y="hd2"/>
                </a:cxn>
                <a:cxn ang="5400000">
                  <a:pos x="wd2" y="hd2"/>
                </a:cxn>
                <a:cxn ang="10800000">
                  <a:pos x="wd2" y="hd2"/>
                </a:cxn>
                <a:cxn ang="16200000">
                  <a:pos x="wd2" y="hd2"/>
                </a:cxn>
              </a:cxnLst>
              <a:rect l="0" t="0" r="r" b="b"/>
              <a:pathLst>
                <a:path w="21600" h="21600" extrusionOk="0">
                  <a:moveTo>
                    <a:pt x="0" y="12450"/>
                  </a:moveTo>
                  <a:lnTo>
                    <a:pt x="12217" y="21600"/>
                  </a:lnTo>
                  <a:lnTo>
                    <a:pt x="21600" y="8850"/>
                  </a:lnTo>
                  <a:lnTo>
                    <a:pt x="9843" y="0"/>
                  </a:lnTo>
                  <a:lnTo>
                    <a:pt x="0" y="1245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0" name="Shape 904"/>
            <p:cNvSpPr/>
            <p:nvPr/>
          </p:nvSpPr>
          <p:spPr>
            <a:xfrm>
              <a:off x="102960" y="158750"/>
              <a:ext cx="154216" cy="217715"/>
            </a:xfrm>
            <a:custGeom>
              <a:avLst/>
              <a:gdLst/>
              <a:ahLst/>
              <a:cxnLst>
                <a:cxn ang="0">
                  <a:pos x="wd2" y="hd2"/>
                </a:cxn>
                <a:cxn ang="5400000">
                  <a:pos x="wd2" y="hd2"/>
                </a:cxn>
                <a:cxn ang="10800000">
                  <a:pos x="wd2" y="hd2"/>
                </a:cxn>
                <a:cxn ang="16200000">
                  <a:pos x="wd2" y="hd2"/>
                </a:cxn>
              </a:cxnLst>
              <a:rect l="0" t="0" r="r" b="b"/>
              <a:pathLst>
                <a:path w="21600" h="21600" extrusionOk="0">
                  <a:moveTo>
                    <a:pt x="20700" y="5320"/>
                  </a:moveTo>
                  <a:cubicBezTo>
                    <a:pt x="1800" y="106"/>
                    <a:pt x="1800" y="106"/>
                    <a:pt x="1800" y="106"/>
                  </a:cubicBezTo>
                  <a:cubicBezTo>
                    <a:pt x="1650" y="0"/>
                    <a:pt x="1500" y="0"/>
                    <a:pt x="1350" y="0"/>
                  </a:cubicBezTo>
                  <a:cubicBezTo>
                    <a:pt x="1050" y="0"/>
                    <a:pt x="750" y="106"/>
                    <a:pt x="600" y="213"/>
                  </a:cubicBezTo>
                  <a:cubicBezTo>
                    <a:pt x="150" y="319"/>
                    <a:pt x="0" y="638"/>
                    <a:pt x="0" y="958"/>
                  </a:cubicBezTo>
                  <a:cubicBezTo>
                    <a:pt x="0" y="15535"/>
                    <a:pt x="0" y="15535"/>
                    <a:pt x="0" y="15535"/>
                  </a:cubicBezTo>
                  <a:cubicBezTo>
                    <a:pt x="0" y="15854"/>
                    <a:pt x="300" y="16280"/>
                    <a:pt x="750" y="16386"/>
                  </a:cubicBezTo>
                  <a:cubicBezTo>
                    <a:pt x="19800" y="21600"/>
                    <a:pt x="19800" y="21600"/>
                    <a:pt x="19800" y="21600"/>
                  </a:cubicBezTo>
                  <a:cubicBezTo>
                    <a:pt x="19950" y="21600"/>
                    <a:pt x="20100" y="21600"/>
                    <a:pt x="20250" y="21600"/>
                  </a:cubicBezTo>
                  <a:cubicBezTo>
                    <a:pt x="20550" y="21600"/>
                    <a:pt x="20700" y="21600"/>
                    <a:pt x="21000" y="21494"/>
                  </a:cubicBezTo>
                  <a:cubicBezTo>
                    <a:pt x="21300" y="21281"/>
                    <a:pt x="21600" y="21068"/>
                    <a:pt x="21600" y="20749"/>
                  </a:cubicBezTo>
                  <a:cubicBezTo>
                    <a:pt x="21600" y="6278"/>
                    <a:pt x="21600" y="6278"/>
                    <a:pt x="21600" y="6278"/>
                  </a:cubicBezTo>
                  <a:cubicBezTo>
                    <a:pt x="21600" y="5852"/>
                    <a:pt x="21300" y="5533"/>
                    <a:pt x="20700" y="5320"/>
                  </a:cubicBezTo>
                  <a:close/>
                  <a:moveTo>
                    <a:pt x="20250" y="20749"/>
                  </a:moveTo>
                  <a:cubicBezTo>
                    <a:pt x="1350" y="15535"/>
                    <a:pt x="1350" y="15535"/>
                    <a:pt x="1350" y="15535"/>
                  </a:cubicBezTo>
                  <a:cubicBezTo>
                    <a:pt x="1350" y="958"/>
                    <a:pt x="1350" y="958"/>
                    <a:pt x="1350" y="958"/>
                  </a:cubicBezTo>
                  <a:cubicBezTo>
                    <a:pt x="20250" y="6278"/>
                    <a:pt x="20250" y="6278"/>
                    <a:pt x="20250" y="6278"/>
                  </a:cubicBezTo>
                  <a:lnTo>
                    <a:pt x="20250" y="20749"/>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1" name="Shape 905"/>
            <p:cNvSpPr/>
            <p:nvPr/>
          </p:nvSpPr>
          <p:spPr>
            <a:xfrm>
              <a:off x="110671" y="166460"/>
              <a:ext cx="137887" cy="203201"/>
            </a:xfrm>
            <a:custGeom>
              <a:avLst/>
              <a:gdLst/>
              <a:ahLst/>
              <a:cxnLst>
                <a:cxn ang="0">
                  <a:pos x="wd2" y="hd2"/>
                </a:cxn>
                <a:cxn ang="5400000">
                  <a:pos x="wd2" y="hd2"/>
                </a:cxn>
                <a:cxn ang="10800000">
                  <a:pos x="wd2" y="hd2"/>
                </a:cxn>
                <a:cxn ang="16200000">
                  <a:pos x="wd2" y="hd2"/>
                </a:cxn>
              </a:cxnLst>
              <a:rect l="0" t="0" r="r" b="b"/>
              <a:pathLst>
                <a:path w="21600" h="21600" extrusionOk="0">
                  <a:moveTo>
                    <a:pt x="0" y="15911"/>
                  </a:moveTo>
                  <a:lnTo>
                    <a:pt x="21600" y="21600"/>
                  </a:lnTo>
                  <a:lnTo>
                    <a:pt x="21600" y="5786"/>
                  </a:lnTo>
                  <a:lnTo>
                    <a:pt x="0" y="0"/>
                  </a:lnTo>
                  <a:lnTo>
                    <a:pt x="0" y="1591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2" name="Shape 906"/>
            <p:cNvSpPr/>
            <p:nvPr/>
          </p:nvSpPr>
          <p:spPr>
            <a:xfrm>
              <a:off x="112485" y="60324"/>
              <a:ext cx="121105" cy="128362"/>
            </a:xfrm>
            <a:custGeom>
              <a:avLst/>
              <a:gdLst/>
              <a:ahLst/>
              <a:cxnLst>
                <a:cxn ang="0">
                  <a:pos x="wd2" y="hd2"/>
                </a:cxn>
                <a:cxn ang="5400000">
                  <a:pos x="wd2" y="hd2"/>
                </a:cxn>
                <a:cxn ang="10800000">
                  <a:pos x="wd2" y="hd2"/>
                </a:cxn>
                <a:cxn ang="16200000">
                  <a:pos x="wd2" y="hd2"/>
                </a:cxn>
              </a:cxnLst>
              <a:rect l="0" t="0" r="r" b="b"/>
              <a:pathLst>
                <a:path w="21600" h="21600" extrusionOk="0">
                  <a:moveTo>
                    <a:pt x="21600" y="153"/>
                  </a:moveTo>
                  <a:lnTo>
                    <a:pt x="21600" y="21600"/>
                  </a:lnTo>
                  <a:lnTo>
                    <a:pt x="809" y="14044"/>
                  </a:lnTo>
                  <a:lnTo>
                    <a:pt x="0" y="12975"/>
                  </a:lnTo>
                  <a:lnTo>
                    <a:pt x="21438" y="0"/>
                  </a:lnTo>
                  <a:lnTo>
                    <a:pt x="21600" y="153"/>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3" name="Shape 907"/>
            <p:cNvSpPr/>
            <p:nvPr/>
          </p:nvSpPr>
          <p:spPr>
            <a:xfrm>
              <a:off x="342900" y="643164"/>
              <a:ext cx="99786" cy="71665"/>
            </a:xfrm>
            <a:custGeom>
              <a:avLst/>
              <a:gdLst/>
              <a:ahLst/>
              <a:cxnLst>
                <a:cxn ang="0">
                  <a:pos x="wd2" y="hd2"/>
                </a:cxn>
                <a:cxn ang="5400000">
                  <a:pos x="wd2" y="hd2"/>
                </a:cxn>
                <a:cxn ang="10800000">
                  <a:pos x="wd2" y="hd2"/>
                </a:cxn>
                <a:cxn ang="16200000">
                  <a:pos x="wd2" y="hd2"/>
                </a:cxn>
              </a:cxnLst>
              <a:rect l="0" t="0" r="r" b="b"/>
              <a:pathLst>
                <a:path w="21600" h="21600" extrusionOk="0">
                  <a:moveTo>
                    <a:pt x="10452" y="15797"/>
                  </a:moveTo>
                  <a:cubicBezTo>
                    <a:pt x="8361" y="15797"/>
                    <a:pt x="6735" y="13540"/>
                    <a:pt x="6735" y="10961"/>
                  </a:cubicBezTo>
                  <a:cubicBezTo>
                    <a:pt x="6735" y="8060"/>
                    <a:pt x="8361" y="5803"/>
                    <a:pt x="10452" y="5803"/>
                  </a:cubicBezTo>
                  <a:cubicBezTo>
                    <a:pt x="21600" y="5803"/>
                    <a:pt x="21600" y="5803"/>
                    <a:pt x="21600" y="5803"/>
                  </a:cubicBezTo>
                  <a:cubicBezTo>
                    <a:pt x="21600" y="0"/>
                    <a:pt x="21600" y="0"/>
                    <a:pt x="21600" y="0"/>
                  </a:cubicBezTo>
                  <a:cubicBezTo>
                    <a:pt x="3716" y="0"/>
                    <a:pt x="3716" y="0"/>
                    <a:pt x="3716" y="0"/>
                  </a:cubicBezTo>
                  <a:cubicBezTo>
                    <a:pt x="1626" y="0"/>
                    <a:pt x="0" y="2257"/>
                    <a:pt x="0" y="5158"/>
                  </a:cubicBezTo>
                  <a:cubicBezTo>
                    <a:pt x="0" y="16442"/>
                    <a:pt x="0" y="16442"/>
                    <a:pt x="0" y="16442"/>
                  </a:cubicBezTo>
                  <a:cubicBezTo>
                    <a:pt x="0" y="19343"/>
                    <a:pt x="1626" y="21600"/>
                    <a:pt x="3716" y="21600"/>
                  </a:cubicBezTo>
                  <a:cubicBezTo>
                    <a:pt x="21600" y="21600"/>
                    <a:pt x="21600" y="21600"/>
                    <a:pt x="21600" y="21600"/>
                  </a:cubicBezTo>
                  <a:cubicBezTo>
                    <a:pt x="21600" y="15797"/>
                    <a:pt x="21600" y="15797"/>
                    <a:pt x="21600" y="15797"/>
                  </a:cubicBezTo>
                  <a:lnTo>
                    <a:pt x="10452" y="15797"/>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4" name="Shape 908"/>
            <p:cNvSpPr/>
            <p:nvPr/>
          </p:nvSpPr>
          <p:spPr>
            <a:xfrm>
              <a:off x="382814" y="669925"/>
              <a:ext cx="59872" cy="18143"/>
            </a:xfrm>
            <a:custGeom>
              <a:avLst/>
              <a:gdLst/>
              <a:ahLst/>
              <a:cxnLst>
                <a:cxn ang="0">
                  <a:pos x="wd2" y="hd2"/>
                </a:cxn>
                <a:cxn ang="5400000">
                  <a:pos x="wd2" y="hd2"/>
                </a:cxn>
                <a:cxn ang="10800000">
                  <a:pos x="wd2" y="hd2"/>
                </a:cxn>
                <a:cxn ang="16200000">
                  <a:pos x="wd2" y="hd2"/>
                </a:cxn>
              </a:cxnLst>
              <a:rect l="0" t="0" r="r" b="b"/>
              <a:pathLst>
                <a:path w="21600" h="21600" extrusionOk="0">
                  <a:moveTo>
                    <a:pt x="0" y="11435"/>
                  </a:moveTo>
                  <a:cubicBezTo>
                    <a:pt x="0" y="16518"/>
                    <a:pt x="1157" y="21600"/>
                    <a:pt x="3086" y="21600"/>
                  </a:cubicBezTo>
                  <a:cubicBezTo>
                    <a:pt x="21600" y="21600"/>
                    <a:pt x="21600" y="21600"/>
                    <a:pt x="21600" y="21600"/>
                  </a:cubicBezTo>
                  <a:cubicBezTo>
                    <a:pt x="21600" y="0"/>
                    <a:pt x="21600" y="0"/>
                    <a:pt x="21600" y="0"/>
                  </a:cubicBezTo>
                  <a:cubicBezTo>
                    <a:pt x="3086" y="0"/>
                    <a:pt x="3086" y="0"/>
                    <a:pt x="3086" y="0"/>
                  </a:cubicBezTo>
                  <a:cubicBezTo>
                    <a:pt x="1157" y="0"/>
                    <a:pt x="0" y="5082"/>
                    <a:pt x="0" y="11435"/>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5" name="Shape 909"/>
            <p:cNvSpPr/>
            <p:nvPr/>
          </p:nvSpPr>
          <p:spPr>
            <a:xfrm>
              <a:off x="446767" y="653596"/>
              <a:ext cx="14062" cy="50347"/>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6" name="Shape 910"/>
            <p:cNvSpPr/>
            <p:nvPr/>
          </p:nvSpPr>
          <p:spPr>
            <a:xfrm>
              <a:off x="324757" y="664482"/>
              <a:ext cx="12701" cy="29029"/>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7" name="Shape 911"/>
            <p:cNvSpPr/>
            <p:nvPr/>
          </p:nvSpPr>
          <p:spPr>
            <a:xfrm>
              <a:off x="306614" y="664482"/>
              <a:ext cx="14061" cy="29029"/>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8" name="Shape 912"/>
            <p:cNvSpPr/>
            <p:nvPr/>
          </p:nvSpPr>
          <p:spPr>
            <a:xfrm>
              <a:off x="449035" y="194128"/>
              <a:ext cx="98426" cy="70758"/>
            </a:xfrm>
            <a:custGeom>
              <a:avLst/>
              <a:gdLst/>
              <a:ahLst/>
              <a:cxnLst>
                <a:cxn ang="0">
                  <a:pos x="wd2" y="hd2"/>
                </a:cxn>
                <a:cxn ang="5400000">
                  <a:pos x="wd2" y="hd2"/>
                </a:cxn>
                <a:cxn ang="10800000">
                  <a:pos x="wd2" y="hd2"/>
                </a:cxn>
                <a:cxn ang="16200000">
                  <a:pos x="wd2" y="hd2"/>
                </a:cxn>
              </a:cxnLst>
              <a:rect l="0" t="0" r="r" b="b"/>
              <a:pathLst>
                <a:path w="21600" h="21600" extrusionOk="0">
                  <a:moveTo>
                    <a:pt x="11270" y="5891"/>
                  </a:moveTo>
                  <a:cubicBezTo>
                    <a:pt x="13148" y="5891"/>
                    <a:pt x="14791" y="8182"/>
                    <a:pt x="14791" y="10800"/>
                  </a:cubicBezTo>
                  <a:cubicBezTo>
                    <a:pt x="14791" y="13418"/>
                    <a:pt x="13148" y="15709"/>
                    <a:pt x="11270" y="15709"/>
                  </a:cubicBezTo>
                  <a:cubicBezTo>
                    <a:pt x="0" y="15709"/>
                    <a:pt x="0" y="15709"/>
                    <a:pt x="0" y="15709"/>
                  </a:cubicBezTo>
                  <a:cubicBezTo>
                    <a:pt x="0" y="21600"/>
                    <a:pt x="0" y="21600"/>
                    <a:pt x="0" y="21600"/>
                  </a:cubicBezTo>
                  <a:cubicBezTo>
                    <a:pt x="17843" y="21600"/>
                    <a:pt x="17843" y="21600"/>
                    <a:pt x="17843" y="21600"/>
                  </a:cubicBezTo>
                  <a:cubicBezTo>
                    <a:pt x="19957" y="21600"/>
                    <a:pt x="21600" y="19309"/>
                    <a:pt x="21600" y="16691"/>
                  </a:cubicBezTo>
                  <a:cubicBezTo>
                    <a:pt x="21600" y="4909"/>
                    <a:pt x="21600" y="4909"/>
                    <a:pt x="21600" y="4909"/>
                  </a:cubicBezTo>
                  <a:cubicBezTo>
                    <a:pt x="21600" y="2291"/>
                    <a:pt x="19957" y="0"/>
                    <a:pt x="17843" y="0"/>
                  </a:cubicBezTo>
                  <a:cubicBezTo>
                    <a:pt x="0" y="0"/>
                    <a:pt x="0" y="0"/>
                    <a:pt x="0" y="0"/>
                  </a:cubicBezTo>
                  <a:cubicBezTo>
                    <a:pt x="0" y="5891"/>
                    <a:pt x="0" y="5891"/>
                    <a:pt x="0" y="5891"/>
                  </a:cubicBezTo>
                  <a:lnTo>
                    <a:pt x="11270" y="589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9" name="Shape 913"/>
            <p:cNvSpPr/>
            <p:nvPr/>
          </p:nvSpPr>
          <p:spPr>
            <a:xfrm>
              <a:off x="449035" y="220889"/>
              <a:ext cx="59873" cy="1723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5400"/>
                    <a:pt x="20057" y="0"/>
                    <a:pt x="18514" y="0"/>
                  </a:cubicBezTo>
                  <a:cubicBezTo>
                    <a:pt x="0" y="0"/>
                    <a:pt x="0" y="0"/>
                    <a:pt x="0" y="0"/>
                  </a:cubicBezTo>
                  <a:cubicBezTo>
                    <a:pt x="0" y="21600"/>
                    <a:pt x="0" y="21600"/>
                    <a:pt x="0" y="21600"/>
                  </a:cubicBezTo>
                  <a:cubicBezTo>
                    <a:pt x="18514" y="21600"/>
                    <a:pt x="18514" y="21600"/>
                    <a:pt x="18514" y="21600"/>
                  </a:cubicBezTo>
                  <a:cubicBezTo>
                    <a:pt x="20057" y="21600"/>
                    <a:pt x="21600" y="16200"/>
                    <a:pt x="21600"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0" name="Shape 914"/>
            <p:cNvSpPr/>
            <p:nvPr/>
          </p:nvSpPr>
          <p:spPr>
            <a:xfrm>
              <a:off x="430892" y="203653"/>
              <a:ext cx="12701" cy="51708"/>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1" name="Shape 915"/>
            <p:cNvSpPr/>
            <p:nvPr/>
          </p:nvSpPr>
          <p:spPr>
            <a:xfrm>
              <a:off x="552903" y="215446"/>
              <a:ext cx="13155" cy="28122"/>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2" name="Shape 916"/>
            <p:cNvSpPr/>
            <p:nvPr/>
          </p:nvSpPr>
          <p:spPr>
            <a:xfrm>
              <a:off x="570139" y="215446"/>
              <a:ext cx="14061" cy="28122"/>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3" name="Shape 917"/>
            <p:cNvSpPr/>
            <p:nvPr/>
          </p:nvSpPr>
          <p:spPr>
            <a:xfrm>
              <a:off x="31187" y="216807"/>
              <a:ext cx="719130" cy="474436"/>
            </a:xfrm>
            <a:custGeom>
              <a:avLst/>
              <a:gdLst/>
              <a:ahLst/>
              <a:cxnLst>
                <a:cxn ang="0">
                  <a:pos x="wd2" y="hd2"/>
                </a:cxn>
                <a:cxn ang="5400000">
                  <a:pos x="wd2" y="hd2"/>
                </a:cxn>
                <a:cxn ang="10800000">
                  <a:pos x="wd2" y="hd2"/>
                </a:cxn>
                <a:cxn ang="16200000">
                  <a:pos x="wd2" y="hd2"/>
                </a:cxn>
              </a:cxnLst>
              <a:rect l="0" t="0" r="r" b="b"/>
              <a:pathLst>
                <a:path w="21552" h="21600" extrusionOk="0">
                  <a:moveTo>
                    <a:pt x="21544" y="439"/>
                  </a:moveTo>
                  <a:cubicBezTo>
                    <a:pt x="21480" y="195"/>
                    <a:pt x="21319" y="0"/>
                    <a:pt x="21159" y="0"/>
                  </a:cubicBezTo>
                  <a:cubicBezTo>
                    <a:pt x="16184" y="0"/>
                    <a:pt x="16184" y="0"/>
                    <a:pt x="16184" y="0"/>
                  </a:cubicBezTo>
                  <a:cubicBezTo>
                    <a:pt x="16184" y="0"/>
                    <a:pt x="16152" y="0"/>
                    <a:pt x="16152" y="0"/>
                  </a:cubicBezTo>
                  <a:cubicBezTo>
                    <a:pt x="16152" y="1170"/>
                    <a:pt x="16152" y="1170"/>
                    <a:pt x="16152" y="1170"/>
                  </a:cubicBezTo>
                  <a:cubicBezTo>
                    <a:pt x="16152" y="1170"/>
                    <a:pt x="16184" y="1170"/>
                    <a:pt x="16184" y="1170"/>
                  </a:cubicBezTo>
                  <a:cubicBezTo>
                    <a:pt x="19843" y="1170"/>
                    <a:pt x="19843" y="1170"/>
                    <a:pt x="19843" y="1170"/>
                  </a:cubicBezTo>
                  <a:cubicBezTo>
                    <a:pt x="169" y="20527"/>
                    <a:pt x="169" y="20527"/>
                    <a:pt x="169" y="20527"/>
                  </a:cubicBezTo>
                  <a:cubicBezTo>
                    <a:pt x="40" y="20674"/>
                    <a:pt x="-24" y="20917"/>
                    <a:pt x="8" y="21161"/>
                  </a:cubicBezTo>
                  <a:cubicBezTo>
                    <a:pt x="72" y="21454"/>
                    <a:pt x="233" y="21600"/>
                    <a:pt x="393" y="21600"/>
                  </a:cubicBezTo>
                  <a:cubicBezTo>
                    <a:pt x="8481" y="21600"/>
                    <a:pt x="8481" y="21600"/>
                    <a:pt x="8481" y="21600"/>
                  </a:cubicBezTo>
                  <a:cubicBezTo>
                    <a:pt x="8481" y="20430"/>
                    <a:pt x="8481" y="20430"/>
                    <a:pt x="8481" y="20430"/>
                  </a:cubicBezTo>
                  <a:cubicBezTo>
                    <a:pt x="1709" y="20430"/>
                    <a:pt x="1709" y="20430"/>
                    <a:pt x="1709" y="20430"/>
                  </a:cubicBezTo>
                  <a:cubicBezTo>
                    <a:pt x="21383" y="1073"/>
                    <a:pt x="21383" y="1073"/>
                    <a:pt x="21383" y="1073"/>
                  </a:cubicBezTo>
                  <a:cubicBezTo>
                    <a:pt x="21512" y="926"/>
                    <a:pt x="21576" y="683"/>
                    <a:pt x="21544" y="439"/>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grpSp>
      <p:pic>
        <p:nvPicPr>
          <p:cNvPr id="247" name="Picture 48" descr="EC2.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28990" y="1528401"/>
            <a:ext cx="587788" cy="58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2" name="Picture 52" descr="S3.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644034" y="1493266"/>
            <a:ext cx="539412" cy="5393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90" name="TextBox 389"/>
          <p:cNvSpPr txBox="1"/>
          <p:nvPr/>
        </p:nvSpPr>
        <p:spPr>
          <a:xfrm>
            <a:off x="1798856" y="3354530"/>
            <a:ext cx="931428"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AWS Elastic Beanstalk</a:t>
            </a:r>
          </a:p>
        </p:txBody>
      </p:sp>
      <p:cxnSp>
        <p:nvCxnSpPr>
          <p:cNvPr id="443" name="Straight Connector 442"/>
          <p:cNvCxnSpPr/>
          <p:nvPr/>
        </p:nvCxnSpPr>
        <p:spPr>
          <a:xfrm>
            <a:off x="3066583" y="1287113"/>
            <a:ext cx="11773" cy="5197539"/>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sp>
        <p:nvSpPr>
          <p:cNvPr id="446" name="TextBox 445"/>
          <p:cNvSpPr txBox="1"/>
          <p:nvPr/>
        </p:nvSpPr>
        <p:spPr>
          <a:xfrm>
            <a:off x="1151743" y="1113137"/>
            <a:ext cx="1128359" cy="338554"/>
          </a:xfrm>
          <a:prstGeom prst="rect">
            <a:avLst/>
          </a:prstGeom>
          <a:noFill/>
        </p:spPr>
        <p:txBody>
          <a:bodyPr wrap="square" rtlCol="0">
            <a:spAutoFit/>
          </a:bodyPr>
          <a:lstStyle/>
          <a:p>
            <a:pPr algn="ctr" defTabSz="609585" fontAlgn="base">
              <a:spcBef>
                <a:spcPct val="0"/>
              </a:spcBef>
              <a:spcAft>
                <a:spcPct val="0"/>
              </a:spcAft>
            </a:pPr>
            <a:r>
              <a:rPr lang="en-US" sz="1600" b="1"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Compute </a:t>
            </a:r>
          </a:p>
        </p:txBody>
      </p:sp>
      <p:sp>
        <p:nvSpPr>
          <p:cNvPr id="447" name="TextBox 446"/>
          <p:cNvSpPr txBox="1"/>
          <p:nvPr/>
        </p:nvSpPr>
        <p:spPr>
          <a:xfrm>
            <a:off x="3929932" y="1113137"/>
            <a:ext cx="1374165" cy="338554"/>
          </a:xfrm>
          <a:prstGeom prst="rect">
            <a:avLst/>
          </a:prstGeom>
          <a:noFill/>
        </p:spPr>
        <p:txBody>
          <a:bodyPr wrap="square" rtlCol="0">
            <a:spAutoFit/>
          </a:bodyPr>
          <a:lstStyle/>
          <a:p>
            <a:pPr algn="ctr" defTabSz="609585" fontAlgn="base">
              <a:spcBef>
                <a:spcPct val="0"/>
              </a:spcBef>
              <a:spcAft>
                <a:spcPct val="0"/>
              </a:spcAft>
            </a:pPr>
            <a:r>
              <a:rPr lang="en-US" sz="1600" b="1"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Networking </a:t>
            </a:r>
          </a:p>
        </p:txBody>
      </p:sp>
      <p:sp>
        <p:nvSpPr>
          <p:cNvPr id="448" name="TextBox 447"/>
          <p:cNvSpPr txBox="1"/>
          <p:nvPr/>
        </p:nvSpPr>
        <p:spPr>
          <a:xfrm>
            <a:off x="7037538" y="1113137"/>
            <a:ext cx="1128359" cy="338554"/>
          </a:xfrm>
          <a:prstGeom prst="rect">
            <a:avLst/>
          </a:prstGeom>
          <a:noFill/>
        </p:spPr>
        <p:txBody>
          <a:bodyPr wrap="square" rtlCol="0">
            <a:spAutoFit/>
          </a:bodyPr>
          <a:lstStyle/>
          <a:p>
            <a:pPr algn="ctr" defTabSz="609585" fontAlgn="base">
              <a:spcBef>
                <a:spcPct val="0"/>
              </a:spcBef>
              <a:spcAft>
                <a:spcPct val="0"/>
              </a:spcAft>
            </a:pPr>
            <a:r>
              <a:rPr lang="en-US" sz="1600" b="1"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Storage </a:t>
            </a:r>
          </a:p>
        </p:txBody>
      </p:sp>
      <p:sp>
        <p:nvSpPr>
          <p:cNvPr id="449" name="TextBox 448"/>
          <p:cNvSpPr txBox="1"/>
          <p:nvPr/>
        </p:nvSpPr>
        <p:spPr>
          <a:xfrm>
            <a:off x="9945507" y="1113137"/>
            <a:ext cx="1374165" cy="338554"/>
          </a:xfrm>
          <a:prstGeom prst="rect">
            <a:avLst/>
          </a:prstGeom>
          <a:noFill/>
        </p:spPr>
        <p:txBody>
          <a:bodyPr wrap="square" rtlCol="0">
            <a:spAutoFit/>
          </a:bodyPr>
          <a:lstStyle/>
          <a:p>
            <a:pPr algn="ctr" defTabSz="609585" fontAlgn="base">
              <a:spcBef>
                <a:spcPct val="0"/>
              </a:spcBef>
              <a:spcAft>
                <a:spcPct val="0"/>
              </a:spcAft>
            </a:pPr>
            <a:r>
              <a:rPr lang="en-US" sz="1600" b="1"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Database</a:t>
            </a:r>
          </a:p>
        </p:txBody>
      </p:sp>
      <p:pic>
        <p:nvPicPr>
          <p:cNvPr id="450" name="Picture 449" descr="CloudFront.png"/>
          <p:cNvPicPr>
            <a:picLocks noChangeAspect="1"/>
          </p:cNvPicPr>
          <p:nvPr/>
        </p:nvPicPr>
        <p:blipFill>
          <a:blip r:embed="rId6" cstate="screen">
            <a:alphaModFix/>
            <a:extLst>
              <a:ext uri="{28A0092B-C50C-407E-A947-70E740481C1C}">
                <a14:useLocalDpi xmlns:a14="http://schemas.microsoft.com/office/drawing/2010/main"/>
              </a:ext>
            </a:extLst>
          </a:blip>
          <a:stretch>
            <a:fillRect/>
          </a:stretch>
        </p:blipFill>
        <p:spPr>
          <a:xfrm>
            <a:off x="6591507" y="2607562"/>
            <a:ext cx="627951" cy="627951"/>
          </a:xfrm>
          <a:prstGeom prst="rect">
            <a:avLst/>
          </a:prstGeom>
        </p:spPr>
      </p:pic>
      <p:sp>
        <p:nvSpPr>
          <p:cNvPr id="451" name="TextBox 450"/>
          <p:cNvSpPr txBox="1"/>
          <p:nvPr/>
        </p:nvSpPr>
        <p:spPr>
          <a:xfrm>
            <a:off x="6487631" y="3298764"/>
            <a:ext cx="863909"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CloudFront</a:t>
            </a:r>
          </a:p>
        </p:txBody>
      </p:sp>
      <p:pic>
        <p:nvPicPr>
          <p:cNvPr id="452" name="Picture 451" descr="Glacier.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997183" y="1454164"/>
            <a:ext cx="639445" cy="639445"/>
          </a:xfrm>
          <a:prstGeom prst="rect">
            <a:avLst/>
          </a:prstGeom>
        </p:spPr>
      </p:pic>
      <p:sp>
        <p:nvSpPr>
          <p:cNvPr id="453" name="TextBox 452"/>
          <p:cNvSpPr txBox="1"/>
          <p:nvPr/>
        </p:nvSpPr>
        <p:spPr>
          <a:xfrm>
            <a:off x="7886840" y="2114063"/>
            <a:ext cx="860784"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Glacier</a:t>
            </a:r>
          </a:p>
        </p:txBody>
      </p:sp>
      <p:sp>
        <p:nvSpPr>
          <p:cNvPr id="455" name="TextBox 454"/>
          <p:cNvSpPr txBox="1"/>
          <p:nvPr/>
        </p:nvSpPr>
        <p:spPr>
          <a:xfrm>
            <a:off x="6444832" y="2099521"/>
            <a:ext cx="960795" cy="184666"/>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S3</a:t>
            </a:r>
          </a:p>
        </p:txBody>
      </p:sp>
      <p:pic>
        <p:nvPicPr>
          <p:cNvPr id="456" name="Picture 455" descr="Amazon-Elastic-Block-Storage.png"/>
          <p:cNvPicPr>
            <a:picLocks noChangeAspect="1"/>
          </p:cNvPicPr>
          <p:nvPr/>
        </p:nvPicPr>
        <p:blipFill>
          <a:blip r:embed="rId8" cstate="screen">
            <a:alphaModFix amt="25000"/>
            <a:extLst>
              <a:ext uri="{28A0092B-C50C-407E-A947-70E740481C1C}">
                <a14:useLocalDpi xmlns:a14="http://schemas.microsoft.com/office/drawing/2010/main"/>
              </a:ext>
            </a:extLst>
          </a:blip>
          <a:stretch>
            <a:fillRect/>
          </a:stretch>
        </p:blipFill>
        <p:spPr>
          <a:xfrm>
            <a:off x="8072441" y="2613596"/>
            <a:ext cx="550601" cy="550601"/>
          </a:xfrm>
          <a:prstGeom prst="rect">
            <a:avLst/>
          </a:prstGeom>
        </p:spPr>
      </p:pic>
      <p:sp>
        <p:nvSpPr>
          <p:cNvPr id="457" name="TextBox 103"/>
          <p:cNvSpPr txBox="1">
            <a:spLocks noChangeArrowheads="1"/>
          </p:cNvSpPr>
          <p:nvPr/>
        </p:nvSpPr>
        <p:spPr bwMode="auto">
          <a:xfrm>
            <a:off x="8000656" y="3219617"/>
            <a:ext cx="703143" cy="369332"/>
          </a:xfrm>
          <a:prstGeom prst="rect">
            <a:avLst/>
          </a:prstGeom>
          <a:noFill/>
          <a:ln w="9525">
            <a:noFill/>
            <a:miter lim="800000"/>
            <a:headEnd/>
            <a:tailEnd/>
          </a:ln>
        </p:spPr>
        <p:txBody>
          <a:bodyPr wrap="square" lIns="0" tIns="0" rIns="0" bIns="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EBS</a:t>
            </a:r>
          </a:p>
        </p:txBody>
      </p:sp>
      <p:pic>
        <p:nvPicPr>
          <p:cNvPr id="479" name="Picture 478" descr="Auto-Scaling.png"/>
          <p:cNvPicPr>
            <a:picLocks noChangeAspect="1"/>
          </p:cNvPicPr>
          <p:nvPr/>
        </p:nvPicPr>
        <p:blipFill>
          <a:blip r:embed="rId9" cstate="screen">
            <a:alphaModFix amt="25000"/>
            <a:extLst>
              <a:ext uri="{28A0092B-C50C-407E-A947-70E740481C1C}">
                <a14:useLocalDpi xmlns:a14="http://schemas.microsoft.com/office/drawing/2010/main"/>
              </a:ext>
            </a:extLst>
          </a:blip>
          <a:stretch>
            <a:fillRect/>
          </a:stretch>
        </p:blipFill>
        <p:spPr>
          <a:xfrm>
            <a:off x="644652" y="2568862"/>
            <a:ext cx="737505" cy="737505"/>
          </a:xfrm>
          <a:prstGeom prst="rect">
            <a:avLst/>
          </a:prstGeom>
        </p:spPr>
      </p:pic>
      <p:sp>
        <p:nvSpPr>
          <p:cNvPr id="480" name="TextBox 479"/>
          <p:cNvSpPr txBox="1"/>
          <p:nvPr/>
        </p:nvSpPr>
        <p:spPr>
          <a:xfrm>
            <a:off x="645781" y="3286056"/>
            <a:ext cx="723676"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Auto Scaling</a:t>
            </a:r>
          </a:p>
        </p:txBody>
      </p:sp>
      <p:pic>
        <p:nvPicPr>
          <p:cNvPr id="481" name="Picture 480" descr="Route-53.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915400" y="1486245"/>
            <a:ext cx="626856" cy="626856"/>
          </a:xfrm>
          <a:prstGeom prst="rect">
            <a:avLst/>
          </a:prstGeom>
        </p:spPr>
      </p:pic>
      <p:sp>
        <p:nvSpPr>
          <p:cNvPr id="482" name="TextBox 481"/>
          <p:cNvSpPr txBox="1"/>
          <p:nvPr/>
        </p:nvSpPr>
        <p:spPr>
          <a:xfrm>
            <a:off x="4797268" y="2113102"/>
            <a:ext cx="859008"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Route 53</a:t>
            </a:r>
          </a:p>
        </p:txBody>
      </p:sp>
      <p:pic>
        <p:nvPicPr>
          <p:cNvPr id="484" name="Picture 483" descr="Direct-Connect.png"/>
          <p:cNvPicPr>
            <a:picLocks noChangeAspect="1"/>
          </p:cNvPicPr>
          <p:nvPr/>
        </p:nvPicPr>
        <p:blipFill>
          <a:blip r:embed="rId11" cstate="screen">
            <a:alphaModFix amt="25000"/>
            <a:extLst>
              <a:ext uri="{28A0092B-C50C-407E-A947-70E740481C1C}">
                <a14:useLocalDpi xmlns:a14="http://schemas.microsoft.com/office/drawing/2010/main"/>
              </a:ext>
            </a:extLst>
          </a:blip>
          <a:stretch>
            <a:fillRect/>
          </a:stretch>
        </p:blipFill>
        <p:spPr>
          <a:xfrm>
            <a:off x="3641586" y="2903129"/>
            <a:ext cx="613985" cy="613985"/>
          </a:xfrm>
          <a:prstGeom prst="rect">
            <a:avLst/>
          </a:prstGeom>
        </p:spPr>
      </p:pic>
      <p:sp>
        <p:nvSpPr>
          <p:cNvPr id="485" name="TextBox 39"/>
          <p:cNvSpPr txBox="1">
            <a:spLocks noChangeArrowheads="1"/>
          </p:cNvSpPr>
          <p:nvPr/>
        </p:nvSpPr>
        <p:spPr bwMode="auto">
          <a:xfrm>
            <a:off x="3326421" y="3578397"/>
            <a:ext cx="1244313" cy="410241"/>
          </a:xfrm>
          <a:prstGeom prst="rect">
            <a:avLst/>
          </a:prstGeom>
          <a:noFill/>
          <a:ln w="9525">
            <a:noFill/>
            <a:miter lim="800000"/>
            <a:headEnd/>
            <a:tailEnd/>
          </a:ln>
        </p:spPr>
        <p:txBody>
          <a:bodyPr wrap="square" lIns="0" tIns="0" rIns="0" bIns="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AWS Direct Connect</a:t>
            </a:r>
          </a:p>
        </p:txBody>
      </p:sp>
      <p:pic>
        <p:nvPicPr>
          <p:cNvPr id="486" name="Picture 485" descr="VPC.png"/>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639693" y="1452487"/>
            <a:ext cx="606740" cy="606740"/>
          </a:xfrm>
          <a:prstGeom prst="rect">
            <a:avLst/>
          </a:prstGeom>
        </p:spPr>
      </p:pic>
      <p:sp>
        <p:nvSpPr>
          <p:cNvPr id="487" name="TextBox 486"/>
          <p:cNvSpPr txBox="1"/>
          <p:nvPr/>
        </p:nvSpPr>
        <p:spPr>
          <a:xfrm>
            <a:off x="3547892" y="2096351"/>
            <a:ext cx="852200"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VPC</a:t>
            </a:r>
          </a:p>
        </p:txBody>
      </p:sp>
      <p:sp>
        <p:nvSpPr>
          <p:cNvPr id="488" name="TextBox 487"/>
          <p:cNvSpPr txBox="1"/>
          <p:nvPr/>
        </p:nvSpPr>
        <p:spPr>
          <a:xfrm>
            <a:off x="644651" y="2141646"/>
            <a:ext cx="756464"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EC2</a:t>
            </a:r>
          </a:p>
        </p:txBody>
      </p:sp>
      <p:pic>
        <p:nvPicPr>
          <p:cNvPr id="3" name="Picture 2"/>
          <p:cNvPicPr>
            <a:picLocks noChangeAspect="1"/>
          </p:cNvPicPr>
          <p:nvPr/>
        </p:nvPicPr>
        <p:blipFill>
          <a:blip r:embed="rId13" cstate="screen">
            <a:alphaModFix/>
            <a:extLst>
              <a:ext uri="{28A0092B-C50C-407E-A947-70E740481C1C}">
                <a14:useLocalDpi xmlns:a14="http://schemas.microsoft.com/office/drawing/2010/main"/>
              </a:ext>
            </a:extLst>
          </a:blip>
          <a:stretch>
            <a:fillRect/>
          </a:stretch>
        </p:blipFill>
        <p:spPr>
          <a:xfrm>
            <a:off x="2044436" y="2695153"/>
            <a:ext cx="440267" cy="609600"/>
          </a:xfrm>
          <a:prstGeom prst="rect">
            <a:avLst/>
          </a:prstGeom>
        </p:spPr>
      </p:pic>
      <p:pic>
        <p:nvPicPr>
          <p:cNvPr id="161" name="Picture 160"/>
          <p:cNvPicPr>
            <a:picLocks noChangeAspect="1"/>
          </p:cNvPicPr>
          <p:nvPr/>
        </p:nvPicPr>
        <p:blipFill>
          <a:blip r:embed="rId14" cstate="screen">
            <a:alphaModFix amt="25000"/>
            <a:extLst>
              <a:ext uri="{28A0092B-C50C-407E-A947-70E740481C1C}">
                <a14:useLocalDpi xmlns:a14="http://schemas.microsoft.com/office/drawing/2010/main"/>
              </a:ext>
            </a:extLst>
          </a:blip>
          <a:stretch>
            <a:fillRect/>
          </a:stretch>
        </p:blipFill>
        <p:spPr>
          <a:xfrm>
            <a:off x="4887893" y="2807521"/>
            <a:ext cx="759617" cy="759617"/>
          </a:xfrm>
          <a:prstGeom prst="rect">
            <a:avLst/>
          </a:prstGeom>
        </p:spPr>
      </p:pic>
      <p:pic>
        <p:nvPicPr>
          <p:cNvPr id="162" name="Picture 161"/>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800149" y="1371938"/>
            <a:ext cx="900739" cy="900739"/>
          </a:xfrm>
          <a:prstGeom prst="rect">
            <a:avLst/>
          </a:prstGeom>
        </p:spPr>
      </p:pic>
      <p:sp>
        <p:nvSpPr>
          <p:cNvPr id="165" name="TextBox 164"/>
          <p:cNvSpPr txBox="1"/>
          <p:nvPr/>
        </p:nvSpPr>
        <p:spPr>
          <a:xfrm>
            <a:off x="4768965" y="3578395"/>
            <a:ext cx="988347"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Elastic Load Balancing</a:t>
            </a:r>
          </a:p>
        </p:txBody>
      </p:sp>
      <p:sp>
        <p:nvSpPr>
          <p:cNvPr id="166" name="TextBox 165"/>
          <p:cNvSpPr txBox="1"/>
          <p:nvPr/>
        </p:nvSpPr>
        <p:spPr>
          <a:xfrm>
            <a:off x="1875392" y="2141646"/>
            <a:ext cx="750253"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AWS Lambda</a:t>
            </a:r>
          </a:p>
        </p:txBody>
      </p:sp>
      <p:pic>
        <p:nvPicPr>
          <p:cNvPr id="160" name="Picture 159"/>
          <p:cNvPicPr>
            <a:picLocks noChangeAspect="1"/>
          </p:cNvPicPr>
          <p:nvPr/>
        </p:nvPicPr>
        <p:blipFill>
          <a:blip r:embed="rId16" cstate="screen">
            <a:alphaModFix amt="25000"/>
            <a:extLst>
              <a:ext uri="{28A0092B-C50C-407E-A947-70E740481C1C}">
                <a14:useLocalDpi xmlns:a14="http://schemas.microsoft.com/office/drawing/2010/main"/>
              </a:ext>
            </a:extLst>
          </a:blip>
          <a:stretch>
            <a:fillRect/>
          </a:stretch>
        </p:blipFill>
        <p:spPr>
          <a:xfrm>
            <a:off x="1780955" y="3699556"/>
            <a:ext cx="987523" cy="987523"/>
          </a:xfrm>
          <a:prstGeom prst="rect">
            <a:avLst/>
          </a:prstGeom>
        </p:spPr>
      </p:pic>
      <p:pic>
        <p:nvPicPr>
          <p:cNvPr id="163" name="Picture 162"/>
          <p:cNvPicPr>
            <a:picLocks noChangeAspect="1"/>
          </p:cNvPicPr>
          <p:nvPr/>
        </p:nvPicPr>
        <p:blipFill>
          <a:blip r:embed="rId17" cstate="screen">
            <a:alphaModFix amt="25000"/>
            <a:extLst>
              <a:ext uri="{28A0092B-C50C-407E-A947-70E740481C1C}">
                <a14:useLocalDpi xmlns:a14="http://schemas.microsoft.com/office/drawing/2010/main"/>
              </a:ext>
            </a:extLst>
          </a:blip>
          <a:stretch>
            <a:fillRect/>
          </a:stretch>
        </p:blipFill>
        <p:spPr>
          <a:xfrm>
            <a:off x="538884" y="3709319"/>
            <a:ext cx="967997" cy="967997"/>
          </a:xfrm>
          <a:prstGeom prst="rect">
            <a:avLst/>
          </a:prstGeom>
        </p:spPr>
      </p:pic>
      <p:sp>
        <p:nvSpPr>
          <p:cNvPr id="167" name="TextBox 166"/>
          <p:cNvSpPr txBox="1"/>
          <p:nvPr/>
        </p:nvSpPr>
        <p:spPr>
          <a:xfrm>
            <a:off x="484160" y="4502199"/>
            <a:ext cx="1212293" cy="61536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Elastic Container Registry</a:t>
            </a:r>
          </a:p>
        </p:txBody>
      </p:sp>
      <p:sp>
        <p:nvSpPr>
          <p:cNvPr id="168" name="TextBox 167"/>
          <p:cNvSpPr txBox="1"/>
          <p:nvPr/>
        </p:nvSpPr>
        <p:spPr>
          <a:xfrm>
            <a:off x="1746385" y="4502199"/>
            <a:ext cx="1235696" cy="61536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Elastic Container Service</a:t>
            </a:r>
          </a:p>
        </p:txBody>
      </p:sp>
      <p:pic>
        <p:nvPicPr>
          <p:cNvPr id="23" name="Picture 22"/>
          <p:cNvPicPr>
            <a:picLocks noChangeAspect="1"/>
          </p:cNvPicPr>
          <p:nvPr/>
        </p:nvPicPr>
        <p:blipFill>
          <a:blip r:embed="rId18" cstate="screen">
            <a:alphaModFix amt="25000"/>
            <a:extLst>
              <a:ext uri="{28A0092B-C50C-407E-A947-70E740481C1C}">
                <a14:useLocalDpi xmlns:a14="http://schemas.microsoft.com/office/drawing/2010/main"/>
              </a:ext>
            </a:extLst>
          </a:blip>
          <a:stretch>
            <a:fillRect/>
          </a:stretch>
        </p:blipFill>
        <p:spPr>
          <a:xfrm>
            <a:off x="6469869" y="3814372"/>
            <a:ext cx="841160" cy="841160"/>
          </a:xfrm>
          <a:prstGeom prst="rect">
            <a:avLst/>
          </a:prstGeom>
        </p:spPr>
      </p:pic>
      <p:pic>
        <p:nvPicPr>
          <p:cNvPr id="24" name="Picture 23"/>
          <p:cNvPicPr>
            <a:picLocks noChangeAspect="1"/>
          </p:cNvPicPr>
          <p:nvPr/>
        </p:nvPicPr>
        <p:blipFill>
          <a:blip r:embed="rId19" cstate="screen">
            <a:alphaModFix amt="25000"/>
            <a:extLst>
              <a:ext uri="{28A0092B-C50C-407E-A947-70E740481C1C}">
                <a14:useLocalDpi xmlns:a14="http://schemas.microsoft.com/office/drawing/2010/main"/>
              </a:ext>
            </a:extLst>
          </a:blip>
          <a:stretch>
            <a:fillRect/>
          </a:stretch>
        </p:blipFill>
        <p:spPr>
          <a:xfrm>
            <a:off x="7917869" y="3857239"/>
            <a:ext cx="764812" cy="764812"/>
          </a:xfrm>
          <a:prstGeom prst="rect">
            <a:avLst/>
          </a:prstGeom>
        </p:spPr>
      </p:pic>
      <p:sp>
        <p:nvSpPr>
          <p:cNvPr id="175" name="TextBox 103"/>
          <p:cNvSpPr txBox="1">
            <a:spLocks noChangeArrowheads="1"/>
          </p:cNvSpPr>
          <p:nvPr/>
        </p:nvSpPr>
        <p:spPr bwMode="auto">
          <a:xfrm>
            <a:off x="6454928" y="4558348"/>
            <a:ext cx="940603" cy="553998"/>
          </a:xfrm>
          <a:prstGeom prst="rect">
            <a:avLst/>
          </a:prstGeom>
          <a:noFill/>
          <a:ln w="9525">
            <a:noFill/>
            <a:miter lim="800000"/>
            <a:headEnd/>
            <a:tailEnd/>
          </a:ln>
        </p:spPr>
        <p:txBody>
          <a:bodyPr wrap="square" lIns="0" tIns="0" rIns="0" bIns="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Elastic File System</a:t>
            </a:r>
          </a:p>
        </p:txBody>
      </p:sp>
      <p:sp>
        <p:nvSpPr>
          <p:cNvPr id="176" name="TextBox 103"/>
          <p:cNvSpPr txBox="1">
            <a:spLocks noChangeArrowheads="1"/>
          </p:cNvSpPr>
          <p:nvPr/>
        </p:nvSpPr>
        <p:spPr bwMode="auto">
          <a:xfrm>
            <a:off x="7917869" y="4555017"/>
            <a:ext cx="752073" cy="369332"/>
          </a:xfrm>
          <a:prstGeom prst="rect">
            <a:avLst/>
          </a:prstGeom>
          <a:noFill/>
          <a:ln w="9525">
            <a:noFill/>
            <a:miter lim="800000"/>
            <a:headEnd/>
            <a:tailEnd/>
          </a:ln>
        </p:spPr>
        <p:txBody>
          <a:bodyPr wrap="square" lIns="0" tIns="0" rIns="0" bIns="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Snowball</a:t>
            </a:r>
          </a:p>
        </p:txBody>
      </p:sp>
      <p:pic>
        <p:nvPicPr>
          <p:cNvPr id="183" name="Picture 182"/>
          <p:cNvPicPr>
            <a:picLocks noChangeAspect="1"/>
          </p:cNvPicPr>
          <p:nvPr/>
        </p:nvPicPr>
        <p:blipFill>
          <a:blip r:embed="rId20" cstate="screen">
            <a:alphaModFix amt="25000"/>
            <a:extLst>
              <a:ext uri="{28A0092B-C50C-407E-A947-70E740481C1C}">
                <a14:useLocalDpi xmlns:a14="http://schemas.microsoft.com/office/drawing/2010/main"/>
              </a:ext>
            </a:extLst>
          </a:blip>
          <a:stretch>
            <a:fillRect/>
          </a:stretch>
        </p:blipFill>
        <p:spPr>
          <a:xfrm>
            <a:off x="10824878" y="2733042"/>
            <a:ext cx="844385" cy="844385"/>
          </a:xfrm>
          <a:prstGeom prst="rect">
            <a:avLst/>
          </a:prstGeom>
        </p:spPr>
      </p:pic>
      <p:pic>
        <p:nvPicPr>
          <p:cNvPr id="184" name="Picture 183"/>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10844605" y="1355196"/>
            <a:ext cx="844385" cy="844385"/>
          </a:xfrm>
          <a:prstGeom prst="rect">
            <a:avLst/>
          </a:prstGeom>
        </p:spPr>
      </p:pic>
      <p:pic>
        <p:nvPicPr>
          <p:cNvPr id="185" name="Picture 184"/>
          <p:cNvPicPr>
            <a:picLocks noChangeAspect="1"/>
          </p:cNvPicPr>
          <p:nvPr/>
        </p:nvPicPr>
        <p:blipFill>
          <a:blip r:embed="rId22" cstate="screen">
            <a:alphaModFix amt="25000"/>
            <a:extLst>
              <a:ext uri="{28A0092B-C50C-407E-A947-70E740481C1C}">
                <a14:useLocalDpi xmlns:a14="http://schemas.microsoft.com/office/drawing/2010/main"/>
              </a:ext>
            </a:extLst>
          </a:blip>
          <a:stretch>
            <a:fillRect/>
          </a:stretch>
        </p:blipFill>
        <p:spPr>
          <a:xfrm>
            <a:off x="9519658" y="4153040"/>
            <a:ext cx="844385" cy="844385"/>
          </a:xfrm>
          <a:prstGeom prst="rect">
            <a:avLst/>
          </a:prstGeom>
        </p:spPr>
      </p:pic>
      <p:pic>
        <p:nvPicPr>
          <p:cNvPr id="186" name="Picture 185"/>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9509076" y="1345130"/>
            <a:ext cx="844385" cy="844385"/>
          </a:xfrm>
          <a:prstGeom prst="rect">
            <a:avLst/>
          </a:prstGeom>
        </p:spPr>
      </p:pic>
      <p:pic>
        <p:nvPicPr>
          <p:cNvPr id="187" name="Picture 186"/>
          <p:cNvPicPr>
            <a:picLocks noChangeAspect="1"/>
          </p:cNvPicPr>
          <p:nvPr/>
        </p:nvPicPr>
        <p:blipFill>
          <a:blip r:embed="rId24" cstate="screen">
            <a:alphaModFix amt="25000"/>
            <a:extLst>
              <a:ext uri="{28A0092B-C50C-407E-A947-70E740481C1C}">
                <a14:useLocalDpi xmlns:a14="http://schemas.microsoft.com/office/drawing/2010/main"/>
              </a:ext>
            </a:extLst>
          </a:blip>
          <a:stretch>
            <a:fillRect/>
          </a:stretch>
        </p:blipFill>
        <p:spPr>
          <a:xfrm>
            <a:off x="9505381" y="2744564"/>
            <a:ext cx="844385" cy="844385"/>
          </a:xfrm>
          <a:prstGeom prst="rect">
            <a:avLst/>
          </a:prstGeom>
        </p:spPr>
      </p:pic>
      <p:sp>
        <p:nvSpPr>
          <p:cNvPr id="188" name="TextBox 103"/>
          <p:cNvSpPr txBox="1">
            <a:spLocks noChangeArrowheads="1"/>
          </p:cNvSpPr>
          <p:nvPr/>
        </p:nvSpPr>
        <p:spPr bwMode="auto">
          <a:xfrm>
            <a:off x="9568405" y="2096351"/>
            <a:ext cx="703143" cy="410241"/>
          </a:xfrm>
          <a:prstGeom prst="rect">
            <a:avLst/>
          </a:prstGeom>
          <a:noFill/>
          <a:ln w="9525">
            <a:noFill/>
            <a:miter lim="800000"/>
            <a:headEnd/>
            <a:tailEnd/>
          </a:ln>
        </p:spPr>
        <p:txBody>
          <a:bodyPr wrap="square" lIns="0" tIns="0" rIns="0" bIns="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RDS</a:t>
            </a:r>
          </a:p>
        </p:txBody>
      </p:sp>
      <p:sp>
        <p:nvSpPr>
          <p:cNvPr id="189" name="TextBox 188"/>
          <p:cNvSpPr txBox="1"/>
          <p:nvPr/>
        </p:nvSpPr>
        <p:spPr>
          <a:xfrm>
            <a:off x="9498027" y="3523381"/>
            <a:ext cx="860784"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Redshift</a:t>
            </a:r>
          </a:p>
        </p:txBody>
      </p:sp>
      <p:sp>
        <p:nvSpPr>
          <p:cNvPr id="190" name="TextBox 189"/>
          <p:cNvSpPr txBox="1"/>
          <p:nvPr/>
        </p:nvSpPr>
        <p:spPr>
          <a:xfrm>
            <a:off x="9430150" y="4978428"/>
            <a:ext cx="1028463"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ElastiCache</a:t>
            </a:r>
          </a:p>
        </p:txBody>
      </p:sp>
      <p:sp>
        <p:nvSpPr>
          <p:cNvPr id="191" name="TextBox 103"/>
          <p:cNvSpPr txBox="1">
            <a:spLocks noChangeArrowheads="1"/>
          </p:cNvSpPr>
          <p:nvPr/>
        </p:nvSpPr>
        <p:spPr bwMode="auto">
          <a:xfrm>
            <a:off x="10796779" y="2096352"/>
            <a:ext cx="897212" cy="410241"/>
          </a:xfrm>
          <a:prstGeom prst="rect">
            <a:avLst/>
          </a:prstGeom>
          <a:noFill/>
          <a:ln w="9525">
            <a:noFill/>
            <a:miter lim="800000"/>
            <a:headEnd/>
            <a:tailEnd/>
          </a:ln>
        </p:spPr>
        <p:txBody>
          <a:bodyPr wrap="square" lIns="0" tIns="0" rIns="0" bIns="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DynamoDB</a:t>
            </a:r>
          </a:p>
        </p:txBody>
      </p:sp>
      <p:sp>
        <p:nvSpPr>
          <p:cNvPr id="192" name="TextBox 103"/>
          <p:cNvSpPr txBox="1">
            <a:spLocks noChangeArrowheads="1"/>
          </p:cNvSpPr>
          <p:nvPr/>
        </p:nvSpPr>
        <p:spPr bwMode="auto">
          <a:xfrm>
            <a:off x="10796779" y="3519195"/>
            <a:ext cx="897212" cy="820481"/>
          </a:xfrm>
          <a:prstGeom prst="rect">
            <a:avLst/>
          </a:prstGeom>
          <a:noFill/>
          <a:ln w="9525">
            <a:noFill/>
            <a:miter lim="800000"/>
            <a:headEnd/>
            <a:tailEnd/>
          </a:ln>
        </p:spPr>
        <p:txBody>
          <a:bodyPr wrap="square" lIns="0" tIns="0" rIns="0" bIns="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AWS Database Migration Service</a:t>
            </a:r>
          </a:p>
        </p:txBody>
      </p:sp>
      <p:sp>
        <p:nvSpPr>
          <p:cNvPr id="101" name="TextBox 100"/>
          <p:cNvSpPr txBox="1"/>
          <p:nvPr/>
        </p:nvSpPr>
        <p:spPr>
          <a:xfrm>
            <a:off x="647645" y="5972399"/>
            <a:ext cx="723676"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Lightsail</a:t>
            </a:r>
          </a:p>
        </p:txBody>
      </p:sp>
      <p:pic>
        <p:nvPicPr>
          <p:cNvPr id="102" name="Picture 101"/>
          <p:cNvPicPr>
            <a:picLocks noChangeAspect="1"/>
          </p:cNvPicPr>
          <p:nvPr/>
        </p:nvPicPr>
        <p:blipFill>
          <a:blip r:embed="rId25" cstate="screen">
            <a:alphaModFix amt="25000"/>
            <a:extLst>
              <a:ext uri="{28A0092B-C50C-407E-A947-70E740481C1C}">
                <a14:useLocalDpi xmlns:a14="http://schemas.microsoft.com/office/drawing/2010/main"/>
              </a:ext>
            </a:extLst>
          </a:blip>
          <a:stretch>
            <a:fillRect/>
          </a:stretch>
        </p:blipFill>
        <p:spPr>
          <a:xfrm>
            <a:off x="1955404" y="5298528"/>
            <a:ext cx="575792" cy="693725"/>
          </a:xfrm>
          <a:prstGeom prst="rect">
            <a:avLst/>
          </a:prstGeom>
        </p:spPr>
      </p:pic>
      <p:sp>
        <p:nvSpPr>
          <p:cNvPr id="103" name="TextBox 102"/>
          <p:cNvSpPr txBox="1"/>
          <p:nvPr/>
        </p:nvSpPr>
        <p:spPr>
          <a:xfrm>
            <a:off x="1873263" y="5996223"/>
            <a:ext cx="723676"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AWS Batch</a:t>
            </a:r>
          </a:p>
        </p:txBody>
      </p:sp>
      <p:pic>
        <p:nvPicPr>
          <p:cNvPr id="104" name="Picture 103" descr="Storage-Gateway.png"/>
          <p:cNvPicPr>
            <a:picLocks noChangeAspect="1"/>
          </p:cNvPicPr>
          <p:nvPr/>
        </p:nvPicPr>
        <p:blipFill>
          <a:blip r:embed="rId26" cstate="screen">
            <a:alphaModFix amt="25000"/>
            <a:extLst>
              <a:ext uri="{28A0092B-C50C-407E-A947-70E740481C1C}">
                <a14:useLocalDpi xmlns:a14="http://schemas.microsoft.com/office/drawing/2010/main"/>
              </a:ext>
            </a:extLst>
          </a:blip>
          <a:stretch>
            <a:fillRect/>
          </a:stretch>
        </p:blipFill>
        <p:spPr>
          <a:xfrm>
            <a:off x="6539635" y="5384533"/>
            <a:ext cx="648675" cy="648675"/>
          </a:xfrm>
          <a:prstGeom prst="rect">
            <a:avLst/>
          </a:prstGeom>
        </p:spPr>
      </p:pic>
      <p:sp>
        <p:nvSpPr>
          <p:cNvPr id="105" name="TextBox 104"/>
          <p:cNvSpPr txBox="1"/>
          <p:nvPr/>
        </p:nvSpPr>
        <p:spPr>
          <a:xfrm>
            <a:off x="6450245" y="6063764"/>
            <a:ext cx="860784"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Storage</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Gateway</a:t>
            </a:r>
          </a:p>
        </p:txBody>
      </p:sp>
      <p:sp>
        <p:nvSpPr>
          <p:cNvPr id="108" name="TextBox 107"/>
          <p:cNvSpPr txBox="1"/>
          <p:nvPr/>
        </p:nvSpPr>
        <p:spPr>
          <a:xfrm>
            <a:off x="7889547" y="6063764"/>
            <a:ext cx="860784"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Snowmobile</a:t>
            </a:r>
          </a:p>
        </p:txBody>
      </p:sp>
      <p:cxnSp>
        <p:nvCxnSpPr>
          <p:cNvPr id="110" name="Straight Connector 109"/>
          <p:cNvCxnSpPr/>
          <p:nvPr/>
        </p:nvCxnSpPr>
        <p:spPr>
          <a:xfrm>
            <a:off x="6102602" y="1287113"/>
            <a:ext cx="11773" cy="5197539"/>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9141767" y="1322454"/>
            <a:ext cx="11773" cy="5197539"/>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pic>
        <p:nvPicPr>
          <p:cNvPr id="111" name="Picture 110"/>
          <p:cNvPicPr>
            <a:picLocks noChangeAspect="1"/>
          </p:cNvPicPr>
          <p:nvPr/>
        </p:nvPicPr>
        <p:blipFill>
          <a:blip r:embed="rId27" cstate="screen">
            <a:alphaModFix amt="25000"/>
            <a:extLst>
              <a:ext uri="{28A0092B-C50C-407E-A947-70E740481C1C}">
                <a14:useLocalDpi xmlns:a14="http://schemas.microsoft.com/office/drawing/2010/main"/>
              </a:ext>
            </a:extLst>
          </a:blip>
          <a:stretch>
            <a:fillRect/>
          </a:stretch>
        </p:blipFill>
        <p:spPr>
          <a:xfrm>
            <a:off x="714266" y="5293682"/>
            <a:ext cx="633405" cy="681841"/>
          </a:xfrm>
          <a:prstGeom prst="rect">
            <a:avLst/>
          </a:prstGeom>
        </p:spPr>
      </p:pic>
      <p:pic>
        <p:nvPicPr>
          <p:cNvPr id="2" name="Picture 1"/>
          <p:cNvPicPr>
            <a:picLocks noChangeAspect="1"/>
          </p:cNvPicPr>
          <p:nvPr/>
        </p:nvPicPr>
        <p:blipFill>
          <a:blip r:embed="rId28" cstate="screen">
            <a:alphaModFix amt="25000"/>
            <a:extLst>
              <a:ext uri="{28A0092B-C50C-407E-A947-70E740481C1C}">
                <a14:useLocalDpi xmlns:a14="http://schemas.microsoft.com/office/drawing/2010/main"/>
              </a:ext>
            </a:extLst>
          </a:blip>
          <a:stretch>
            <a:fillRect/>
          </a:stretch>
        </p:blipFill>
        <p:spPr>
          <a:xfrm>
            <a:off x="8022971" y="5476080"/>
            <a:ext cx="559188" cy="516173"/>
          </a:xfrm>
          <a:prstGeom prst="rect">
            <a:avLst/>
          </a:prstGeom>
        </p:spPr>
      </p:pic>
      <p:sp>
        <p:nvSpPr>
          <p:cNvPr id="4" name="Title 3"/>
          <p:cNvSpPr>
            <a:spLocks noGrp="1"/>
          </p:cNvSpPr>
          <p:nvPr>
            <p:ph type="title"/>
          </p:nvPr>
        </p:nvSpPr>
        <p:spPr/>
        <p:txBody>
          <a:bodyPr vert="horz" lIns="91440" tIns="45720" rIns="91440" bIns="45720" rtlCol="0" anchor="ctr">
            <a:normAutofit/>
          </a:bodyPr>
          <a:lstStyle/>
          <a:p>
            <a:r>
              <a:rPr lang="en-US" sz="4300" dirty="0">
                <a:latin typeface="Amazon Ember Light" panose="020B0403020204020204" pitchFamily="34" charset="0"/>
                <a:ea typeface="Amazon Ember Light" panose="020B0403020204020204" pitchFamily="34" charset="0"/>
                <a:cs typeface="Amazon Ember Light" panose="020B0403020204020204" pitchFamily="34" charset="0"/>
              </a:rPr>
              <a:t>Core Services: Les </a:t>
            </a:r>
            <a:r>
              <a:rPr lang="en-US" sz="4300" dirty="0" err="1">
                <a:latin typeface="Amazon Ember Light" panose="020B0403020204020204" pitchFamily="34" charset="0"/>
                <a:ea typeface="Amazon Ember Light" panose="020B0403020204020204" pitchFamily="34" charset="0"/>
                <a:cs typeface="Amazon Ember Light" panose="020B0403020204020204" pitchFamily="34" charset="0"/>
              </a:rPr>
              <a:t>basiques</a:t>
            </a:r>
            <a:endParaRPr lang="en-US" sz="43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3084240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Title 1"/>
          <p:cNvSpPr txBox="1">
            <a:spLocks/>
          </p:cNvSpPr>
          <p:nvPr/>
        </p:nvSpPr>
        <p:spPr>
          <a:xfrm>
            <a:off x="234447" y="153248"/>
            <a:ext cx="10940405" cy="902667"/>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300" b="0" i="0">
                <a:solidFill>
                  <a:schemeClr val="bg1"/>
                </a:solidFill>
                <a:latin typeface="Amazon Ember Light" charset="0"/>
                <a:ea typeface="Amazon Ember Light" charset="0"/>
                <a:cs typeface="Amazon Ember Light" charset="0"/>
              </a:defRPr>
            </a:lvl1p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Core Services: Les </a:t>
            </a: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basiques</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aphicFrame>
        <p:nvGraphicFramePr>
          <p:cNvPr id="4" name="Table 7"/>
          <p:cNvGraphicFramePr>
            <a:graphicFrameLocks noGrp="1"/>
          </p:cNvGraphicFramePr>
          <p:nvPr>
            <p:extLst>
              <p:ext uri="{D42A27DB-BD31-4B8C-83A1-F6EECF244321}">
                <p14:modId xmlns:p14="http://schemas.microsoft.com/office/powerpoint/2010/main" val="2655260681"/>
              </p:ext>
            </p:extLst>
          </p:nvPr>
        </p:nvGraphicFramePr>
        <p:xfrm>
          <a:off x="360710" y="1184200"/>
          <a:ext cx="11345378" cy="5170457"/>
        </p:xfrm>
        <a:graphic>
          <a:graphicData uri="http://schemas.openxmlformats.org/drawingml/2006/table">
            <a:tbl>
              <a:tblPr firstRow="1" bandRow="1">
                <a:tableStyleId>{5940675A-B579-460E-94D1-54222C63F5DA}</a:tableStyleId>
              </a:tblPr>
              <a:tblGrid>
                <a:gridCol w="1418172">
                  <a:extLst>
                    <a:ext uri="{9D8B030D-6E8A-4147-A177-3AD203B41FA5}">
                      <a16:colId xmlns:a16="http://schemas.microsoft.com/office/drawing/2014/main" val="20000"/>
                    </a:ext>
                  </a:extLst>
                </a:gridCol>
                <a:gridCol w="1418172">
                  <a:extLst>
                    <a:ext uri="{9D8B030D-6E8A-4147-A177-3AD203B41FA5}">
                      <a16:colId xmlns:a16="http://schemas.microsoft.com/office/drawing/2014/main" val="20001"/>
                    </a:ext>
                  </a:extLst>
                </a:gridCol>
                <a:gridCol w="1418172">
                  <a:extLst>
                    <a:ext uri="{9D8B030D-6E8A-4147-A177-3AD203B41FA5}">
                      <a16:colId xmlns:a16="http://schemas.microsoft.com/office/drawing/2014/main" val="20002"/>
                    </a:ext>
                  </a:extLst>
                </a:gridCol>
                <a:gridCol w="1418172">
                  <a:extLst>
                    <a:ext uri="{9D8B030D-6E8A-4147-A177-3AD203B41FA5}">
                      <a16:colId xmlns:a16="http://schemas.microsoft.com/office/drawing/2014/main" val="20003"/>
                    </a:ext>
                  </a:extLst>
                </a:gridCol>
                <a:gridCol w="709087">
                  <a:extLst>
                    <a:ext uri="{9D8B030D-6E8A-4147-A177-3AD203B41FA5}">
                      <a16:colId xmlns:a16="http://schemas.microsoft.com/office/drawing/2014/main" val="20004"/>
                    </a:ext>
                  </a:extLst>
                </a:gridCol>
                <a:gridCol w="709087">
                  <a:extLst>
                    <a:ext uri="{9D8B030D-6E8A-4147-A177-3AD203B41FA5}">
                      <a16:colId xmlns:a16="http://schemas.microsoft.com/office/drawing/2014/main" val="20005"/>
                    </a:ext>
                  </a:extLst>
                </a:gridCol>
                <a:gridCol w="1418172">
                  <a:extLst>
                    <a:ext uri="{9D8B030D-6E8A-4147-A177-3AD203B41FA5}">
                      <a16:colId xmlns:a16="http://schemas.microsoft.com/office/drawing/2014/main" val="20006"/>
                    </a:ext>
                  </a:extLst>
                </a:gridCol>
                <a:gridCol w="1418172">
                  <a:extLst>
                    <a:ext uri="{9D8B030D-6E8A-4147-A177-3AD203B41FA5}">
                      <a16:colId xmlns:a16="http://schemas.microsoft.com/office/drawing/2014/main" val="20007"/>
                    </a:ext>
                  </a:extLst>
                </a:gridCol>
                <a:gridCol w="1418172">
                  <a:extLst>
                    <a:ext uri="{9D8B030D-6E8A-4147-A177-3AD203B41FA5}">
                      <a16:colId xmlns:a16="http://schemas.microsoft.com/office/drawing/2014/main" val="20008"/>
                    </a:ext>
                  </a:extLst>
                </a:gridCol>
              </a:tblGrid>
              <a:tr h="509920">
                <a:tc gridSpan="2">
                  <a:txBody>
                    <a:bodyPr/>
                    <a:lstStyle/>
                    <a:p>
                      <a:pPr algn="ctr"/>
                      <a:endParaRPr lang="en-US" sz="1600" b="1" kern="1200" dirty="0">
                        <a:solidFill>
                          <a:srgbClr val="4F81BD"/>
                        </a:solidFill>
                        <a:latin typeface="Amazon Ember" panose="020B0603020204020204" pitchFamily="34" charset="0"/>
                        <a:ea typeface="Amazon Ember" panose="020B0603020204020204" pitchFamily="34" charset="0"/>
                        <a:cs typeface="Amazon Ember" panose="020B0603020204020204" pitchFamily="34" charset="0"/>
                      </a:endParaRPr>
                    </a:p>
                  </a:txBody>
                  <a:tcPr marL="0" marR="0" marT="0" marB="6096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pPr algn="ctr"/>
                      <a:endParaRPr lang="en-US" sz="1200" dirty="0"/>
                    </a:p>
                  </a:txBody>
                  <a:tcPr/>
                </a:tc>
                <a:tc gridSpan="2">
                  <a:txBody>
                    <a:bodyPr/>
                    <a:lstStyle/>
                    <a:p>
                      <a:pPr marL="0" algn="ctr" defTabSz="914400" rtl="0" eaLnBrk="1" latinLnBrk="0" hangingPunct="1"/>
                      <a:r>
                        <a:rPr lang="en-US" sz="1600" b="1" kern="1200"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Management Tools</a:t>
                      </a:r>
                    </a:p>
                  </a:txBody>
                  <a:tcPr marL="0" marR="0" marT="0" marB="60960"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gridSpan="3">
                  <a:txBody>
                    <a:bodyPr/>
                    <a:lstStyle/>
                    <a:p>
                      <a:pPr marL="0" algn="ctr" defTabSz="914400" rtl="0" eaLnBrk="1" latinLnBrk="0" hangingPunct="1"/>
                      <a:r>
                        <a:rPr lang="en-US" sz="1600" b="1" kern="1200"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Security &amp; Identity</a:t>
                      </a:r>
                    </a:p>
                  </a:txBody>
                  <a:tcPr marL="0" marR="0" marT="0" marB="60960"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gridSpan="2">
                  <a:txBody>
                    <a:bodyPr/>
                    <a:lstStyle/>
                    <a:p>
                      <a:pPr marL="0" algn="ctr" defTabSz="914400" rtl="0" eaLnBrk="1" latinLnBrk="0" hangingPunct="1"/>
                      <a:endParaRPr lang="en-US" sz="1600" b="1" kern="1200" dirty="0">
                        <a:solidFill>
                          <a:srgbClr val="4F81BD"/>
                        </a:solidFill>
                        <a:latin typeface="Amazon Ember" panose="020B0603020204020204" pitchFamily="34" charset="0"/>
                        <a:ea typeface="Amazon Ember" panose="020B0603020204020204" pitchFamily="34" charset="0"/>
                        <a:cs typeface="Amazon Ember" panose="020B0603020204020204" pitchFamily="34" charset="0"/>
                      </a:endParaRPr>
                    </a:p>
                  </a:txBody>
                  <a:tcPr marL="0" marR="0" marT="0" marB="6096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pPr algn="ctr"/>
                      <a:endParaRPr lang="en-US" sz="1200" b="1" kern="1200" dirty="0">
                        <a:solidFill>
                          <a:srgbClr val="4F81BD"/>
                        </a:solidFill>
                        <a:latin typeface="Arial"/>
                        <a:ea typeface="+mn-ea"/>
                        <a:cs typeface="Arial"/>
                      </a:endParaRPr>
                    </a:p>
                  </a:txBody>
                  <a:tcPr marL="0" marR="0" marT="0" anchor="ctr">
                    <a:lnL w="12700" cap="flat" cmpd="sng" algn="ctr">
                      <a:solidFill>
                        <a:schemeClr val="tx1"/>
                      </a:solidFill>
                      <a:prstDash val="dash"/>
                      <a:round/>
                      <a:headEnd type="none" w="med" len="med"/>
                      <a:tailEnd type="none" w="med" len="med"/>
                    </a:lnL>
                  </a:tcPr>
                </a:tc>
                <a:extLst>
                  <a:ext uri="{0D108BD9-81ED-4DB2-BD59-A6C34878D82A}">
                    <a16:rowId xmlns:a16="http://schemas.microsoft.com/office/drawing/2014/main" val="10000"/>
                  </a:ext>
                </a:extLst>
              </a:tr>
              <a:tr h="645783">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no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48640">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CloudWatch</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CloudFormation</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Identity and Access Management</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Directory Service</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646176">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89473">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CloudTrail</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Config</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r>
                        <a:rPr lang="en-US" sz="1200" baseline="0" dirty="0">
                          <a:latin typeface="Amazon Ember Light" panose="020B0403020204020204" pitchFamily="34" charset="0"/>
                          <a:ea typeface="Amazon Ember Light" panose="020B0403020204020204" pitchFamily="34" charset="0"/>
                          <a:cs typeface="Amazon Ember Light" panose="020B0403020204020204" pitchFamily="34" charset="0"/>
                        </a:rPr>
                        <a:t> Inspector</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CloudHSM</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646176">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48640">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OpsWorks</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Service Catalog</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Key Management Service</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WAF</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646176">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489473">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Trusted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Advisor</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8"/>
                  </a:ext>
                </a:extLst>
              </a:tr>
            </a:tbl>
          </a:graphicData>
        </a:graphic>
      </p:graphicFrame>
      <p:pic>
        <p:nvPicPr>
          <p:cNvPr id="28" name="Picture 27"/>
          <p:cNvPicPr>
            <a:picLocks noChangeAspect="1"/>
          </p:cNvPicPr>
          <p:nvPr/>
        </p:nvPicPr>
        <p:blipFill>
          <a:blip r:embed="rId4" cstate="screen">
            <a:alphaModFix amt="25000"/>
            <a:extLst>
              <a:ext uri="{28A0092B-C50C-407E-A947-70E740481C1C}">
                <a14:useLocalDpi xmlns:a14="http://schemas.microsoft.com/office/drawing/2010/main"/>
              </a:ext>
            </a:extLst>
          </a:blip>
          <a:stretch>
            <a:fillRect/>
          </a:stretch>
        </p:blipFill>
        <p:spPr>
          <a:xfrm>
            <a:off x="3493453" y="2882196"/>
            <a:ext cx="804672" cy="804672"/>
          </a:xfrm>
          <a:prstGeom prst="rect">
            <a:avLst/>
          </a:prstGeom>
        </p:spPr>
      </p:pic>
      <p:pic>
        <p:nvPicPr>
          <p:cNvPr id="29" name="Picture 2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528792" y="1622211"/>
            <a:ext cx="804672" cy="804672"/>
          </a:xfrm>
          <a:prstGeom prst="rect">
            <a:avLst/>
          </a:prstGeom>
        </p:spPr>
      </p:pic>
      <p:pic>
        <p:nvPicPr>
          <p:cNvPr id="30" name="Picture 29"/>
          <p:cNvPicPr>
            <a:picLocks noChangeAspect="1"/>
          </p:cNvPicPr>
          <p:nvPr/>
        </p:nvPicPr>
        <p:blipFill>
          <a:blip r:embed="rId6" cstate="screen">
            <a:alphaModFix amt="25000"/>
            <a:extLst>
              <a:ext uri="{28A0092B-C50C-407E-A947-70E740481C1C}">
                <a14:useLocalDpi xmlns:a14="http://schemas.microsoft.com/office/drawing/2010/main"/>
              </a:ext>
            </a:extLst>
          </a:blip>
          <a:stretch>
            <a:fillRect/>
          </a:stretch>
        </p:blipFill>
        <p:spPr>
          <a:xfrm>
            <a:off x="4921373" y="2864527"/>
            <a:ext cx="804672" cy="804672"/>
          </a:xfrm>
          <a:prstGeom prst="rect">
            <a:avLst/>
          </a:prstGeom>
        </p:spPr>
      </p:pic>
      <p:pic>
        <p:nvPicPr>
          <p:cNvPr id="31" name="Picture 30"/>
          <p:cNvPicPr>
            <a:picLocks noChangeAspect="1"/>
          </p:cNvPicPr>
          <p:nvPr/>
        </p:nvPicPr>
        <p:blipFill>
          <a:blip r:embed="rId7" cstate="screen">
            <a:alphaModFix amt="25000"/>
            <a:extLst>
              <a:ext uri="{28A0092B-C50C-407E-A947-70E740481C1C}">
                <a14:useLocalDpi xmlns:a14="http://schemas.microsoft.com/office/drawing/2010/main"/>
              </a:ext>
            </a:extLst>
          </a:blip>
          <a:stretch>
            <a:fillRect/>
          </a:stretch>
        </p:blipFill>
        <p:spPr>
          <a:xfrm>
            <a:off x="3493453" y="4010727"/>
            <a:ext cx="804672" cy="804672"/>
          </a:xfrm>
          <a:prstGeom prst="rect">
            <a:avLst/>
          </a:prstGeom>
        </p:spPr>
      </p:pic>
      <p:pic>
        <p:nvPicPr>
          <p:cNvPr id="32" name="Picture 31"/>
          <p:cNvPicPr>
            <a:picLocks noChangeAspect="1"/>
          </p:cNvPicPr>
          <p:nvPr/>
        </p:nvPicPr>
        <p:blipFill>
          <a:blip r:embed="rId8" cstate="screen">
            <a:alphaModFix amt="25000"/>
            <a:extLst>
              <a:ext uri="{28A0092B-C50C-407E-A947-70E740481C1C}">
                <a14:useLocalDpi xmlns:a14="http://schemas.microsoft.com/office/drawing/2010/main"/>
              </a:ext>
            </a:extLst>
          </a:blip>
          <a:stretch>
            <a:fillRect/>
          </a:stretch>
        </p:blipFill>
        <p:spPr>
          <a:xfrm>
            <a:off x="4921373" y="4010727"/>
            <a:ext cx="804672" cy="804672"/>
          </a:xfrm>
          <a:prstGeom prst="rect">
            <a:avLst/>
          </a:prstGeom>
        </p:spPr>
      </p:pic>
      <p:pic>
        <p:nvPicPr>
          <p:cNvPr id="33" name="Picture 3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921373" y="1627164"/>
            <a:ext cx="804672" cy="804672"/>
          </a:xfrm>
          <a:prstGeom prst="rect">
            <a:avLst/>
          </a:prstGeom>
        </p:spPr>
      </p:pic>
      <p:pic>
        <p:nvPicPr>
          <p:cNvPr id="2" name="Picture 1"/>
          <p:cNvPicPr>
            <a:picLocks noChangeAspect="1"/>
          </p:cNvPicPr>
          <p:nvPr/>
        </p:nvPicPr>
        <p:blipFill>
          <a:blip r:embed="rId10" cstate="screen">
            <a:alphaModFix amt="25000"/>
            <a:extLst>
              <a:ext uri="{28A0092B-C50C-407E-A947-70E740481C1C}">
                <a14:useLocalDpi xmlns:a14="http://schemas.microsoft.com/office/drawing/2010/main"/>
              </a:ext>
            </a:extLst>
          </a:blip>
          <a:stretch>
            <a:fillRect/>
          </a:stretch>
        </p:blipFill>
        <p:spPr>
          <a:xfrm>
            <a:off x="3480356" y="5187384"/>
            <a:ext cx="804672" cy="804672"/>
          </a:xfrm>
          <a:prstGeom prst="rect">
            <a:avLst/>
          </a:prstGeom>
        </p:spPr>
      </p:pic>
      <p:pic>
        <p:nvPicPr>
          <p:cNvPr id="34" name="Picture 33"/>
          <p:cNvPicPr>
            <a:picLocks noChangeAspect="1"/>
          </p:cNvPicPr>
          <p:nvPr/>
        </p:nvPicPr>
        <p:blipFill>
          <a:blip r:embed="rId11" cstate="screen">
            <a:alphaModFix amt="25000"/>
            <a:extLst>
              <a:ext uri="{28A0092B-C50C-407E-A947-70E740481C1C}">
                <a14:useLocalDpi xmlns:a14="http://schemas.microsoft.com/office/drawing/2010/main"/>
              </a:ext>
            </a:extLst>
          </a:blip>
          <a:stretch>
            <a:fillRect/>
          </a:stretch>
        </p:blipFill>
        <p:spPr>
          <a:xfrm>
            <a:off x="7743344" y="3003486"/>
            <a:ext cx="804672" cy="804672"/>
          </a:xfrm>
          <a:prstGeom prst="rect">
            <a:avLst/>
          </a:prstGeom>
        </p:spPr>
      </p:pic>
      <p:pic>
        <p:nvPicPr>
          <p:cNvPr id="35" name="Picture 34"/>
          <p:cNvPicPr>
            <a:picLocks noChangeAspect="1"/>
          </p:cNvPicPr>
          <p:nvPr/>
        </p:nvPicPr>
        <p:blipFill>
          <a:blip r:embed="rId12" cstate="screen">
            <a:alphaModFix amt="25000"/>
            <a:extLst>
              <a:ext uri="{28A0092B-C50C-407E-A947-70E740481C1C}">
                <a14:useLocalDpi xmlns:a14="http://schemas.microsoft.com/office/drawing/2010/main"/>
              </a:ext>
            </a:extLst>
          </a:blip>
          <a:stretch>
            <a:fillRect/>
          </a:stretch>
        </p:blipFill>
        <p:spPr>
          <a:xfrm>
            <a:off x="7743344" y="1612835"/>
            <a:ext cx="804672" cy="804672"/>
          </a:xfrm>
          <a:prstGeom prst="rect">
            <a:avLst/>
          </a:prstGeom>
        </p:spPr>
      </p:pic>
      <p:pic>
        <p:nvPicPr>
          <p:cNvPr id="36" name="Picture 35"/>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313264" y="1579580"/>
            <a:ext cx="820427" cy="820427"/>
          </a:xfrm>
          <a:prstGeom prst="rect">
            <a:avLst/>
          </a:prstGeom>
        </p:spPr>
      </p:pic>
      <p:pic>
        <p:nvPicPr>
          <p:cNvPr id="37" name="Picture 36"/>
          <p:cNvPicPr>
            <a:picLocks noChangeAspect="1"/>
          </p:cNvPicPr>
          <p:nvPr/>
        </p:nvPicPr>
        <p:blipFill>
          <a:blip r:embed="rId14" cstate="screen">
            <a:alphaModFix amt="25000"/>
            <a:extLst>
              <a:ext uri="{28A0092B-C50C-407E-A947-70E740481C1C}">
                <a14:useLocalDpi xmlns:a14="http://schemas.microsoft.com/office/drawing/2010/main"/>
              </a:ext>
            </a:extLst>
          </a:blip>
          <a:stretch>
            <a:fillRect/>
          </a:stretch>
        </p:blipFill>
        <p:spPr>
          <a:xfrm>
            <a:off x="6340459" y="3029462"/>
            <a:ext cx="752720" cy="752720"/>
          </a:xfrm>
          <a:prstGeom prst="rect">
            <a:avLst/>
          </a:prstGeom>
        </p:spPr>
      </p:pic>
      <p:pic>
        <p:nvPicPr>
          <p:cNvPr id="38" name="Picture 37"/>
          <p:cNvPicPr>
            <a:picLocks noChangeAspect="1"/>
          </p:cNvPicPr>
          <p:nvPr/>
        </p:nvPicPr>
        <p:blipFill>
          <a:blip r:embed="rId15" cstate="screen">
            <a:alphaModFix amt="25000"/>
            <a:extLst>
              <a:ext uri="{28A0092B-C50C-407E-A947-70E740481C1C}">
                <a14:useLocalDpi xmlns:a14="http://schemas.microsoft.com/office/drawing/2010/main"/>
              </a:ext>
            </a:extLst>
          </a:blip>
          <a:stretch>
            <a:fillRect/>
          </a:stretch>
        </p:blipFill>
        <p:spPr>
          <a:xfrm>
            <a:off x="6349293" y="4013692"/>
            <a:ext cx="753696" cy="753696"/>
          </a:xfrm>
          <a:prstGeom prst="rect">
            <a:avLst/>
          </a:prstGeom>
        </p:spPr>
      </p:pic>
      <p:pic>
        <p:nvPicPr>
          <p:cNvPr id="39" name="Picture 38"/>
          <p:cNvPicPr>
            <a:picLocks noChangeAspect="1"/>
          </p:cNvPicPr>
          <p:nvPr/>
        </p:nvPicPr>
        <p:blipFill>
          <a:blip r:embed="rId16" cstate="screen">
            <a:alphaModFix amt="25000"/>
            <a:extLst>
              <a:ext uri="{28A0092B-C50C-407E-A947-70E740481C1C}">
                <a14:useLocalDpi xmlns:a14="http://schemas.microsoft.com/office/drawing/2010/main"/>
              </a:ext>
            </a:extLst>
          </a:blip>
          <a:stretch>
            <a:fillRect/>
          </a:stretch>
        </p:blipFill>
        <p:spPr>
          <a:xfrm>
            <a:off x="7781810" y="4049183"/>
            <a:ext cx="727740" cy="727740"/>
          </a:xfrm>
          <a:prstGeom prst="rect">
            <a:avLst/>
          </a:prstGeom>
        </p:spPr>
      </p:pic>
      <p:pic>
        <p:nvPicPr>
          <p:cNvPr id="50" name="Picture 49"/>
          <p:cNvPicPr>
            <a:picLocks noChangeAspect="1"/>
          </p:cNvPicPr>
          <p:nvPr/>
        </p:nvPicPr>
        <p:blipFill>
          <a:blip r:embed="rId17" cstate="screen">
            <a:alphaModFix amt="25000"/>
            <a:extLst>
              <a:ext uri="{28A0092B-C50C-407E-A947-70E740481C1C}">
                <a14:useLocalDpi xmlns:a14="http://schemas.microsoft.com/office/drawing/2010/main"/>
              </a:ext>
            </a:extLst>
          </a:blip>
          <a:stretch>
            <a:fillRect/>
          </a:stretch>
        </p:blipFill>
        <p:spPr>
          <a:xfrm>
            <a:off x="6222295" y="5257875"/>
            <a:ext cx="536033" cy="646393"/>
          </a:xfrm>
          <a:prstGeom prst="rect">
            <a:avLst/>
          </a:prstGeom>
        </p:spPr>
      </p:pic>
      <p:pic>
        <p:nvPicPr>
          <p:cNvPr id="52" name="Picture 51"/>
          <p:cNvPicPr>
            <a:picLocks noChangeAspect="1"/>
          </p:cNvPicPr>
          <p:nvPr/>
        </p:nvPicPr>
        <p:blipFill>
          <a:blip r:embed="rId18" cstate="screen">
            <a:alphaModFix amt="25000"/>
            <a:extLst>
              <a:ext uri="{28A0092B-C50C-407E-A947-70E740481C1C}">
                <a14:useLocalDpi xmlns:a14="http://schemas.microsoft.com/office/drawing/2010/main"/>
              </a:ext>
            </a:extLst>
          </a:blip>
          <a:stretch>
            <a:fillRect/>
          </a:stretch>
        </p:blipFill>
        <p:spPr>
          <a:xfrm>
            <a:off x="8172123" y="5379410"/>
            <a:ext cx="523472" cy="486521"/>
          </a:xfrm>
          <a:prstGeom prst="rect">
            <a:avLst/>
          </a:prstGeom>
        </p:spPr>
      </p:pic>
      <p:pic>
        <p:nvPicPr>
          <p:cNvPr id="53" name="Picture 52"/>
          <p:cNvPicPr>
            <a:picLocks noChangeAspect="1"/>
          </p:cNvPicPr>
          <p:nvPr/>
        </p:nvPicPr>
        <p:blipFill>
          <a:blip r:embed="rId19" cstate="screen">
            <a:alphaModFix amt="25000"/>
            <a:extLst>
              <a:ext uri="{28A0092B-C50C-407E-A947-70E740481C1C}">
                <a14:useLocalDpi xmlns:a14="http://schemas.microsoft.com/office/drawing/2010/main"/>
              </a:ext>
            </a:extLst>
          </a:blip>
          <a:stretch>
            <a:fillRect/>
          </a:stretch>
        </p:blipFill>
        <p:spPr>
          <a:xfrm>
            <a:off x="7240610" y="5382441"/>
            <a:ext cx="560375" cy="461485"/>
          </a:xfrm>
          <a:prstGeom prst="rect">
            <a:avLst/>
          </a:prstGeom>
        </p:spPr>
      </p:pic>
      <p:sp>
        <p:nvSpPr>
          <p:cNvPr id="55" name="TextBox 54"/>
          <p:cNvSpPr txBox="1"/>
          <p:nvPr/>
        </p:nvSpPr>
        <p:spPr>
          <a:xfrm>
            <a:off x="6901161" y="5972211"/>
            <a:ext cx="1313509" cy="207264"/>
          </a:xfrm>
          <a:prstGeom prst="rect">
            <a:avLst/>
          </a:prstGeom>
          <a:noFill/>
        </p:spPr>
        <p:txBody>
          <a:bodyPr wrap="square" lIns="0" tIns="0" rIns="0" bIns="0" rtlCol="0" anchor="t">
            <a:no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Certificate Manager</a:t>
            </a:r>
          </a:p>
        </p:txBody>
      </p:sp>
      <p:sp>
        <p:nvSpPr>
          <p:cNvPr id="6" name="TextBox 5"/>
          <p:cNvSpPr txBox="1"/>
          <p:nvPr/>
        </p:nvSpPr>
        <p:spPr>
          <a:xfrm>
            <a:off x="8145680" y="5901358"/>
            <a:ext cx="609462" cy="461665"/>
          </a:xfrm>
          <a:prstGeom prst="rect">
            <a:avLst/>
          </a:prstGeom>
          <a:noFill/>
        </p:spPr>
        <p:txBody>
          <a:bodyPr wrap="none"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Shield</a:t>
            </a:r>
          </a:p>
        </p:txBody>
      </p:sp>
      <p:sp>
        <p:nvSpPr>
          <p:cNvPr id="7" name="TextBox 6"/>
          <p:cNvSpPr txBox="1"/>
          <p:nvPr/>
        </p:nvSpPr>
        <p:spPr>
          <a:xfrm>
            <a:off x="5972807" y="5912916"/>
            <a:ext cx="1055096" cy="430887"/>
          </a:xfrm>
          <a:prstGeom prst="rect">
            <a:avLst/>
          </a:prstGeom>
          <a:noFill/>
        </p:spPr>
        <p:txBody>
          <a:bodyPr wrap="none" rtlCol="0">
            <a:spAutoFit/>
          </a:bodyPr>
          <a:lstStyle/>
          <a:p>
            <a:pPr lvl="0" algn="ctr" defTabSz="457200">
              <a:defRPr/>
            </a:pPr>
            <a:r>
              <a:rPr lang="en-US" sz="11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lvl="0" algn="ctr" defTabSz="457200">
              <a:defRPr/>
            </a:pPr>
            <a:r>
              <a:rPr lang="en-US" sz="1100" dirty="0">
                <a:latin typeface="Amazon Ember Light" panose="020B0403020204020204" pitchFamily="34" charset="0"/>
                <a:ea typeface="Amazon Ember Light" panose="020B0403020204020204" pitchFamily="34" charset="0"/>
                <a:cs typeface="Amazon Ember Light" panose="020B0403020204020204" pitchFamily="34" charset="0"/>
              </a:rPr>
              <a:t>Organizations</a:t>
            </a:r>
          </a:p>
        </p:txBody>
      </p:sp>
    </p:spTree>
    <p:custDataLst>
      <p:tags r:id="rId1"/>
    </p:custDataLst>
    <p:extLst>
      <p:ext uri="{BB962C8B-B14F-4D97-AF65-F5344CB8AC3E}">
        <p14:creationId xmlns:p14="http://schemas.microsoft.com/office/powerpoint/2010/main" val="1725541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379" y="2906487"/>
            <a:ext cx="11445241" cy="779463"/>
          </a:xfrm>
        </p:spPr>
        <p:txBody>
          <a:bodyPr>
            <a:noAutofit/>
          </a:bodyPr>
          <a:lstStyle/>
          <a:p>
            <a:r>
              <a:rPr lang="fr-FR" sz="4800" dirty="0"/>
              <a:t>Partie 1 : Qu'est-ce que le Cloud </a:t>
            </a:r>
            <a:r>
              <a:rPr lang="fr-FR" sz="4800" dirty="0" err="1"/>
              <a:t>Computing</a:t>
            </a:r>
            <a:r>
              <a:rPr lang="fr-FR" sz="4800" dirty="0"/>
              <a:t> ?</a:t>
            </a:r>
            <a:endParaRPr lang="en-US" sz="4800" dirty="0"/>
          </a:p>
        </p:txBody>
      </p:sp>
    </p:spTree>
    <p:custDataLst>
      <p:tags r:id="rId1"/>
    </p:custDataLst>
    <p:extLst>
      <p:ext uri="{BB962C8B-B14F-4D97-AF65-F5344CB8AC3E}">
        <p14:creationId xmlns:p14="http://schemas.microsoft.com/office/powerpoint/2010/main" val="29234109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err="1"/>
              <a:t>Accès</a:t>
            </a:r>
            <a:r>
              <a:rPr lang="en-US" sz="4000" dirty="0"/>
              <a:t> aux services AWS</a:t>
            </a:r>
          </a:p>
        </p:txBody>
      </p:sp>
      <p:pic>
        <p:nvPicPr>
          <p:cNvPr id="5" name="Picture 4">
            <a:extLst>
              <a:ext uri="{FF2B5EF4-FFF2-40B4-BE49-F238E27FC236}">
                <a16:creationId xmlns:a16="http://schemas.microsoft.com/office/drawing/2014/main" id="{E1388E2A-B78C-9343-AA53-01C26A0C717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509" t="15287" r="1743" b="16120"/>
          <a:stretch/>
        </p:blipFill>
        <p:spPr>
          <a:xfrm>
            <a:off x="9875520" y="1463040"/>
            <a:ext cx="2057400" cy="1458686"/>
          </a:xfrm>
          <a:prstGeom prst="rect">
            <a:avLst/>
          </a:prstGeom>
        </p:spPr>
      </p:pic>
      <p:sp>
        <p:nvSpPr>
          <p:cNvPr id="6" name="Content Placeholder 5">
            <a:extLst>
              <a:ext uri="{FF2B5EF4-FFF2-40B4-BE49-F238E27FC236}">
                <a16:creationId xmlns:a16="http://schemas.microsoft.com/office/drawing/2014/main" id="{C5637606-CBB0-8340-991E-3928B9903835}"/>
              </a:ext>
            </a:extLst>
          </p:cNvPr>
          <p:cNvSpPr>
            <a:spLocks noGrp="1"/>
          </p:cNvSpPr>
          <p:nvPr>
            <p:ph idx="1"/>
          </p:nvPr>
        </p:nvSpPr>
        <p:spPr>
          <a:xfrm>
            <a:off x="238539" y="1440305"/>
            <a:ext cx="9520603" cy="4913308"/>
          </a:xfrm>
        </p:spPr>
        <p:txBody>
          <a:bodyPr>
            <a:normAutofit/>
          </a:bodyPr>
          <a:lstStyle/>
          <a:p>
            <a:pPr marL="457200" indent="-457200"/>
            <a:r>
              <a:rPr lang="en-US" dirty="0"/>
              <a:t>Console de gestion AWS</a:t>
            </a:r>
          </a:p>
          <a:p>
            <a:pPr marL="914400" lvl="1" indent="-457200"/>
            <a:r>
              <a:rPr lang="fr-FR" dirty="0"/>
              <a:t>Accès en déplacement avec l'application mobile de la console AWS</a:t>
            </a:r>
            <a:endParaRPr lang="en-US" dirty="0"/>
          </a:p>
          <a:p>
            <a:pPr marL="457200" indent="-457200"/>
            <a:r>
              <a:rPr lang="fr-FR" dirty="0"/>
              <a:t>Interface de ligne de commande AWS (AWS CLI)</a:t>
            </a:r>
            <a:endParaRPr lang="en-US" dirty="0"/>
          </a:p>
          <a:p>
            <a:pPr marL="457200" indent="-457200"/>
            <a:r>
              <a:rPr lang="fr-FR" dirty="0"/>
              <a:t>Kits de développement logiciel (SDK</a:t>
            </a:r>
            <a:r>
              <a:rPr lang="en-US" dirty="0"/>
              <a:t>)</a:t>
            </a:r>
          </a:p>
        </p:txBody>
      </p:sp>
    </p:spTree>
    <p:custDataLst>
      <p:tags r:id="rId1"/>
    </p:custDataLst>
    <p:extLst>
      <p:ext uri="{BB962C8B-B14F-4D97-AF65-F5344CB8AC3E}">
        <p14:creationId xmlns:p14="http://schemas.microsoft.com/office/powerpoint/2010/main" val="3802378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8082" y="3047304"/>
            <a:ext cx="11095836" cy="779463"/>
          </a:xfrm>
        </p:spPr>
        <p:txBody>
          <a:bodyPr>
            <a:noAutofit/>
          </a:bodyPr>
          <a:lstStyle/>
          <a:p>
            <a:r>
              <a:rPr lang="en-US" sz="5200" dirty="0" err="1"/>
              <a:t>Partie</a:t>
            </a:r>
            <a:r>
              <a:rPr lang="en-US" sz="5200" dirty="0"/>
              <a:t> 4: AWS Cloud Adoption Framework (CAF)</a:t>
            </a:r>
          </a:p>
        </p:txBody>
      </p:sp>
    </p:spTree>
    <p:custDataLst>
      <p:tags r:id="rId1"/>
    </p:custDataLst>
    <p:extLst>
      <p:ext uri="{BB962C8B-B14F-4D97-AF65-F5344CB8AC3E}">
        <p14:creationId xmlns:p14="http://schemas.microsoft.com/office/powerpoint/2010/main" val="39138474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AWS Cloud Adoption Framework (CAF)</a:t>
            </a:r>
          </a:p>
        </p:txBody>
      </p:sp>
      <p:sp>
        <p:nvSpPr>
          <p:cNvPr id="27" name="Rectangle 26"/>
          <p:cNvSpPr/>
          <p:nvPr/>
        </p:nvSpPr>
        <p:spPr>
          <a:xfrm>
            <a:off x="6727914" y="5391205"/>
            <a:ext cx="5232767" cy="380041"/>
          </a:xfrm>
          <a:prstGeom prst="rect">
            <a:avLst/>
          </a:prstGeom>
          <a:noFill/>
          <a:ln w="12700" cap="flat" cmpd="sng" algn="ctr">
            <a:noFill/>
            <a:prstDash val="solid"/>
          </a:ln>
          <a:effectLst/>
        </p:spPr>
        <p:txBody>
          <a:bodyPr lIns="121920" tIns="0" rIns="121920" bIns="0" rtlCol="0" anchor="t"/>
          <a:lstStyle/>
          <a:p>
            <a:endParaRPr lang="en-US" sz="1867" dirty="0">
              <a:solidFill>
                <a:srgbClr val="474746"/>
              </a:solidFill>
              <a:latin typeface="Arial"/>
            </a:endParaRPr>
          </a:p>
          <a:p>
            <a:endParaRPr lang="en-US" sz="1867" dirty="0">
              <a:solidFill>
                <a:srgbClr val="474746"/>
              </a:solidFill>
              <a:latin typeface="Arial"/>
            </a:endParaRPr>
          </a:p>
        </p:txBody>
      </p:sp>
      <p:sp>
        <p:nvSpPr>
          <p:cNvPr id="64" name="Content Placeholder 2"/>
          <p:cNvSpPr txBox="1">
            <a:spLocks/>
          </p:cNvSpPr>
          <p:nvPr/>
        </p:nvSpPr>
        <p:spPr>
          <a:xfrm>
            <a:off x="5514693" y="1660472"/>
            <a:ext cx="6067077" cy="4573189"/>
          </a:xfrm>
          <a:prstGeom prst="rect">
            <a:avLst/>
          </a:prstGeom>
        </p:spPr>
        <p:txBody>
          <a:bodyPr vert="horz" lIns="91440" tIns="45720" rIns="91440" bIns="45720" rtlCol="0">
            <a:normAutofit lnSpcReduction="10000"/>
          </a:bodyPr>
          <a:lstStyle>
            <a:lvl1pPr marL="228600" indent="-228600">
              <a:lnSpc>
                <a:spcPct val="90000"/>
              </a:lnSpc>
              <a:spcBef>
                <a:spcPts val="1000"/>
              </a:spcBef>
              <a:buFontTx/>
              <a:buBlip>
                <a:blip r:embed="rId4"/>
              </a:buBlip>
              <a:defRPr sz="2800" b="0" i="0">
                <a:latin typeface="Amazon Ember Light" charset="0"/>
                <a:ea typeface="Amazon Ember Light" charset="0"/>
                <a:cs typeface="Amazon Ember Light" charset="0"/>
              </a:defRPr>
            </a:lvl1pPr>
            <a:lvl2pPr marL="685800" indent="-228600">
              <a:lnSpc>
                <a:spcPct val="90000"/>
              </a:lnSpc>
              <a:spcBef>
                <a:spcPts val="500"/>
              </a:spcBef>
              <a:buFontTx/>
              <a:buBlip>
                <a:blip r:embed="rId4"/>
              </a:buBlip>
              <a:defRPr sz="2400" b="0" i="0">
                <a:latin typeface="Amazon Ember Light" charset="0"/>
                <a:ea typeface="Amazon Ember Light" charset="0"/>
                <a:cs typeface="Amazon Ember Light" charset="0"/>
              </a:defRPr>
            </a:lvl2pPr>
            <a:lvl3pPr marL="1143000" indent="-228600">
              <a:lnSpc>
                <a:spcPct val="90000"/>
              </a:lnSpc>
              <a:spcBef>
                <a:spcPts val="500"/>
              </a:spcBef>
              <a:buFontTx/>
              <a:buBlip>
                <a:blip r:embed="rId4"/>
              </a:buBlip>
              <a:defRPr sz="2000" b="0" i="0">
                <a:latin typeface="Amazon Ember Light" charset="0"/>
                <a:ea typeface="Amazon Ember Light" charset="0"/>
                <a:cs typeface="Amazon Ember Light" charset="0"/>
              </a:defRPr>
            </a:lvl3pPr>
            <a:lvl4pPr marL="1600200" indent="-228600">
              <a:lnSpc>
                <a:spcPct val="90000"/>
              </a:lnSpc>
              <a:spcBef>
                <a:spcPts val="500"/>
              </a:spcBef>
              <a:buFontTx/>
              <a:buBlip>
                <a:blip r:embed="rId4"/>
              </a:buBlip>
              <a:defRPr b="0" i="0">
                <a:latin typeface="Amazon Ember Light" charset="0"/>
                <a:ea typeface="Amazon Ember Light" charset="0"/>
                <a:cs typeface="Amazon Ember Light" charset="0"/>
              </a:defRPr>
            </a:lvl4pPr>
            <a:lvl5pPr marL="2057400" indent="-228600">
              <a:lnSpc>
                <a:spcPct val="90000"/>
              </a:lnSpc>
              <a:spcBef>
                <a:spcPts val="500"/>
              </a:spcBef>
              <a:buFontTx/>
              <a:buBlip>
                <a:blip r:embed="rId4"/>
              </a:buBlip>
              <a:defRPr b="0" i="0">
                <a:latin typeface="Amazon Ember Light" charset="0"/>
                <a:ea typeface="Amazon Ember Light" charset="0"/>
                <a:cs typeface="Amazon Ember Light"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pPr marL="457200" indent="-457200"/>
            <a:r>
              <a:rPr lang="fr-FR" dirty="0"/>
              <a:t>Perspectives dans la planification, la création, la gestion et le support d'un service informatique moderne</a:t>
            </a:r>
          </a:p>
          <a:p>
            <a:pPr marL="0" indent="0">
              <a:buNone/>
            </a:pPr>
            <a:endParaRPr lang="en-US" dirty="0"/>
          </a:p>
          <a:p>
            <a:pPr marL="457200" indent="-457200"/>
            <a:r>
              <a:rPr lang="fr-FR" dirty="0"/>
              <a:t>Directives pour l'établissement, le développement et l'exécution d'environnements AWS</a:t>
            </a:r>
          </a:p>
          <a:p>
            <a:pPr marL="0" indent="0">
              <a:buNone/>
            </a:pPr>
            <a:endParaRPr lang="en-US" dirty="0"/>
          </a:p>
          <a:p>
            <a:pPr marL="457200" indent="-457200"/>
            <a:r>
              <a:rPr lang="fr-FR" dirty="0"/>
              <a:t>Structure permettant aux équipes métier et informatique de travailler ensemble</a:t>
            </a:r>
            <a:endParaRPr lang="en-US" dirty="0"/>
          </a:p>
        </p:txBody>
      </p:sp>
      <p:grpSp>
        <p:nvGrpSpPr>
          <p:cNvPr id="5" name="Group 4"/>
          <p:cNvGrpSpPr/>
          <p:nvPr/>
        </p:nvGrpSpPr>
        <p:grpSpPr>
          <a:xfrm>
            <a:off x="451975" y="1446718"/>
            <a:ext cx="4871428" cy="4744467"/>
            <a:chOff x="338981" y="868099"/>
            <a:chExt cx="3653571" cy="3558350"/>
          </a:xfrm>
        </p:grpSpPr>
        <p:sp>
          <p:nvSpPr>
            <p:cNvPr id="21" name="Hexagon 48"/>
            <p:cNvSpPr>
              <a:spLocks noChangeAspect="1"/>
            </p:cNvSpPr>
            <p:nvPr/>
          </p:nvSpPr>
          <p:spPr>
            <a:xfrm>
              <a:off x="1567985" y="868099"/>
              <a:ext cx="1175509" cy="1067532"/>
            </a:xfrm>
            <a:prstGeom prst="hexagon">
              <a:avLst/>
            </a:prstGeom>
            <a:solidFill>
              <a:srgbClr val="33CCCC"/>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2" name="Hexagon 48"/>
            <p:cNvSpPr>
              <a:spLocks noChangeAspect="1"/>
            </p:cNvSpPr>
            <p:nvPr/>
          </p:nvSpPr>
          <p:spPr>
            <a:xfrm rot="10800000">
              <a:off x="1578033" y="3358917"/>
              <a:ext cx="1175509" cy="1067532"/>
            </a:xfrm>
            <a:prstGeom prst="hexagon">
              <a:avLst/>
            </a:prstGeom>
            <a:solidFill>
              <a:srgbClr val="FF99FF"/>
            </a:solidFill>
            <a:ln w="6350">
              <a:solidFill>
                <a:schemeClr val="tx1"/>
              </a:solidFill>
            </a:ln>
            <a:effectLst/>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 name="Hexagon 48"/>
            <p:cNvSpPr>
              <a:spLocks noChangeAspect="1"/>
            </p:cNvSpPr>
            <p:nvPr/>
          </p:nvSpPr>
          <p:spPr>
            <a:xfrm rot="10800000">
              <a:off x="2634786" y="1479198"/>
              <a:ext cx="1175509" cy="1067532"/>
            </a:xfrm>
            <a:prstGeom prst="hexagon">
              <a:avLst/>
            </a:prstGeom>
            <a:solidFill>
              <a:srgbClr val="FFFF66"/>
            </a:solidFill>
            <a:ln w="6350">
              <a:solidFill>
                <a:schemeClr val="tx1"/>
              </a:solidFill>
            </a:ln>
            <a:effectLst/>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 name="Hexagon 48"/>
            <p:cNvSpPr>
              <a:spLocks noChangeAspect="1"/>
            </p:cNvSpPr>
            <p:nvPr/>
          </p:nvSpPr>
          <p:spPr>
            <a:xfrm rot="10800000">
              <a:off x="2624738" y="2703487"/>
              <a:ext cx="1175509" cy="1067532"/>
            </a:xfrm>
            <a:prstGeom prst="hexagon">
              <a:avLst/>
            </a:prstGeom>
            <a:solidFill>
              <a:srgbClr val="FFC000"/>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Hexagon 48"/>
            <p:cNvSpPr>
              <a:spLocks noChangeAspect="1"/>
            </p:cNvSpPr>
            <p:nvPr/>
          </p:nvSpPr>
          <p:spPr>
            <a:xfrm rot="10800000">
              <a:off x="529299" y="1479198"/>
              <a:ext cx="1175509" cy="1067532"/>
            </a:xfrm>
            <a:prstGeom prst="hexagon">
              <a:avLst/>
            </a:prstGeom>
            <a:solidFill>
              <a:schemeClr val="accent6">
                <a:lumMod val="60000"/>
                <a:lumOff val="40000"/>
              </a:schemeClr>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6" name="Hexagon 48"/>
            <p:cNvSpPr>
              <a:spLocks noChangeAspect="1"/>
            </p:cNvSpPr>
            <p:nvPr/>
          </p:nvSpPr>
          <p:spPr>
            <a:xfrm rot="10800000">
              <a:off x="529299" y="2703488"/>
              <a:ext cx="1175509" cy="1067532"/>
            </a:xfrm>
            <a:prstGeom prst="hexagon">
              <a:avLst/>
            </a:prstGeom>
            <a:solidFill>
              <a:srgbClr val="00B050"/>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TextBox 3"/>
            <p:cNvSpPr txBox="1"/>
            <p:nvPr/>
          </p:nvSpPr>
          <p:spPr>
            <a:xfrm>
              <a:off x="1751413" y="2212647"/>
              <a:ext cx="840471" cy="807913"/>
            </a:xfrm>
            <a:prstGeom prst="rect">
              <a:avLst/>
            </a:prstGeom>
            <a:noFill/>
          </p:spPr>
          <p:txBody>
            <a:bodyPr wrap="none" rtlCol="0">
              <a:spAutoFit/>
            </a:bodyPr>
            <a:lstStyle/>
            <a:p>
              <a:pPr algn="ctr"/>
              <a:r>
                <a:rPr lang="en-US" sz="3200" b="1" dirty="0">
                  <a:solidFill>
                    <a:srgbClr val="FF9933"/>
                  </a:solidFill>
                  <a:effectLst>
                    <a:outerShdw blurRad="38100" dist="38100" dir="2700000" algn="tl">
                      <a:srgbClr val="000000">
                        <a:alpha val="43137"/>
                      </a:srgbClr>
                    </a:outerShdw>
                  </a:effectLst>
                  <a:latin typeface="Amazon Ember" panose="020B0603020204020204" pitchFamily="34" charset="0"/>
                  <a:ea typeface="Amazon Ember" panose="020B0603020204020204" pitchFamily="34" charset="0"/>
                  <a:cs typeface="Amazon Ember" panose="020B0603020204020204" pitchFamily="34" charset="0"/>
                </a:rPr>
                <a:t>AWS</a:t>
              </a:r>
            </a:p>
            <a:p>
              <a:pPr algn="ctr"/>
              <a:r>
                <a:rPr lang="en-US" sz="3200" b="1" dirty="0">
                  <a:solidFill>
                    <a:srgbClr val="FF9933"/>
                  </a:solidFill>
                  <a:effectLst>
                    <a:outerShdw blurRad="38100" dist="38100" dir="2700000" algn="tl">
                      <a:srgbClr val="000000">
                        <a:alpha val="43137"/>
                      </a:srgbClr>
                    </a:outerShdw>
                  </a:effectLst>
                  <a:latin typeface="Amazon Ember" panose="020B0603020204020204" pitchFamily="34" charset="0"/>
                  <a:ea typeface="Amazon Ember" panose="020B0603020204020204" pitchFamily="34" charset="0"/>
                  <a:cs typeface="Amazon Ember" panose="020B0603020204020204" pitchFamily="34" charset="0"/>
                </a:rPr>
                <a:t>CAF</a:t>
              </a:r>
            </a:p>
          </p:txBody>
        </p:sp>
        <p:sp>
          <p:nvSpPr>
            <p:cNvPr id="28" name="TextBox 50"/>
            <p:cNvSpPr txBox="1"/>
            <p:nvPr/>
          </p:nvSpPr>
          <p:spPr>
            <a:xfrm flipH="1">
              <a:off x="1385726" y="1231257"/>
              <a:ext cx="1540024" cy="500233"/>
            </a:xfrm>
            <a:prstGeom prst="rect">
              <a:avLst/>
            </a:prstGeom>
            <a:noFill/>
            <a:effectLst/>
          </p:spPr>
          <p:txBody>
            <a:bodyPr wrap="square" rtlCol="0">
              <a:spAutoFit/>
            </a:bodyPr>
            <a:lstStyle/>
            <a:p>
              <a:pPr algn="ctr"/>
              <a:r>
                <a:rPr lang="en-US" sz="1867"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Business</a:t>
              </a:r>
            </a:p>
            <a:p>
              <a:pPr algn="ctr"/>
              <a:endParaRPr lang="en-US" sz="1867"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TextBox 50"/>
            <p:cNvSpPr txBox="1"/>
            <p:nvPr/>
          </p:nvSpPr>
          <p:spPr>
            <a:xfrm flipH="1">
              <a:off x="2452528" y="1842721"/>
              <a:ext cx="1540024" cy="500233"/>
            </a:xfrm>
            <a:prstGeom prst="rect">
              <a:avLst/>
            </a:prstGeom>
            <a:noFill/>
            <a:effectLst/>
          </p:spPr>
          <p:txBody>
            <a:bodyPr wrap="square" rtlCol="0">
              <a:spAutoFit/>
            </a:bodyPr>
            <a:lstStyle/>
            <a:p>
              <a:pPr algn="ctr"/>
              <a:r>
                <a:rPr lang="en-US" sz="1867"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People</a:t>
              </a:r>
            </a:p>
            <a:p>
              <a:pPr algn="ctr"/>
              <a:endParaRPr lang="en-US" sz="1867"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4" name="TextBox 50"/>
            <p:cNvSpPr txBox="1"/>
            <p:nvPr/>
          </p:nvSpPr>
          <p:spPr>
            <a:xfrm flipH="1">
              <a:off x="2441386" y="3066529"/>
              <a:ext cx="1540024" cy="500233"/>
            </a:xfrm>
            <a:prstGeom prst="rect">
              <a:avLst/>
            </a:prstGeom>
            <a:noFill/>
            <a:effectLst/>
          </p:spPr>
          <p:txBody>
            <a:bodyPr wrap="square" rtlCol="0">
              <a:spAutoFit/>
            </a:bodyPr>
            <a:lstStyle/>
            <a:p>
              <a:pPr algn="ctr"/>
              <a:r>
                <a:rPr lang="en-US" sz="1867"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Governance</a:t>
              </a:r>
            </a:p>
            <a:p>
              <a:pPr algn="ctr"/>
              <a:endParaRPr lang="en-US" sz="1867"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7" name="TextBox 50"/>
            <p:cNvSpPr txBox="1"/>
            <p:nvPr/>
          </p:nvSpPr>
          <p:spPr>
            <a:xfrm flipH="1">
              <a:off x="1395775" y="3747394"/>
              <a:ext cx="1540024" cy="500233"/>
            </a:xfrm>
            <a:prstGeom prst="rect">
              <a:avLst/>
            </a:prstGeom>
            <a:noFill/>
            <a:effectLst/>
          </p:spPr>
          <p:txBody>
            <a:bodyPr wrap="square" rtlCol="0">
              <a:spAutoFit/>
            </a:bodyPr>
            <a:lstStyle/>
            <a:p>
              <a:pPr algn="ctr"/>
              <a:r>
                <a:rPr lang="en-US" sz="1867"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Platform</a:t>
              </a:r>
            </a:p>
            <a:p>
              <a:pPr algn="ctr"/>
              <a:endParaRPr lang="en-US" sz="1867"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0" name="TextBox 50"/>
            <p:cNvSpPr txBox="1"/>
            <p:nvPr/>
          </p:nvSpPr>
          <p:spPr>
            <a:xfrm flipH="1">
              <a:off x="338981" y="3086238"/>
              <a:ext cx="1540024" cy="500233"/>
            </a:xfrm>
            <a:prstGeom prst="rect">
              <a:avLst/>
            </a:prstGeom>
            <a:noFill/>
            <a:effectLst/>
          </p:spPr>
          <p:txBody>
            <a:bodyPr wrap="square" rtlCol="0">
              <a:spAutoFit/>
            </a:bodyPr>
            <a:lstStyle/>
            <a:p>
              <a:pPr algn="ctr"/>
              <a:r>
                <a:rPr lang="en-US" sz="1867"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Security</a:t>
              </a:r>
            </a:p>
            <a:p>
              <a:pPr algn="ctr"/>
              <a:endParaRPr lang="en-US" sz="1867"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3" name="TextBox 50"/>
            <p:cNvSpPr txBox="1"/>
            <p:nvPr/>
          </p:nvSpPr>
          <p:spPr>
            <a:xfrm flipH="1">
              <a:off x="356245" y="1892413"/>
              <a:ext cx="1540024" cy="500233"/>
            </a:xfrm>
            <a:prstGeom prst="rect">
              <a:avLst/>
            </a:prstGeom>
            <a:noFill/>
            <a:effectLst/>
          </p:spPr>
          <p:txBody>
            <a:bodyPr wrap="square" rtlCol="0">
              <a:spAutoFit/>
            </a:bodyPr>
            <a:lstStyle/>
            <a:p>
              <a:pPr algn="ctr"/>
              <a:r>
                <a:rPr lang="en-US" sz="1867"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Operations</a:t>
              </a:r>
            </a:p>
            <a:p>
              <a:pPr algn="ctr"/>
              <a:endParaRPr lang="en-US" sz="1867"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grpSp>
    </p:spTree>
    <p:custDataLst>
      <p:tags r:id="rId1"/>
    </p:custDataLst>
    <p:extLst>
      <p:ext uri="{BB962C8B-B14F-4D97-AF65-F5344CB8AC3E}">
        <p14:creationId xmlns:p14="http://schemas.microsoft.com/office/powerpoint/2010/main" val="541655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Six perspectives </a:t>
            </a:r>
            <a:r>
              <a:rPr lang="en-US" dirty="0" err="1"/>
              <a:t>fondamentales</a:t>
            </a:r>
            <a:endParaRPr lang="en-US" dirty="0"/>
          </a:p>
        </p:txBody>
      </p:sp>
      <p:sp>
        <p:nvSpPr>
          <p:cNvPr id="8" name="Hexagon 7"/>
          <p:cNvSpPr>
            <a:spLocks noChangeAspect="1"/>
          </p:cNvSpPr>
          <p:nvPr/>
        </p:nvSpPr>
        <p:spPr>
          <a:xfrm rot="5400000">
            <a:off x="965690" y="4855257"/>
            <a:ext cx="583273" cy="624785"/>
          </a:xfrm>
          <a:prstGeom prst="hexagon">
            <a:avLst/>
          </a:prstGeom>
          <a:solidFill>
            <a:srgbClr val="FFC000"/>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endParaRPr lang="en-US" sz="2000" dirty="0">
              <a:solidFill>
                <a:srgbClr val="232323"/>
              </a:solidFill>
              <a:latin typeface="Arial" panose="020B0604020202020204" pitchFamily="34" charset="0"/>
              <a:ea typeface="Helvetica Light"/>
              <a:cs typeface="Arial" panose="020B0604020202020204" pitchFamily="34" charset="0"/>
              <a:sym typeface="Helvetica Neue Light" charset="0"/>
            </a:endParaRPr>
          </a:p>
        </p:txBody>
      </p:sp>
      <p:sp>
        <p:nvSpPr>
          <p:cNvPr id="9" name="Hexagon 8"/>
          <p:cNvSpPr>
            <a:spLocks noChangeAspect="1"/>
          </p:cNvSpPr>
          <p:nvPr/>
        </p:nvSpPr>
        <p:spPr>
          <a:xfrm rot="5400000">
            <a:off x="653298" y="5311369"/>
            <a:ext cx="583273" cy="624785"/>
          </a:xfrm>
          <a:prstGeom prst="hexagon">
            <a:avLst/>
          </a:prstGeom>
          <a:solidFill>
            <a:srgbClr val="FFC000"/>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rial" panose="020B0604020202020204" pitchFamily="34" charset="0"/>
              <a:ea typeface="Helvetica Light"/>
              <a:cs typeface="Arial" panose="020B0604020202020204" pitchFamily="34" charset="0"/>
              <a:sym typeface="Helvetica Neue Light" charset="0"/>
            </a:endParaRPr>
          </a:p>
        </p:txBody>
      </p:sp>
      <p:sp>
        <p:nvSpPr>
          <p:cNvPr id="10" name="Hexagon 9"/>
          <p:cNvSpPr>
            <a:spLocks noChangeAspect="1"/>
          </p:cNvSpPr>
          <p:nvPr/>
        </p:nvSpPr>
        <p:spPr>
          <a:xfrm rot="5400000">
            <a:off x="1278082" y="5311369"/>
            <a:ext cx="583273" cy="624785"/>
          </a:xfrm>
          <a:prstGeom prst="hexagon">
            <a:avLst/>
          </a:prstGeom>
          <a:solidFill>
            <a:srgbClr val="FFC000"/>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rial" panose="020B0604020202020204" pitchFamily="34" charset="0"/>
              <a:ea typeface="Helvetica Light"/>
              <a:cs typeface="Arial" panose="020B0604020202020204" pitchFamily="34" charset="0"/>
              <a:sym typeface="Helvetica Neue Light" charset="0"/>
            </a:endParaRPr>
          </a:p>
        </p:txBody>
      </p:sp>
      <p:sp>
        <p:nvSpPr>
          <p:cNvPr id="7" name="Rectangle 6"/>
          <p:cNvSpPr/>
          <p:nvPr/>
        </p:nvSpPr>
        <p:spPr>
          <a:xfrm>
            <a:off x="1858518" y="4684566"/>
            <a:ext cx="4534157" cy="1708643"/>
          </a:xfrm>
          <a:prstGeom prst="rect">
            <a:avLst/>
          </a:prstGeom>
          <a:noFill/>
          <a:ln w="12700" cap="flat" cmpd="sng" algn="ctr">
            <a:noFill/>
            <a:prstDash val="solid"/>
          </a:ln>
          <a:effectLst/>
        </p:spPr>
        <p:txBody>
          <a:bodyPr lIns="243840" tIns="0" rIns="243840" bIns="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defTabSz="914354" fontAlgn="base">
              <a:spcBef>
                <a:spcPct val="0"/>
              </a:spcBef>
              <a:spcAft>
                <a:spcPct val="0"/>
              </a:spcAft>
              <a:defRPr/>
            </a:pPr>
            <a:r>
              <a:rPr lang="en-US" sz="2000" b="1" kern="0" dirty="0">
                <a:solidFill>
                  <a:srgbClr val="232323"/>
                </a:solidFill>
                <a:latin typeface="Amazon Ember" panose="020B0603020204020204" pitchFamily="34" charset="0"/>
                <a:ea typeface="Amazon Ember" panose="020B0603020204020204" pitchFamily="34" charset="0"/>
                <a:cs typeface="Amazon Ember" panose="020B0603020204020204" pitchFamily="34" charset="0"/>
                <a:sym typeface="Helvetica Neue Light" charset="0"/>
              </a:rPr>
              <a:t>Governance Perspective</a:t>
            </a:r>
          </a:p>
          <a:p>
            <a:pPr defTabSz="914354" fontAlgn="base">
              <a:spcBef>
                <a:spcPct val="0"/>
              </a:spcBef>
              <a:spcAft>
                <a:spcPct val="0"/>
              </a:spcAft>
              <a:defRPr/>
            </a:pPr>
            <a:r>
              <a:rPr lang="fr-FR"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rPr>
              <a:t>Comment mettre à jour les compétences du personnel et les processus organisationnels nécessaires pour assurer la gouvernance d'entreprise dans le cloud, et gérer et mesurer les investissements dans le cloud pour évaluer les résultats commerciaux ?</a:t>
            </a:r>
            <a:endParaRPr lang="en-US"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endParaRPr>
          </a:p>
        </p:txBody>
      </p:sp>
      <p:sp>
        <p:nvSpPr>
          <p:cNvPr id="14" name="Hexagon 13"/>
          <p:cNvSpPr>
            <a:spLocks noChangeAspect="1"/>
          </p:cNvSpPr>
          <p:nvPr/>
        </p:nvSpPr>
        <p:spPr>
          <a:xfrm rot="5400000">
            <a:off x="932356" y="3072093"/>
            <a:ext cx="654341" cy="640383"/>
          </a:xfrm>
          <a:prstGeom prst="hexagon">
            <a:avLst/>
          </a:prstGeom>
          <a:solidFill>
            <a:srgbClr val="FFFF66"/>
          </a:solidFill>
          <a:ln w="6350">
            <a:solidFill>
              <a:schemeClr val="tx1"/>
            </a:solidFill>
          </a:ln>
          <a:effectLst/>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solidFill>
                <a:prstClr val="white"/>
              </a:solidFill>
              <a:latin typeface="Arial"/>
              <a:sym typeface="Helvetica Neue Light" charset="0"/>
            </a:endParaRPr>
          </a:p>
        </p:txBody>
      </p:sp>
      <p:sp>
        <p:nvSpPr>
          <p:cNvPr id="15" name="Hexagon 14"/>
          <p:cNvSpPr>
            <a:spLocks noChangeAspect="1"/>
          </p:cNvSpPr>
          <p:nvPr/>
        </p:nvSpPr>
        <p:spPr>
          <a:xfrm rot="5400000">
            <a:off x="612166" y="3583779"/>
            <a:ext cx="654341" cy="640383"/>
          </a:xfrm>
          <a:prstGeom prst="hexagon">
            <a:avLst/>
          </a:prstGeom>
          <a:solidFill>
            <a:srgbClr val="FFFF66"/>
          </a:solidFill>
          <a:ln w="6350">
            <a:solidFill>
              <a:schemeClr val="tx1"/>
            </a:solidFill>
          </a:ln>
          <a:effectLst/>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solidFill>
                <a:prstClr val="white"/>
              </a:solidFill>
              <a:latin typeface="Arial"/>
              <a:sym typeface="Helvetica Neue Light" charset="0"/>
            </a:endParaRPr>
          </a:p>
        </p:txBody>
      </p:sp>
      <p:sp>
        <p:nvSpPr>
          <p:cNvPr id="16" name="Hexagon 15"/>
          <p:cNvSpPr>
            <a:spLocks noChangeAspect="1"/>
          </p:cNvSpPr>
          <p:nvPr/>
        </p:nvSpPr>
        <p:spPr>
          <a:xfrm rot="5400000">
            <a:off x="1252548" y="3583777"/>
            <a:ext cx="654341" cy="640383"/>
          </a:xfrm>
          <a:prstGeom prst="hexagon">
            <a:avLst/>
          </a:prstGeom>
          <a:solidFill>
            <a:srgbClr val="FFFF66"/>
          </a:solidFill>
          <a:ln w="6350">
            <a:solidFill>
              <a:schemeClr val="tx1"/>
            </a:solidFill>
          </a:ln>
          <a:effectLst/>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solidFill>
                <a:prstClr val="white"/>
              </a:solidFill>
              <a:latin typeface="Arial"/>
              <a:sym typeface="Helvetica Neue Light" charset="0"/>
            </a:endParaRPr>
          </a:p>
        </p:txBody>
      </p:sp>
      <p:sp>
        <p:nvSpPr>
          <p:cNvPr id="13" name="Rectangle 12"/>
          <p:cNvSpPr/>
          <p:nvPr/>
        </p:nvSpPr>
        <p:spPr>
          <a:xfrm>
            <a:off x="1858521" y="3019633"/>
            <a:ext cx="4479630" cy="1256984"/>
          </a:xfrm>
          <a:prstGeom prst="rect">
            <a:avLst/>
          </a:prstGeom>
          <a:noFill/>
          <a:ln w="12700" cap="flat" cmpd="sng" algn="ctr">
            <a:noFill/>
            <a:prstDash val="solid"/>
          </a:ln>
          <a:effectLst/>
        </p:spPr>
        <p:txBody>
          <a:bodyPr lIns="243840" tIns="0" rIns="243840" bIns="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defTabSz="914354" fontAlgn="base">
              <a:spcBef>
                <a:spcPct val="0"/>
              </a:spcBef>
              <a:spcAft>
                <a:spcPct val="0"/>
              </a:spcAft>
              <a:defRPr/>
            </a:pPr>
            <a:r>
              <a:rPr lang="en-US" sz="2000" b="1" kern="0" dirty="0">
                <a:solidFill>
                  <a:srgbClr val="232323"/>
                </a:solidFill>
                <a:latin typeface="Amazon Ember" panose="020B0603020204020204" pitchFamily="34" charset="0"/>
                <a:ea typeface="Amazon Ember" panose="020B0603020204020204" pitchFamily="34" charset="0"/>
                <a:cs typeface="Amazon Ember" panose="020B0603020204020204" pitchFamily="34" charset="0"/>
                <a:sym typeface="Helvetica Neue Light" charset="0"/>
              </a:rPr>
              <a:t>People Perspective</a:t>
            </a:r>
          </a:p>
          <a:p>
            <a:pPr defTabSz="914354" fontAlgn="base">
              <a:spcBef>
                <a:spcPct val="0"/>
              </a:spcBef>
              <a:spcAft>
                <a:spcPct val="0"/>
              </a:spcAft>
              <a:defRPr/>
            </a:pPr>
            <a:r>
              <a:rPr lang="fr-FR"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Quelles compétences sont nécessaires pour adopter la plateforme cloud AWS ? Les exemples incluent les processus d'orientation des descriptions de rôles, la formation, la certification et le mentorat</a:t>
            </a:r>
            <a:r>
              <a:rPr lang="en-US"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 </a:t>
            </a:r>
          </a:p>
        </p:txBody>
      </p:sp>
      <p:sp>
        <p:nvSpPr>
          <p:cNvPr id="26" name="Hexagon 25"/>
          <p:cNvSpPr>
            <a:spLocks noChangeAspect="1"/>
          </p:cNvSpPr>
          <p:nvPr/>
        </p:nvSpPr>
        <p:spPr>
          <a:xfrm rot="5400000">
            <a:off x="6617515" y="1373932"/>
            <a:ext cx="611084" cy="588469"/>
          </a:xfrm>
          <a:prstGeom prst="hexagon">
            <a:avLst/>
          </a:prstGeom>
          <a:solidFill>
            <a:srgbClr val="FF99FF"/>
          </a:solidFill>
          <a:ln w="6350">
            <a:solidFill>
              <a:schemeClr val="tx1"/>
            </a:solidFill>
          </a:ln>
          <a:effectLst/>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solidFill>
                <a:prstClr val="white"/>
              </a:solidFill>
              <a:latin typeface="Arial"/>
              <a:sym typeface="Helvetica Neue Light" charset="0"/>
            </a:endParaRPr>
          </a:p>
        </p:txBody>
      </p:sp>
      <p:sp>
        <p:nvSpPr>
          <p:cNvPr id="27" name="Hexagon 26"/>
          <p:cNvSpPr>
            <a:spLocks noChangeAspect="1"/>
          </p:cNvSpPr>
          <p:nvPr/>
        </p:nvSpPr>
        <p:spPr>
          <a:xfrm rot="5400000">
            <a:off x="6323281" y="1851792"/>
            <a:ext cx="611084" cy="588469"/>
          </a:xfrm>
          <a:prstGeom prst="hexagon">
            <a:avLst/>
          </a:prstGeom>
          <a:solidFill>
            <a:srgbClr val="FF99FF"/>
          </a:solidFill>
          <a:ln w="6350">
            <a:solidFill>
              <a:schemeClr val="tx1"/>
            </a:solidFill>
          </a:ln>
          <a:effectLst/>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solidFill>
                <a:prstClr val="white"/>
              </a:solidFill>
              <a:latin typeface="Arial"/>
              <a:sym typeface="Helvetica Neue Light" charset="0"/>
            </a:endParaRPr>
          </a:p>
        </p:txBody>
      </p:sp>
      <p:sp>
        <p:nvSpPr>
          <p:cNvPr id="28" name="Hexagon 27"/>
          <p:cNvSpPr>
            <a:spLocks noChangeAspect="1"/>
          </p:cNvSpPr>
          <p:nvPr/>
        </p:nvSpPr>
        <p:spPr>
          <a:xfrm rot="5400000">
            <a:off x="6911749" y="1851792"/>
            <a:ext cx="611084" cy="588469"/>
          </a:xfrm>
          <a:prstGeom prst="hexagon">
            <a:avLst/>
          </a:prstGeom>
          <a:solidFill>
            <a:srgbClr val="FF99FF"/>
          </a:solidFill>
          <a:ln w="6350">
            <a:solidFill>
              <a:schemeClr val="tx1"/>
            </a:solidFill>
          </a:ln>
          <a:effectLst/>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solidFill>
                <a:prstClr val="white"/>
              </a:solidFill>
              <a:latin typeface="Arial"/>
              <a:sym typeface="Helvetica Neue Light" charset="0"/>
            </a:endParaRPr>
          </a:p>
        </p:txBody>
      </p:sp>
      <p:sp>
        <p:nvSpPr>
          <p:cNvPr id="25" name="Rectangle 24"/>
          <p:cNvSpPr/>
          <p:nvPr/>
        </p:nvSpPr>
        <p:spPr>
          <a:xfrm>
            <a:off x="7473948" y="1501424"/>
            <a:ext cx="4270868" cy="950146"/>
          </a:xfrm>
          <a:prstGeom prst="rect">
            <a:avLst/>
          </a:prstGeom>
          <a:noFill/>
          <a:ln w="12700" cap="flat" cmpd="sng" algn="ctr">
            <a:noFill/>
            <a:prstDash val="solid"/>
          </a:ln>
          <a:effectLst/>
        </p:spPr>
        <p:txBody>
          <a:bodyPr lIns="243840" tIns="0" rIns="243840" bIns="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defTabSz="914354" fontAlgn="base">
              <a:spcBef>
                <a:spcPct val="0"/>
              </a:spcBef>
              <a:spcAft>
                <a:spcPct val="0"/>
              </a:spcAft>
              <a:defRPr/>
            </a:pPr>
            <a:r>
              <a:rPr lang="en-US" sz="2000" b="1" kern="0" dirty="0">
                <a:solidFill>
                  <a:srgbClr val="232323"/>
                </a:solidFill>
                <a:latin typeface="Amazon Ember" panose="020B0603020204020204" pitchFamily="34" charset="0"/>
                <a:ea typeface="Amazon Ember" panose="020B0603020204020204" pitchFamily="34" charset="0"/>
                <a:cs typeface="Amazon Ember" panose="020B0603020204020204" pitchFamily="34" charset="0"/>
                <a:sym typeface="Helvetica Neue Light" charset="0"/>
              </a:rPr>
              <a:t>Platform Perspective</a:t>
            </a:r>
          </a:p>
          <a:p>
            <a:pPr defTabSz="914354" fontAlgn="base">
              <a:spcBef>
                <a:spcPct val="0"/>
              </a:spcBef>
              <a:spcAft>
                <a:spcPct val="0"/>
              </a:spcAft>
              <a:defRPr/>
            </a:pPr>
            <a:r>
              <a:rPr lang="fr-FR"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Quels modèles, conseils et outils sont nécessaires pour optimiser votre utilisation des services technologiques sur AWS ?</a:t>
            </a:r>
            <a:endParaRPr lang="en-US"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endParaRPr>
          </a:p>
        </p:txBody>
      </p:sp>
      <p:sp>
        <p:nvSpPr>
          <p:cNvPr id="32" name="Hexagon 31"/>
          <p:cNvSpPr>
            <a:spLocks noChangeAspect="1"/>
          </p:cNvSpPr>
          <p:nvPr/>
        </p:nvSpPr>
        <p:spPr>
          <a:xfrm rot="5400000">
            <a:off x="6659853" y="4882246"/>
            <a:ext cx="590564" cy="624785"/>
          </a:xfrm>
          <a:prstGeom prst="hexagon">
            <a:avLst/>
          </a:prstGeom>
          <a:solidFill>
            <a:schemeClr val="accent6">
              <a:lumMod val="60000"/>
              <a:lumOff val="40000"/>
            </a:schemeClr>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endParaRPr lang="en-US" sz="2000" dirty="0">
              <a:solidFill>
                <a:srgbClr val="232323"/>
              </a:solidFill>
              <a:latin typeface="Arial" panose="020B0604020202020204" pitchFamily="34" charset="0"/>
              <a:ea typeface="Helvetica Light"/>
              <a:cs typeface="Arial" panose="020B0604020202020204" pitchFamily="34" charset="0"/>
              <a:sym typeface="Helvetica Neue Light" charset="0"/>
            </a:endParaRPr>
          </a:p>
        </p:txBody>
      </p:sp>
      <p:sp>
        <p:nvSpPr>
          <p:cNvPr id="33" name="Hexagon 32"/>
          <p:cNvSpPr>
            <a:spLocks noChangeAspect="1"/>
          </p:cNvSpPr>
          <p:nvPr/>
        </p:nvSpPr>
        <p:spPr>
          <a:xfrm rot="5400000">
            <a:off x="6355261" y="5344058"/>
            <a:ext cx="590564" cy="624785"/>
          </a:xfrm>
          <a:prstGeom prst="hexagon">
            <a:avLst/>
          </a:prstGeom>
          <a:solidFill>
            <a:schemeClr val="accent6">
              <a:lumMod val="60000"/>
              <a:lumOff val="40000"/>
            </a:schemeClr>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rial" panose="020B0604020202020204" pitchFamily="34" charset="0"/>
              <a:ea typeface="Helvetica Light"/>
              <a:cs typeface="Arial" panose="020B0604020202020204" pitchFamily="34" charset="0"/>
              <a:sym typeface="Helvetica Neue Light" charset="0"/>
            </a:endParaRPr>
          </a:p>
        </p:txBody>
      </p:sp>
      <p:sp>
        <p:nvSpPr>
          <p:cNvPr id="34" name="Hexagon 33"/>
          <p:cNvSpPr>
            <a:spLocks noChangeAspect="1"/>
          </p:cNvSpPr>
          <p:nvPr/>
        </p:nvSpPr>
        <p:spPr>
          <a:xfrm rot="5400000">
            <a:off x="6962914" y="5344060"/>
            <a:ext cx="590564" cy="624785"/>
          </a:xfrm>
          <a:prstGeom prst="hexagon">
            <a:avLst/>
          </a:prstGeom>
          <a:solidFill>
            <a:schemeClr val="accent6">
              <a:lumMod val="60000"/>
              <a:lumOff val="40000"/>
            </a:schemeClr>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rial" panose="020B0604020202020204" pitchFamily="34" charset="0"/>
              <a:ea typeface="Helvetica Light"/>
              <a:cs typeface="Arial" panose="020B0604020202020204" pitchFamily="34" charset="0"/>
              <a:sym typeface="Helvetica Neue Light" charset="0"/>
            </a:endParaRPr>
          </a:p>
        </p:txBody>
      </p:sp>
      <p:sp>
        <p:nvSpPr>
          <p:cNvPr id="31" name="Rectangle 30"/>
          <p:cNvSpPr/>
          <p:nvPr/>
        </p:nvSpPr>
        <p:spPr>
          <a:xfrm>
            <a:off x="7506745" y="4928954"/>
            <a:ext cx="4557739" cy="1308730"/>
          </a:xfrm>
          <a:prstGeom prst="rect">
            <a:avLst/>
          </a:prstGeom>
          <a:noFill/>
          <a:ln w="12700" cap="flat" cmpd="sng" algn="ctr">
            <a:noFill/>
            <a:prstDash val="solid"/>
          </a:ln>
          <a:effectLst/>
        </p:spPr>
        <p:txBody>
          <a:bodyPr lIns="243840" tIns="0" rIns="243840" bIns="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defTabSz="914354" fontAlgn="base">
              <a:spcBef>
                <a:spcPct val="0"/>
              </a:spcBef>
              <a:spcAft>
                <a:spcPct val="0"/>
              </a:spcAft>
              <a:defRPr/>
            </a:pPr>
            <a:r>
              <a:rPr lang="en-US" sz="2000" b="1" kern="0" dirty="0">
                <a:solidFill>
                  <a:srgbClr val="232323"/>
                </a:solidFill>
                <a:latin typeface="Amazon Ember" panose="020B0603020204020204" pitchFamily="34" charset="0"/>
                <a:ea typeface="Amazon Ember" panose="020B0603020204020204" pitchFamily="34" charset="0"/>
                <a:cs typeface="Amazon Ember" panose="020B0603020204020204" pitchFamily="34" charset="0"/>
                <a:sym typeface="Helvetica Neue Light" charset="0"/>
              </a:rPr>
              <a:t>Operations Perspective</a:t>
            </a:r>
          </a:p>
          <a:p>
            <a:pPr defTabSz="914354" fontAlgn="base">
              <a:spcBef>
                <a:spcPct val="0"/>
              </a:spcBef>
              <a:spcAft>
                <a:spcPct val="0"/>
              </a:spcAft>
              <a:defRPr/>
            </a:pPr>
            <a:r>
              <a:rPr lang="fr-FR"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Comment allez-vous fournir des processus, des conseils et des outils pour une gestion optimale des services opérationnels de l'environnement AWS ?</a:t>
            </a:r>
            <a:endParaRPr lang="en-US"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endParaRPr>
          </a:p>
        </p:txBody>
      </p:sp>
      <p:sp>
        <p:nvSpPr>
          <p:cNvPr id="38" name="Hexagon 37"/>
          <p:cNvSpPr>
            <a:spLocks noChangeAspect="1"/>
          </p:cNvSpPr>
          <p:nvPr/>
        </p:nvSpPr>
        <p:spPr>
          <a:xfrm rot="5400000">
            <a:off x="6647023" y="3007897"/>
            <a:ext cx="605031" cy="624785"/>
          </a:xfrm>
          <a:prstGeom prst="hexagon">
            <a:avLst/>
          </a:prstGeom>
          <a:solidFill>
            <a:srgbClr val="00B050"/>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rial" panose="020B0604020202020204" pitchFamily="34" charset="0"/>
              <a:ea typeface="Helvetica Light"/>
              <a:cs typeface="Arial" panose="020B0604020202020204" pitchFamily="34" charset="0"/>
              <a:sym typeface="Helvetica Neue Light" charset="0"/>
            </a:endParaRPr>
          </a:p>
        </p:txBody>
      </p:sp>
      <p:sp>
        <p:nvSpPr>
          <p:cNvPr id="39" name="Hexagon 38"/>
          <p:cNvSpPr>
            <a:spLocks noChangeAspect="1"/>
          </p:cNvSpPr>
          <p:nvPr/>
        </p:nvSpPr>
        <p:spPr>
          <a:xfrm rot="5400000">
            <a:off x="6343962" y="3481022"/>
            <a:ext cx="605031" cy="624785"/>
          </a:xfrm>
          <a:prstGeom prst="hexagon">
            <a:avLst/>
          </a:prstGeom>
          <a:solidFill>
            <a:srgbClr val="00B050"/>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rial" panose="020B0604020202020204" pitchFamily="34" charset="0"/>
              <a:ea typeface="Helvetica Light"/>
              <a:cs typeface="Arial" panose="020B0604020202020204" pitchFamily="34" charset="0"/>
              <a:sym typeface="Helvetica Neue Light" charset="0"/>
            </a:endParaRPr>
          </a:p>
        </p:txBody>
      </p:sp>
      <p:sp>
        <p:nvSpPr>
          <p:cNvPr id="40" name="Hexagon 39"/>
          <p:cNvSpPr>
            <a:spLocks noChangeAspect="1"/>
          </p:cNvSpPr>
          <p:nvPr/>
        </p:nvSpPr>
        <p:spPr>
          <a:xfrm rot="5400000">
            <a:off x="6950084" y="3481022"/>
            <a:ext cx="605031" cy="624785"/>
          </a:xfrm>
          <a:prstGeom prst="hexagon">
            <a:avLst/>
          </a:prstGeom>
          <a:solidFill>
            <a:srgbClr val="00B050"/>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rial" panose="020B0604020202020204" pitchFamily="34" charset="0"/>
              <a:ea typeface="Helvetica Light"/>
              <a:cs typeface="Arial" panose="020B0604020202020204" pitchFamily="34" charset="0"/>
              <a:sym typeface="Helvetica Neue Light" charset="0"/>
            </a:endParaRPr>
          </a:p>
        </p:txBody>
      </p:sp>
      <p:sp>
        <p:nvSpPr>
          <p:cNvPr id="37" name="Rectangle 36"/>
          <p:cNvSpPr/>
          <p:nvPr/>
        </p:nvSpPr>
        <p:spPr>
          <a:xfrm>
            <a:off x="7521686" y="2967887"/>
            <a:ext cx="4337525" cy="1308730"/>
          </a:xfrm>
          <a:prstGeom prst="rect">
            <a:avLst/>
          </a:prstGeom>
          <a:noFill/>
          <a:ln w="12700" cap="flat" cmpd="sng" algn="ctr">
            <a:noFill/>
            <a:prstDash val="solid"/>
          </a:ln>
          <a:effectLst/>
        </p:spPr>
        <p:txBody>
          <a:bodyPr lIns="243840" tIns="0" rIns="243840" bIns="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defTabSz="914354" fontAlgn="base">
              <a:spcBef>
                <a:spcPct val="0"/>
              </a:spcBef>
              <a:spcAft>
                <a:spcPct val="0"/>
              </a:spcAft>
              <a:defRPr/>
            </a:pPr>
            <a:r>
              <a:rPr lang="en-US" sz="2000" b="1" kern="0" dirty="0">
                <a:solidFill>
                  <a:srgbClr val="232323"/>
                </a:solidFill>
                <a:latin typeface="Amazon Ember" panose="020B0603020204020204" pitchFamily="34" charset="0"/>
                <a:ea typeface="Amazon Ember" panose="020B0603020204020204" pitchFamily="34" charset="0"/>
                <a:cs typeface="Amazon Ember" panose="020B0603020204020204" pitchFamily="34" charset="0"/>
                <a:sym typeface="Helvetica Neue Light" charset="0"/>
              </a:rPr>
              <a:t>Security Perspective</a:t>
            </a:r>
          </a:p>
          <a:p>
            <a:pPr defTabSz="914354" fontAlgn="base">
              <a:spcBef>
                <a:spcPct val="0"/>
              </a:spcBef>
              <a:spcAft>
                <a:spcPct val="0"/>
              </a:spcAft>
              <a:defRPr/>
            </a:pPr>
            <a:r>
              <a:rPr lang="fr-FR"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Comment allez-vous définir et mettre en œuvre les niveaux requis de sécurité, de gouvernance et de gestion des risques pour atteindre la conformité ?</a:t>
            </a:r>
            <a:endParaRPr lang="en-US"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endParaRPr>
          </a:p>
        </p:txBody>
      </p:sp>
      <p:sp>
        <p:nvSpPr>
          <p:cNvPr id="42" name="Rectangle 41"/>
          <p:cNvSpPr/>
          <p:nvPr/>
        </p:nvSpPr>
        <p:spPr>
          <a:xfrm>
            <a:off x="1835985" y="1471210"/>
            <a:ext cx="4163740" cy="980359"/>
          </a:xfrm>
          <a:prstGeom prst="rect">
            <a:avLst/>
          </a:prstGeom>
          <a:noFill/>
          <a:ln w="12700" cap="flat" cmpd="sng" algn="ctr">
            <a:noFill/>
            <a:prstDash val="solid"/>
          </a:ln>
          <a:effectLst/>
        </p:spPr>
        <p:txBody>
          <a:bodyPr lIns="243840" tIns="0" rIns="243840" bIns="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defTabSz="914354" fontAlgn="base">
              <a:spcBef>
                <a:spcPct val="0"/>
              </a:spcBef>
              <a:spcAft>
                <a:spcPct val="0"/>
              </a:spcAft>
              <a:defRPr/>
            </a:pPr>
            <a:r>
              <a:rPr lang="en-US" sz="2000" b="1" kern="0" dirty="0">
                <a:solidFill>
                  <a:srgbClr val="232323"/>
                </a:solidFill>
                <a:latin typeface="Amazon Ember" panose="020B0603020204020204" pitchFamily="34" charset="0"/>
                <a:ea typeface="Amazon Ember" panose="020B0603020204020204" pitchFamily="34" charset="0"/>
                <a:cs typeface="Amazon Ember" panose="020B0603020204020204" pitchFamily="34" charset="0"/>
                <a:sym typeface="Helvetica Neue Light" charset="0"/>
              </a:rPr>
              <a:t>Business Perspective</a:t>
            </a:r>
            <a:endParaRPr lang="en-US" b="1" kern="0" dirty="0">
              <a:solidFill>
                <a:srgbClr val="232323"/>
              </a:solidFill>
              <a:latin typeface="Amazon Ember" panose="020B0603020204020204" pitchFamily="34" charset="0"/>
              <a:ea typeface="Amazon Ember" panose="020B0603020204020204" pitchFamily="34" charset="0"/>
              <a:cs typeface="Amazon Ember" panose="020B0603020204020204" pitchFamily="34" charset="0"/>
              <a:sym typeface="Helvetica Neue Light" charset="0"/>
            </a:endParaRPr>
          </a:p>
          <a:p>
            <a:pPr defTabSz="914354" fontAlgn="base">
              <a:spcBef>
                <a:spcPct val="0"/>
              </a:spcBef>
              <a:spcAft>
                <a:spcPct val="0"/>
              </a:spcAft>
              <a:defRPr/>
            </a:pPr>
            <a:r>
              <a:rPr lang="en-US"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Comment les approaches </a:t>
            </a:r>
            <a:r>
              <a:rPr lang="en-US" sz="1600" kern="0" dirty="0" err="1">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architecturales</a:t>
            </a:r>
            <a:r>
              <a:rPr lang="en-US"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 </a:t>
            </a:r>
            <a:r>
              <a:rPr lang="en-US" sz="1600" kern="0" dirty="0" err="1">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devront</a:t>
            </a:r>
            <a:r>
              <a:rPr lang="en-US"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 </a:t>
            </a:r>
            <a:r>
              <a:rPr lang="en-US" sz="1600" kern="0" dirty="0" err="1">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s’aligner</a:t>
            </a:r>
            <a:r>
              <a:rPr lang="en-US"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 avec la </a:t>
            </a:r>
            <a:r>
              <a:rPr lang="en-US" sz="1600" kern="0" dirty="0" err="1">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politiuqe</a:t>
            </a:r>
            <a:r>
              <a:rPr lang="en-US"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 business de </a:t>
            </a:r>
            <a:r>
              <a:rPr lang="en-US" sz="1600" kern="0" dirty="0" err="1">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l’entreprise</a:t>
            </a:r>
            <a:endParaRPr lang="en-US"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endParaRPr>
          </a:p>
        </p:txBody>
      </p:sp>
      <p:sp>
        <p:nvSpPr>
          <p:cNvPr id="44" name="Hexagon 43"/>
          <p:cNvSpPr>
            <a:spLocks noChangeAspect="1"/>
          </p:cNvSpPr>
          <p:nvPr/>
        </p:nvSpPr>
        <p:spPr>
          <a:xfrm rot="5400000">
            <a:off x="971538" y="1390723"/>
            <a:ext cx="598797" cy="588469"/>
          </a:xfrm>
          <a:prstGeom prst="hexagon">
            <a:avLst/>
          </a:prstGeom>
          <a:solidFill>
            <a:srgbClr val="33CCCC"/>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rial" panose="020B0604020202020204" pitchFamily="34" charset="0"/>
              <a:ea typeface="Helvetica Light"/>
              <a:cs typeface="Arial" panose="020B0604020202020204" pitchFamily="34" charset="0"/>
              <a:sym typeface="Helvetica Neue Light" charset="0"/>
            </a:endParaRPr>
          </a:p>
        </p:txBody>
      </p:sp>
      <p:sp>
        <p:nvSpPr>
          <p:cNvPr id="45" name="Hexagon 44"/>
          <p:cNvSpPr>
            <a:spLocks noChangeAspect="1"/>
          </p:cNvSpPr>
          <p:nvPr/>
        </p:nvSpPr>
        <p:spPr>
          <a:xfrm rot="5400000">
            <a:off x="677304" y="1858975"/>
            <a:ext cx="598797" cy="588469"/>
          </a:xfrm>
          <a:prstGeom prst="hexagon">
            <a:avLst/>
          </a:prstGeom>
          <a:solidFill>
            <a:srgbClr val="33CCCC"/>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rial" panose="020B0604020202020204" pitchFamily="34" charset="0"/>
              <a:ea typeface="Helvetica Light"/>
              <a:cs typeface="Arial" panose="020B0604020202020204" pitchFamily="34" charset="0"/>
              <a:sym typeface="Helvetica Neue Light" charset="0"/>
            </a:endParaRPr>
          </a:p>
        </p:txBody>
      </p:sp>
      <p:sp>
        <p:nvSpPr>
          <p:cNvPr id="46" name="Hexagon 45"/>
          <p:cNvSpPr>
            <a:spLocks noChangeAspect="1"/>
          </p:cNvSpPr>
          <p:nvPr/>
        </p:nvSpPr>
        <p:spPr>
          <a:xfrm rot="5400000">
            <a:off x="1265772" y="1858975"/>
            <a:ext cx="598797" cy="588469"/>
          </a:xfrm>
          <a:prstGeom prst="hexagon">
            <a:avLst/>
          </a:prstGeom>
          <a:solidFill>
            <a:srgbClr val="33CCCC"/>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rial" panose="020B0604020202020204" pitchFamily="34" charset="0"/>
              <a:ea typeface="Helvetica Light"/>
              <a:cs typeface="Arial" panose="020B0604020202020204" pitchFamily="34" charset="0"/>
              <a:sym typeface="Helvetica Neue Light" charset="0"/>
            </a:endParaRPr>
          </a:p>
        </p:txBody>
      </p:sp>
    </p:spTree>
    <p:custDataLst>
      <p:tags r:id="rId1"/>
    </p:custDataLst>
    <p:extLst>
      <p:ext uri="{BB962C8B-B14F-4D97-AF65-F5344CB8AC3E}">
        <p14:creationId xmlns:p14="http://schemas.microsoft.com/office/powerpoint/2010/main" val="13427436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sz="3400" dirty="0"/>
              <a:t>Resumé</a:t>
            </a:r>
          </a:p>
        </p:txBody>
      </p:sp>
      <p:sp>
        <p:nvSpPr>
          <p:cNvPr id="62" name="Subtitle 10"/>
          <p:cNvSpPr txBox="1">
            <a:spLocks/>
          </p:cNvSpPr>
          <p:nvPr/>
        </p:nvSpPr>
        <p:spPr>
          <a:xfrm>
            <a:off x="409826" y="1506414"/>
            <a:ext cx="8157572" cy="48015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Tx/>
              <a:buBlip>
                <a:blip r:embed="rId4"/>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4"/>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4"/>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lnSpc>
                <a:spcPct val="100000"/>
              </a:lnSpc>
              <a:buFontTx/>
              <a:buBlip>
                <a:blip r:embed="rId5"/>
              </a:buBlip>
            </a:pPr>
            <a:r>
              <a:rPr lang="fr-FR" dirty="0"/>
              <a:t>Définir le cloud </a:t>
            </a:r>
            <a:r>
              <a:rPr lang="fr-FR" dirty="0" err="1"/>
              <a:t>computing</a:t>
            </a:r>
            <a:r>
              <a:rPr lang="fr-FR" dirty="0"/>
              <a:t> et des modèles de mise en œuvre alternatifs</a:t>
            </a:r>
          </a:p>
          <a:p>
            <a:pPr marL="342900" indent="-342900">
              <a:lnSpc>
                <a:spcPct val="100000"/>
              </a:lnSpc>
              <a:buFontTx/>
              <a:buBlip>
                <a:blip r:embed="rId5"/>
              </a:buBlip>
            </a:pPr>
            <a:r>
              <a:rPr lang="fr-FR" dirty="0"/>
              <a:t>Décrire les avantages du cloud </a:t>
            </a:r>
            <a:r>
              <a:rPr lang="fr-FR" dirty="0" err="1"/>
              <a:t>computing</a:t>
            </a:r>
            <a:endParaRPr lang="fr-FR" dirty="0"/>
          </a:p>
          <a:p>
            <a:pPr marL="342900" indent="-342900">
              <a:lnSpc>
                <a:spcPct val="100000"/>
              </a:lnSpc>
              <a:buFontTx/>
              <a:buBlip>
                <a:blip r:embed="rId5"/>
              </a:buBlip>
            </a:pPr>
            <a:r>
              <a:rPr lang="en-US" dirty="0"/>
              <a:t>Explorer les service AWS</a:t>
            </a:r>
          </a:p>
          <a:p>
            <a:pPr marL="342900" indent="-342900">
              <a:lnSpc>
                <a:spcPct val="100000"/>
              </a:lnSpc>
              <a:buFontTx/>
              <a:buBlip>
                <a:blip r:embed="rId5"/>
              </a:buBlip>
            </a:pPr>
            <a:r>
              <a:rPr lang="en-US" dirty="0" err="1"/>
              <a:t>Comprendre</a:t>
            </a:r>
            <a:r>
              <a:rPr lang="en-US" dirty="0"/>
              <a:t> les AWS CAF</a:t>
            </a:r>
          </a:p>
        </p:txBody>
      </p:sp>
    </p:spTree>
    <p:custDataLst>
      <p:tags r:id="rId1"/>
    </p:custDataLst>
    <p:extLst>
      <p:ext uri="{BB962C8B-B14F-4D97-AF65-F5344CB8AC3E}">
        <p14:creationId xmlns:p14="http://schemas.microsoft.com/office/powerpoint/2010/main" val="19601696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2C4B9-29DC-444F-B0C6-CF540AD690CE}"/>
              </a:ext>
            </a:extLst>
          </p:cNvPr>
          <p:cNvSpPr>
            <a:spLocks noGrp="1"/>
          </p:cNvSpPr>
          <p:nvPr>
            <p:ph type="title"/>
          </p:nvPr>
        </p:nvSpPr>
        <p:spPr>
          <a:xfrm>
            <a:off x="662608" y="3322334"/>
            <a:ext cx="11115261" cy="779463"/>
          </a:xfrm>
        </p:spPr>
        <p:txBody>
          <a:bodyPr/>
          <a:lstStyle/>
          <a:p>
            <a:pPr>
              <a:spcBef>
                <a:spcPts val="2400"/>
              </a:spcBef>
            </a:pPr>
            <a:r>
              <a:rPr lang="fr-FR" sz="3400" b="1"/>
              <a:t>Prochaine Session</a:t>
            </a:r>
            <a:r>
              <a:rPr lang="fr-FR" sz="3400"/>
              <a:t>: Section 1.0.2 – Tarification dans le cloud</a:t>
            </a:r>
            <a:br>
              <a:rPr lang="fr-FR" sz="3600"/>
            </a:br>
            <a:r>
              <a:rPr lang="fr-FR" sz="3600"/>
              <a:t>				</a:t>
            </a:r>
            <a:r>
              <a:rPr lang="fr-FR" sz="2400"/>
              <a:t>Examiner les principes de base de la tarification</a:t>
            </a:r>
            <a:br>
              <a:rPr lang="fr-FR" sz="2400"/>
            </a:br>
            <a:r>
              <a:rPr lang="fr-FR" sz="2400"/>
              <a:t>				Comprendre le Total Cost of Ownership</a:t>
            </a:r>
            <a:br>
              <a:rPr lang="fr-FR" sz="2400"/>
            </a:br>
            <a:endParaRPr lang="fr-FR" sz="3600"/>
          </a:p>
        </p:txBody>
      </p:sp>
    </p:spTree>
    <p:extLst>
      <p:ext uri="{BB962C8B-B14F-4D97-AF65-F5344CB8AC3E}">
        <p14:creationId xmlns:p14="http://schemas.microsoft.com/office/powerpoint/2010/main" val="31803189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4967115"/>
            <a:ext cx="11294532" cy="1246495"/>
          </a:xfrm>
          <a:prstGeom prst="rect">
            <a:avLst/>
          </a:prstGeom>
          <a:noFill/>
        </p:spPr>
        <p:txBody>
          <a:bodyPr wrap="square" rtlCol="0">
            <a:spAutoFit/>
          </a:bodyPr>
          <a:lstStyle/>
          <a:p>
            <a:pPr algn="just"/>
            <a:r>
              <a:rPr lang="en-US" sz="1500" dirty="0">
                <a:solidFill>
                  <a:schemeClr val="bg1"/>
                </a:solidFill>
                <a:latin typeface="Amazon Ember Light" charset="0"/>
                <a:ea typeface="Amazon Ember Light" charset="0"/>
                <a:cs typeface="Amazon Ember Light" charset="0"/>
              </a:rPr>
              <a:t>© 2018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1500" u="sng" dirty="0">
                <a:solidFill>
                  <a:schemeClr val="bg1"/>
                </a:solidFill>
                <a:latin typeface="Amazon Ember Light" charset="0"/>
                <a:ea typeface="Amazon Ember Light" charset="0"/>
                <a:cs typeface="Amazon Ember Light" charset="0"/>
              </a:rPr>
              <a:t>aws-course-feedback@amazon.com</a:t>
            </a:r>
            <a:r>
              <a:rPr lang="en-US" sz="1500" dirty="0">
                <a:solidFill>
                  <a:schemeClr val="bg1"/>
                </a:solidFill>
                <a:latin typeface="Amazon Ember Light" charset="0"/>
                <a:ea typeface="Amazon Ember Light" charset="0"/>
                <a:cs typeface="Amazon Ember Light" charset="0"/>
              </a:rPr>
              <a:t>. For all other questions, contact us at: </a:t>
            </a:r>
            <a:r>
              <a:rPr lang="en-US" sz="1500" u="sng" dirty="0">
                <a:solidFill>
                  <a:schemeClr val="bg1"/>
                </a:solidFill>
                <a:latin typeface="Amazon Ember Light" charset="0"/>
                <a:ea typeface="Amazon Ember Light" charset="0"/>
                <a:cs typeface="Amazon Ember Light" charset="0"/>
              </a:rPr>
              <a:t>https://aws.amazon.com/contact-us/aws-training/</a:t>
            </a:r>
            <a:r>
              <a:rPr lang="en-US" sz="1500" dirty="0">
                <a:solidFill>
                  <a:schemeClr val="bg1"/>
                </a:solidFill>
                <a:latin typeface="Amazon Ember Light" charset="0"/>
                <a:ea typeface="Amazon Ember Light" charset="0"/>
                <a:cs typeface="Amazon Ember Light" charset="0"/>
              </a:rPr>
              <a:t>. All trademarks are the property of their owners.</a:t>
            </a:r>
          </a:p>
          <a:p>
            <a:pPr algn="just"/>
            <a:endParaRPr lang="en-US" sz="1500" dirty="0"/>
          </a:p>
        </p:txBody>
      </p:sp>
      <p:sp>
        <p:nvSpPr>
          <p:cNvPr id="6" name="Title 1"/>
          <p:cNvSpPr>
            <a:spLocks noGrp="1"/>
          </p:cNvSpPr>
          <p:nvPr>
            <p:ph type="ctrTitle"/>
          </p:nvPr>
        </p:nvSpPr>
        <p:spPr>
          <a:xfrm>
            <a:off x="5933197" y="2810934"/>
            <a:ext cx="6056583" cy="834496"/>
          </a:xfrm>
        </p:spPr>
        <p:txBody>
          <a:bodyPr>
            <a:normAutofit/>
          </a:bodyPr>
          <a:lstStyle/>
          <a:p>
            <a:r>
              <a:rPr lang="en-US" dirty="0"/>
              <a:t>Thanks for participating!</a:t>
            </a:r>
            <a:endParaRPr lang="en-US" dirty="0">
              <a:latin typeface="Amazon Ember Light" charset="0"/>
              <a:ea typeface="Amazon Ember Light" charset="0"/>
              <a:cs typeface="Amazon Ember Light" charset="0"/>
            </a:endParaRPr>
          </a:p>
        </p:txBody>
      </p:sp>
    </p:spTree>
    <p:custDataLst>
      <p:tags r:id="rId1"/>
    </p:custDataLst>
    <p:extLst>
      <p:ext uri="{BB962C8B-B14F-4D97-AF65-F5344CB8AC3E}">
        <p14:creationId xmlns:p14="http://schemas.microsoft.com/office/powerpoint/2010/main" val="1881736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fr-FR" dirty="0"/>
              <a:t>Qu'est-ce que le Cloud </a:t>
            </a:r>
            <a:r>
              <a:rPr lang="fr-FR" dirty="0" err="1"/>
              <a:t>Computing</a:t>
            </a:r>
            <a:r>
              <a:rPr lang="fr-FR" dirty="0"/>
              <a:t> </a:t>
            </a:r>
            <a:r>
              <a:rPr lang="en-US" dirty="0"/>
              <a:t>? </a:t>
            </a:r>
          </a:p>
        </p:txBody>
      </p:sp>
      <p:pic>
        <p:nvPicPr>
          <p:cNvPr id="3"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35981" y="2665727"/>
            <a:ext cx="5166820" cy="3443705"/>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3612860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a:t>Qu'est-ce que le Cloud </a:t>
            </a:r>
            <a:r>
              <a:rPr lang="fr-FR" dirty="0" err="1"/>
              <a:t>Computing</a:t>
            </a:r>
            <a:r>
              <a:rPr lang="fr-FR" dirty="0"/>
              <a:t> </a:t>
            </a:r>
            <a:r>
              <a:rPr lang="en-US" dirty="0"/>
              <a:t>? </a:t>
            </a:r>
          </a:p>
        </p:txBody>
      </p:sp>
      <p:sp>
        <p:nvSpPr>
          <p:cNvPr id="7" name="Content Placeholder 6"/>
          <p:cNvSpPr>
            <a:spLocks noGrp="1"/>
          </p:cNvSpPr>
          <p:nvPr>
            <p:ph idx="1"/>
          </p:nvPr>
        </p:nvSpPr>
        <p:spPr>
          <a:xfrm>
            <a:off x="625641" y="1440305"/>
            <a:ext cx="10972309" cy="4913308"/>
          </a:xfrm>
        </p:spPr>
        <p:txBody>
          <a:bodyPr/>
          <a:lstStyle/>
          <a:p>
            <a:pPr marL="0" indent="0">
              <a:buNone/>
            </a:pPr>
            <a:r>
              <a:rPr lang="fr-FR" sz="2667" dirty="0"/>
              <a:t>Le </a:t>
            </a:r>
            <a:r>
              <a:rPr lang="fr-FR" b="1" dirty="0">
                <a:solidFill>
                  <a:srgbClr val="0070C0"/>
                </a:solidFill>
                <a:latin typeface="Amazon Ember" panose="020B0603020204020204" pitchFamily="34" charset="0"/>
              </a:rPr>
              <a:t>cloud </a:t>
            </a:r>
            <a:r>
              <a:rPr lang="fr-FR" b="1" dirty="0" err="1">
                <a:solidFill>
                  <a:srgbClr val="0070C0"/>
                </a:solidFill>
                <a:latin typeface="Amazon Ember" panose="020B0603020204020204" pitchFamily="34" charset="0"/>
              </a:rPr>
              <a:t>computing</a:t>
            </a:r>
            <a:r>
              <a:rPr lang="fr-FR" b="1" dirty="0">
                <a:solidFill>
                  <a:srgbClr val="0070C0"/>
                </a:solidFill>
                <a:latin typeface="Amazon Ember" panose="020B0603020204020204" pitchFamily="34" charset="0"/>
              </a:rPr>
              <a:t> </a:t>
            </a:r>
            <a:r>
              <a:rPr lang="fr-FR" sz="2667" dirty="0"/>
              <a:t>est la fourniture à la demande de puissance de calcul, de stockage de bases de données, d'applications et d'autres ressources informatiques via une plate-forme de services cloud via Internet avec une tarification à l'utilisation.</a:t>
            </a:r>
          </a:p>
          <a:p>
            <a:pPr marL="0" indent="0">
              <a:buNone/>
            </a:pPr>
            <a:endParaRPr lang="en-US" dirty="0"/>
          </a:p>
        </p:txBody>
      </p:sp>
      <p:pic>
        <p:nvPicPr>
          <p:cNvPr id="3"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90603" y="2975252"/>
            <a:ext cx="4702419" cy="313418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2114688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Before Cloud Computing</a:t>
            </a:r>
          </a:p>
        </p:txBody>
      </p:sp>
      <p:sp>
        <p:nvSpPr>
          <p:cNvPr id="7" name="Content Placeholder 6"/>
          <p:cNvSpPr>
            <a:spLocks noGrp="1"/>
          </p:cNvSpPr>
          <p:nvPr>
            <p:ph idx="1"/>
          </p:nvPr>
        </p:nvSpPr>
        <p:spPr>
          <a:xfrm>
            <a:off x="609599" y="1440305"/>
            <a:ext cx="10951029" cy="4913308"/>
          </a:xfrm>
        </p:spPr>
        <p:txBody>
          <a:bodyPr>
            <a:normAutofit/>
          </a:bodyPr>
          <a:lstStyle/>
          <a:p>
            <a:pPr marL="0" indent="0">
              <a:buNone/>
            </a:pPr>
            <a:r>
              <a:rPr lang="fr-FR" sz="2667" dirty="0"/>
              <a:t>Le</a:t>
            </a:r>
            <a:r>
              <a:rPr lang="fr-FR" b="1" dirty="0">
                <a:solidFill>
                  <a:srgbClr val="0070C0"/>
                </a:solidFill>
                <a:latin typeface="Amazon Ember" panose="020B0603020204020204" pitchFamily="34" charset="0"/>
              </a:rPr>
              <a:t> cloud </a:t>
            </a:r>
            <a:r>
              <a:rPr lang="fr-FR" b="1" dirty="0" err="1">
                <a:solidFill>
                  <a:srgbClr val="0070C0"/>
                </a:solidFill>
                <a:latin typeface="Amazon Ember" panose="020B0603020204020204" pitchFamily="34" charset="0"/>
              </a:rPr>
              <a:t>computing</a:t>
            </a:r>
            <a:r>
              <a:rPr lang="fr-FR" b="1" dirty="0">
                <a:solidFill>
                  <a:srgbClr val="0070C0"/>
                </a:solidFill>
                <a:latin typeface="Amazon Ember" panose="020B0603020204020204" pitchFamily="34" charset="0"/>
              </a:rPr>
              <a:t> </a:t>
            </a:r>
            <a:r>
              <a:rPr lang="fr-FR" sz="2667" dirty="0"/>
              <a:t>vous permet d'arrêter de considérer votre infrastructure comme du </a:t>
            </a:r>
            <a:r>
              <a:rPr lang="fr-FR" b="1" dirty="0">
                <a:solidFill>
                  <a:srgbClr val="0070C0"/>
                </a:solidFill>
                <a:latin typeface="Amazon Ember" panose="020B0603020204020204" pitchFamily="34" charset="0"/>
              </a:rPr>
              <a:t>matériel</a:t>
            </a:r>
            <a:r>
              <a:rPr lang="fr-FR" sz="2667" dirty="0"/>
              <a:t>, et à la place de la considérer (et de l'utiliser) comme un </a:t>
            </a:r>
            <a:r>
              <a:rPr lang="fr-FR" b="1" dirty="0">
                <a:solidFill>
                  <a:srgbClr val="0070C0"/>
                </a:solidFill>
                <a:latin typeface="Amazon Ember" panose="020B0603020204020204" pitchFamily="34" charset="0"/>
              </a:rPr>
              <a:t>logiciel</a:t>
            </a:r>
            <a:r>
              <a:rPr lang="fr-FR" sz="2667" dirty="0"/>
              <a:t>.</a:t>
            </a:r>
          </a:p>
          <a:p>
            <a:pPr marL="0" indent="0">
              <a:buNone/>
            </a:pPr>
            <a:endParaRPr lang="en-US" sz="2667" b="1" dirty="0">
              <a:solidFill>
                <a:srgbClr val="0070C0"/>
              </a:solidFill>
            </a:endParaRPr>
          </a:p>
        </p:txBody>
      </p:sp>
      <p:pic>
        <p:nvPicPr>
          <p:cNvPr id="3" name="Picture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41111" y="2712703"/>
            <a:ext cx="4483101" cy="3178028"/>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858747" y="2696078"/>
            <a:ext cx="4449612" cy="3178028"/>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2" name="Right Arrow 1"/>
          <p:cNvSpPr/>
          <p:nvPr/>
        </p:nvSpPr>
        <p:spPr>
          <a:xfrm>
            <a:off x="5500895" y="3770568"/>
            <a:ext cx="1196829" cy="1029049"/>
          </a:xfrm>
          <a:prstGeom prst="rightArrow">
            <a:avLst/>
          </a:prstGeom>
          <a:solidFill>
            <a:schemeClr val="accent6">
              <a:lumMod val="75000"/>
            </a:schemeClr>
          </a:solidFill>
          <a:ln>
            <a:solidFill>
              <a:schemeClr val="accent6">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400" dirty="0"/>
          </a:p>
        </p:txBody>
      </p:sp>
    </p:spTree>
    <p:custDataLst>
      <p:tags r:id="rId1"/>
    </p:custDataLst>
    <p:extLst>
      <p:ext uri="{BB962C8B-B14F-4D97-AF65-F5344CB8AC3E}">
        <p14:creationId xmlns:p14="http://schemas.microsoft.com/office/powerpoint/2010/main" val="2249615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Avant le Cloud Computing </a:t>
            </a:r>
          </a:p>
        </p:txBody>
      </p:sp>
      <p:sp>
        <p:nvSpPr>
          <p:cNvPr id="7" name="Content Placeholder 6"/>
          <p:cNvSpPr>
            <a:spLocks noGrp="1"/>
          </p:cNvSpPr>
          <p:nvPr>
            <p:ph idx="1"/>
          </p:nvPr>
        </p:nvSpPr>
        <p:spPr>
          <a:xfrm>
            <a:off x="5439722" y="1551141"/>
            <a:ext cx="6736078" cy="4913308"/>
          </a:xfrm>
        </p:spPr>
        <p:txBody>
          <a:bodyPr>
            <a:normAutofit fontScale="85000" lnSpcReduction="10000"/>
          </a:bodyPr>
          <a:lstStyle/>
          <a:p>
            <a:pPr marL="457200" indent="-457200"/>
            <a:r>
              <a:rPr lang="fr-FR" sz="3000" dirty="0"/>
              <a:t>Les Infrastructure matérielles sont </a:t>
            </a:r>
            <a:r>
              <a:rPr lang="fr-FR" sz="3000" b="1" dirty="0">
                <a:solidFill>
                  <a:srgbClr val="0070C0"/>
                </a:solidFill>
                <a:latin typeface="Amazon Ember" panose="020B0603020204020204" pitchFamily="34" charset="0"/>
              </a:rPr>
              <a:t>physiques</a:t>
            </a:r>
            <a:r>
              <a:rPr lang="fr-FR" sz="3000" dirty="0"/>
              <a:t>. Cela signifie qu'ils ont besoin:</a:t>
            </a:r>
          </a:p>
          <a:p>
            <a:pPr marL="914400" lvl="1" indent="-457200"/>
            <a:r>
              <a:rPr lang="fr-FR" sz="2600" dirty="0"/>
              <a:t>D’espace</a:t>
            </a:r>
          </a:p>
          <a:p>
            <a:pPr marL="914400" lvl="1" indent="-457200"/>
            <a:r>
              <a:rPr lang="fr-FR" sz="2600" dirty="0"/>
              <a:t>Du personnel</a:t>
            </a:r>
          </a:p>
          <a:p>
            <a:pPr marL="914400" lvl="1" indent="-457200"/>
            <a:r>
              <a:rPr lang="fr-FR" sz="2600" dirty="0"/>
              <a:t>Sécurité physique</a:t>
            </a:r>
          </a:p>
          <a:p>
            <a:pPr marL="914400" lvl="1" indent="-457200"/>
            <a:r>
              <a:rPr lang="fr-FR" sz="2600" dirty="0"/>
              <a:t>Planning</a:t>
            </a:r>
          </a:p>
          <a:p>
            <a:pPr marL="914400" lvl="1" indent="-457200"/>
            <a:r>
              <a:rPr lang="fr-FR" sz="2600" dirty="0"/>
              <a:t>Dépenses d’investissements</a:t>
            </a:r>
          </a:p>
          <a:p>
            <a:pPr marL="457200" indent="-457200"/>
            <a:r>
              <a:rPr lang="fr-FR" sz="2600" dirty="0" err="1"/>
              <a:t>Déviner</a:t>
            </a:r>
            <a:r>
              <a:rPr lang="fr-FR" sz="2600" dirty="0"/>
              <a:t> les pics de charge maximum</a:t>
            </a:r>
          </a:p>
          <a:p>
            <a:pPr marL="914400" lvl="1" indent="-457200"/>
            <a:r>
              <a:rPr lang="fr-FR" sz="2600" dirty="0"/>
              <a:t>Y’a t-il suffisamment de ressources?</a:t>
            </a:r>
          </a:p>
          <a:p>
            <a:pPr marL="914400" lvl="1" indent="-457200"/>
            <a:r>
              <a:rPr lang="fr-FR" sz="2600" dirty="0"/>
              <a:t>Aura t-on </a:t>
            </a:r>
            <a:r>
              <a:rPr lang="fr-FR" sz="2600" dirty="0" err="1"/>
              <a:t>suffisament</a:t>
            </a:r>
            <a:r>
              <a:rPr lang="fr-FR" sz="2600" dirty="0"/>
              <a:t> de stockage?</a:t>
            </a:r>
          </a:p>
          <a:p>
            <a:pPr marL="4233" lvl="1" indent="0">
              <a:spcBef>
                <a:spcPts val="0"/>
              </a:spcBef>
              <a:spcAft>
                <a:spcPts val="800"/>
              </a:spcAft>
              <a:buNone/>
            </a:pPr>
            <a:endParaRPr lang="fr-FR" sz="3000" dirty="0"/>
          </a:p>
          <a:p>
            <a:pPr marL="4233" lvl="1" indent="0">
              <a:spcBef>
                <a:spcPts val="0"/>
              </a:spcBef>
              <a:spcAft>
                <a:spcPts val="800"/>
              </a:spcAft>
              <a:buNone/>
            </a:pPr>
            <a:r>
              <a:rPr lang="fr-FR" sz="3000" dirty="0"/>
              <a:t>Et si vos besoins changent?</a:t>
            </a:r>
          </a:p>
          <a:p>
            <a:pPr marL="4233" lvl="1" indent="0">
              <a:buNone/>
            </a:pPr>
            <a:r>
              <a:rPr lang="fr-FR" sz="2600" dirty="0"/>
              <a:t>Vous devez à nouveau </a:t>
            </a:r>
            <a:r>
              <a:rPr lang="fr-FR" sz="2600" dirty="0" err="1"/>
              <a:t>parser</a:t>
            </a:r>
            <a:r>
              <a:rPr lang="fr-FR" sz="2600" dirty="0"/>
              <a:t> par le </a:t>
            </a:r>
            <a:r>
              <a:rPr lang="fr-FR" sz="26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temps, les efforts, et les couts </a:t>
            </a:r>
            <a:r>
              <a:rPr lang="fr-FR" sz="2600" dirty="0"/>
              <a:t>nécessaires pour changer tout cela.</a:t>
            </a:r>
          </a:p>
        </p:txBody>
      </p:sp>
      <p:pic>
        <p:nvPicPr>
          <p:cNvPr id="3" name="Picture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49054" y="2382545"/>
            <a:ext cx="4585336" cy="325050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4225723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Avec le Cloud Computing</a:t>
            </a:r>
          </a:p>
        </p:txBody>
      </p:sp>
      <p:sp>
        <p:nvSpPr>
          <p:cNvPr id="7" name="Content Placeholder 6"/>
          <p:cNvSpPr>
            <a:spLocks noGrp="1"/>
          </p:cNvSpPr>
          <p:nvPr>
            <p:ph idx="1"/>
          </p:nvPr>
        </p:nvSpPr>
        <p:spPr>
          <a:xfrm>
            <a:off x="5519651" y="2068486"/>
            <a:ext cx="6413269" cy="3326474"/>
          </a:xfrm>
        </p:spPr>
        <p:txBody>
          <a:bodyPr>
            <a:noAutofit/>
          </a:bodyPr>
          <a:lstStyle/>
          <a:p>
            <a:pPr marL="0" indent="0">
              <a:buNone/>
            </a:pPr>
            <a:r>
              <a:rPr lang="en-US" sz="3200" dirty="0"/>
              <a:t>Tout </a:t>
            </a:r>
            <a:r>
              <a:rPr lang="en-US" sz="3200" dirty="0" err="1"/>
              <a:t>ce</a:t>
            </a:r>
            <a:r>
              <a:rPr lang="en-US" sz="3200" dirty="0"/>
              <a:t> qui </a:t>
            </a:r>
            <a:r>
              <a:rPr lang="en-US" sz="3200" dirty="0" err="1"/>
              <a:t>est</a:t>
            </a:r>
            <a:r>
              <a:rPr lang="en-US" sz="3200" dirty="0"/>
              <a:t> </a:t>
            </a:r>
            <a:r>
              <a:rPr lang="en-US" sz="3200" dirty="0" err="1"/>
              <a:t>logiciel</a:t>
            </a:r>
            <a:r>
              <a:rPr lang="en-US" sz="3200" dirty="0"/>
              <a:t> </a:t>
            </a:r>
            <a:r>
              <a:rPr lang="en-US" sz="3200" dirty="0" err="1"/>
              <a:t>est</a:t>
            </a:r>
            <a:r>
              <a:rPr lang="en-US" sz="3200" dirty="0"/>
              <a:t> flexible.</a:t>
            </a:r>
          </a:p>
          <a:p>
            <a:endParaRPr lang="en-US" sz="3200" dirty="0"/>
          </a:p>
          <a:p>
            <a:pPr marL="4233" lvl="1" indent="0">
              <a:buNone/>
            </a:pPr>
            <a:r>
              <a:rPr lang="fr-FR" sz="3200" dirty="0"/>
              <a:t>Si vos besoins changent, votre logiciel peut changer beaucoup plus </a:t>
            </a:r>
            <a:r>
              <a:rPr lang="en-US" sz="3200" b="1" dirty="0" err="1">
                <a:solidFill>
                  <a:schemeClr val="accent1"/>
                </a:solidFill>
                <a:latin typeface="Amazon Ember" panose="020B0603020204020204" pitchFamily="34" charset="0"/>
              </a:rPr>
              <a:t>rapidement</a:t>
            </a:r>
            <a:r>
              <a:rPr lang="en-US" sz="32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t>
            </a:r>
            <a:r>
              <a:rPr lang="en-US" sz="3200" b="1" dirty="0" err="1">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facilement</a:t>
            </a:r>
            <a:r>
              <a:rPr lang="en-US" sz="32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et à </a:t>
            </a:r>
            <a:r>
              <a:rPr lang="en-US" sz="3200" b="1" dirty="0" err="1">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moindre</a:t>
            </a:r>
            <a:r>
              <a:rPr lang="en-US" sz="32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t>
            </a:r>
            <a:r>
              <a:rPr lang="en-US" sz="3200" b="1" dirty="0" err="1">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cout</a:t>
            </a:r>
            <a:r>
              <a:rPr lang="en-US" sz="32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t>
            </a:r>
            <a:r>
              <a:rPr lang="en-US" sz="3200" dirty="0"/>
              <a:t>que </a:t>
            </a:r>
            <a:r>
              <a:rPr lang="en-US" sz="3200" dirty="0" err="1"/>
              <a:t>votre</a:t>
            </a:r>
            <a:r>
              <a:rPr lang="en-US" sz="3200" dirty="0"/>
              <a:t> matériel.</a:t>
            </a:r>
          </a:p>
        </p:txBody>
      </p:sp>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49053" y="1919521"/>
            <a:ext cx="4866021" cy="3475439"/>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26578585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46"/>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1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3&quot;/&gt;&lt;/TableIndex&gt;&lt;/ShapeTextInfo&gt;"/>
</p:tagLst>
</file>

<file path=ppt/tags/tag1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32320</TotalTime>
  <Words>8331</Words>
  <Application>Microsoft Office PowerPoint</Application>
  <PresentationFormat>Grand écran</PresentationFormat>
  <Paragraphs>794</Paragraphs>
  <Slides>46</Slides>
  <Notes>46</Notes>
  <HiddenSlides>0</HiddenSlides>
  <MMClips>0</MMClips>
  <ScaleCrop>false</ScaleCrop>
  <HeadingPairs>
    <vt:vector size="8" baseType="variant">
      <vt:variant>
        <vt:lpstr>Polices utilisées</vt:lpstr>
      </vt:variant>
      <vt:variant>
        <vt:i4>7</vt:i4>
      </vt:variant>
      <vt:variant>
        <vt:lpstr>Thème</vt:lpstr>
      </vt:variant>
      <vt:variant>
        <vt:i4>1</vt:i4>
      </vt:variant>
      <vt:variant>
        <vt:lpstr>Serveurs OLE incorporés</vt:lpstr>
      </vt:variant>
      <vt:variant>
        <vt:i4>1</vt:i4>
      </vt:variant>
      <vt:variant>
        <vt:lpstr>Titres des diapositives</vt:lpstr>
      </vt:variant>
      <vt:variant>
        <vt:i4>46</vt:i4>
      </vt:variant>
    </vt:vector>
  </HeadingPairs>
  <TitlesOfParts>
    <vt:vector size="55" baseType="lpstr">
      <vt:lpstr>Amazon Ember</vt:lpstr>
      <vt:lpstr>Amazon Ember Light</vt:lpstr>
      <vt:lpstr>Arial</vt:lpstr>
      <vt:lpstr>Calibri</vt:lpstr>
      <vt:lpstr>Helvetica Neue LT Std 65 Medium</vt:lpstr>
      <vt:lpstr>Proxima Nova</vt:lpstr>
      <vt:lpstr>Wingdings</vt:lpstr>
      <vt:lpstr>Office Theme</vt:lpstr>
      <vt:lpstr>Image</vt:lpstr>
      <vt:lpstr>Module 1, Section 1: Présentation des concepts du cloud</vt:lpstr>
      <vt:lpstr>Contenu de ce module</vt:lpstr>
      <vt:lpstr>Objectifs du module</vt:lpstr>
      <vt:lpstr>Partie 1 : Qu'est-ce que le Cloud Computing ?</vt:lpstr>
      <vt:lpstr>Qu'est-ce que le Cloud Computing ? </vt:lpstr>
      <vt:lpstr>Qu'est-ce que le Cloud Computing ? </vt:lpstr>
      <vt:lpstr>Before Cloud Computing</vt:lpstr>
      <vt:lpstr>Avant le Cloud Computing </vt:lpstr>
      <vt:lpstr>Avec le Cloud Computing</vt:lpstr>
      <vt:lpstr>Trois modèles de cloud computing</vt:lpstr>
      <vt:lpstr>Trois modèles de cloud computing</vt:lpstr>
      <vt:lpstr>All-In Cloud versus On-Premises</vt:lpstr>
      <vt:lpstr>All-In Cloud versus On-Premises</vt:lpstr>
      <vt:lpstr>Que pouvez-vous faire dans le cloud?</vt:lpstr>
      <vt:lpstr>Comparaison On-Premises et AWS on</vt:lpstr>
      <vt:lpstr>Terminologie importante du cloud</vt:lpstr>
      <vt:lpstr>Resumé</vt:lpstr>
      <vt:lpstr>Partie 2: Les six Benefices du Cloud Computing</vt:lpstr>
      <vt:lpstr>Avantage #1: Dépenses d'investissement en charges variables</vt:lpstr>
      <vt:lpstr>Dépenses d'investissement Vs Charges variables</vt:lpstr>
      <vt:lpstr>Avantage #2: Economie d’échelle</vt:lpstr>
      <vt:lpstr>Economie d’échelle</vt:lpstr>
      <vt:lpstr>Avantage #3: Planification des ressources</vt:lpstr>
      <vt:lpstr>Reflexions sur les ressources</vt:lpstr>
      <vt:lpstr>Avantage #4: Rapidité et Agilité</vt:lpstr>
      <vt:lpstr>Augmenter sa Vitesse et son Agilité</vt:lpstr>
      <vt:lpstr>Avantage #5: Dépensez stratégiquement</vt:lpstr>
      <vt:lpstr>Dépensez stratégiquement</vt:lpstr>
      <vt:lpstr>Avantage #6: Facilité de déploiement</vt:lpstr>
      <vt:lpstr>Passez à l’international en quelques minutes</vt:lpstr>
      <vt:lpstr>Resumé</vt:lpstr>
      <vt:lpstr>Partie 3: Qu'est-ce qu'Amazon Web Services (AWS) ?</vt:lpstr>
      <vt:lpstr>Que sont les services Web?</vt:lpstr>
      <vt:lpstr>Qu’est ce que AWS? </vt:lpstr>
      <vt:lpstr>AWS par categories : Services Core</vt:lpstr>
      <vt:lpstr>AWS par categories : Foundationals services</vt:lpstr>
      <vt:lpstr>Présentation PowerPoint</vt:lpstr>
      <vt:lpstr>Core Services: Les basiques</vt:lpstr>
      <vt:lpstr>Présentation PowerPoint</vt:lpstr>
      <vt:lpstr>Accès aux services AWS</vt:lpstr>
      <vt:lpstr>Partie 4: AWS Cloud Adoption Framework (CAF)</vt:lpstr>
      <vt:lpstr>AWS Cloud Adoption Framework (CAF)</vt:lpstr>
      <vt:lpstr>Six perspectives fondamentales</vt:lpstr>
      <vt:lpstr>Resumé</vt:lpstr>
      <vt:lpstr>Prochaine Session: Section 1.0.2 – Tarification dans le cloud     Examiner les principes de base de la tarification     Comprendre le Total Cost of Ownership </vt:lpstr>
      <vt:lpstr>Thanks for participating!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1.0.18</cp:keywords>
  <dc:description/>
  <cp:lastModifiedBy>Frazer Sado</cp:lastModifiedBy>
  <cp:revision>326</cp:revision>
  <cp:lastPrinted>2017-08-03T20:30:13Z</cp:lastPrinted>
  <dcterms:created xsi:type="dcterms:W3CDTF">2017-05-11T23:06:57Z</dcterms:created>
  <dcterms:modified xsi:type="dcterms:W3CDTF">2021-09-06T06:42:15Z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DCB1EA58-B4D5-4C4E-ADDB-E2B1CD46303F</vt:lpwstr>
  </property>
  <property fmtid="{D5CDD505-2E9C-101B-9397-08002B2CF9AE}" pid="3" name="ArticulatePath">
    <vt:lpwstr>11P-What is Cloud Computing</vt:lpwstr>
  </property>
</Properties>
</file>